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09" r:id="rId3"/>
    <p:sldId id="313" r:id="rId4"/>
    <p:sldId id="319" r:id="rId5"/>
    <p:sldId id="320" r:id="rId6"/>
    <p:sldId id="321" r:id="rId7"/>
    <p:sldId id="314" r:id="rId8"/>
    <p:sldId id="316" r:id="rId9"/>
    <p:sldId id="323" r:id="rId10"/>
    <p:sldId id="330" r:id="rId11"/>
    <p:sldId id="322" r:id="rId12"/>
    <p:sldId id="317" r:id="rId13"/>
    <p:sldId id="324" r:id="rId14"/>
    <p:sldId id="325" r:id="rId15"/>
    <p:sldId id="329" r:id="rId16"/>
    <p:sldId id="326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5995" autoAdjust="0"/>
  </p:normalViewPr>
  <p:slideViewPr>
    <p:cSldViewPr>
      <p:cViewPr varScale="1">
        <p:scale>
          <a:sx n="78" d="100"/>
          <a:sy n="78" d="100"/>
        </p:scale>
        <p:origin x="16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9ED36-1076-43F9-BB86-A6E05884BAA7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1576F23-5D79-41DB-BC7D-A437CA7C2DC8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GB" dirty="0"/>
        </a:p>
      </dgm:t>
    </dgm:pt>
    <dgm:pt modelId="{0262613F-1558-428B-951E-BEDA18AC3F47}" type="parTrans" cxnId="{B7EF2EB3-54EC-40CC-ABBD-3F0631A97870}">
      <dgm:prSet/>
      <dgm:spPr/>
      <dgm:t>
        <a:bodyPr/>
        <a:lstStyle/>
        <a:p>
          <a:endParaRPr lang="en-GB"/>
        </a:p>
      </dgm:t>
    </dgm:pt>
    <dgm:pt modelId="{55FAB45C-9C51-4ADB-A5B7-431E7E89819D}" type="sibTrans" cxnId="{B7EF2EB3-54EC-40CC-ABBD-3F0631A97870}">
      <dgm:prSet/>
      <dgm:spPr/>
      <dgm:t>
        <a:bodyPr/>
        <a:lstStyle/>
        <a:p>
          <a:endParaRPr lang="en-GB"/>
        </a:p>
      </dgm:t>
    </dgm:pt>
    <dgm:pt modelId="{6E43C5B9-3995-4C9D-9CD8-C59204C625F5}">
      <dgm:prSet phldrT="[Text]"/>
      <dgm:spPr/>
      <dgm:t>
        <a:bodyPr/>
        <a:lstStyle/>
        <a:p>
          <a:r>
            <a:rPr lang="en-GB" dirty="0" smtClean="0"/>
            <a:t>Locally integrating IDPs</a:t>
          </a:r>
          <a:endParaRPr lang="en-GB" dirty="0"/>
        </a:p>
      </dgm:t>
    </dgm:pt>
    <dgm:pt modelId="{04E09946-069D-4FEC-B26D-1F53A45BFD56}" type="parTrans" cxnId="{2069E7BC-72F3-4BCE-AB17-3A36353F306B}">
      <dgm:prSet/>
      <dgm:spPr/>
      <dgm:t>
        <a:bodyPr/>
        <a:lstStyle/>
        <a:p>
          <a:endParaRPr lang="en-GB"/>
        </a:p>
      </dgm:t>
    </dgm:pt>
    <dgm:pt modelId="{706D5FF0-626F-4D86-9A36-F8BCB1DBBAB9}" type="sibTrans" cxnId="{2069E7BC-72F3-4BCE-AB17-3A36353F306B}">
      <dgm:prSet/>
      <dgm:spPr/>
      <dgm:t>
        <a:bodyPr/>
        <a:lstStyle/>
        <a:p>
          <a:endParaRPr lang="en-GB"/>
        </a:p>
      </dgm:t>
    </dgm:pt>
    <dgm:pt modelId="{6904B51D-79FA-493A-B0E7-5BC74A541C07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GB" dirty="0"/>
        </a:p>
      </dgm:t>
    </dgm:pt>
    <dgm:pt modelId="{050C9E3C-7D2E-4985-8EE6-A3A4A78D402D}" type="parTrans" cxnId="{183ABDF1-02B7-4211-B50A-A5957D64D422}">
      <dgm:prSet/>
      <dgm:spPr/>
      <dgm:t>
        <a:bodyPr/>
        <a:lstStyle/>
        <a:p>
          <a:endParaRPr lang="en-GB"/>
        </a:p>
      </dgm:t>
    </dgm:pt>
    <dgm:pt modelId="{D935DA44-5D9B-4F5A-9CDF-8853BED8FA7B}" type="sibTrans" cxnId="{183ABDF1-02B7-4211-B50A-A5957D64D422}">
      <dgm:prSet/>
      <dgm:spPr/>
      <dgm:t>
        <a:bodyPr/>
        <a:lstStyle/>
        <a:p>
          <a:endParaRPr lang="en-GB"/>
        </a:p>
      </dgm:t>
    </dgm:pt>
    <dgm:pt modelId="{3C243FBC-CBBA-4EDF-B54E-918502463735}">
      <dgm:prSet phldrT="[Text]"/>
      <dgm:spPr/>
      <dgm:t>
        <a:bodyPr/>
        <a:lstStyle/>
        <a:p>
          <a:r>
            <a:rPr lang="en-GB" dirty="0" smtClean="0"/>
            <a:t>Creating conditions for their return in safety and dignity</a:t>
          </a:r>
          <a:endParaRPr lang="en-GB" dirty="0"/>
        </a:p>
      </dgm:t>
    </dgm:pt>
    <dgm:pt modelId="{F29E732C-1AF6-464E-B228-1AD3DFCC7DEA}" type="parTrans" cxnId="{4B9228AE-EA00-40C5-9DB0-0FF61AD6CD66}">
      <dgm:prSet/>
      <dgm:spPr/>
      <dgm:t>
        <a:bodyPr/>
        <a:lstStyle/>
        <a:p>
          <a:endParaRPr lang="en-GB"/>
        </a:p>
      </dgm:t>
    </dgm:pt>
    <dgm:pt modelId="{059D170F-B994-46A5-A0F2-0213FD073A86}" type="sibTrans" cxnId="{4B9228AE-EA00-40C5-9DB0-0FF61AD6CD66}">
      <dgm:prSet/>
      <dgm:spPr/>
      <dgm:t>
        <a:bodyPr/>
        <a:lstStyle/>
        <a:p>
          <a:endParaRPr lang="en-GB"/>
        </a:p>
      </dgm:t>
    </dgm:pt>
    <dgm:pt modelId="{7ABA08A7-5020-4EDA-B227-A98C4D7B237F}" type="pres">
      <dgm:prSet presAssocID="{23B9ED36-1076-43F9-BB86-A6E05884B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AD64A4-4FE6-42CF-95DA-A927C2CF9DA9}" type="pres">
      <dgm:prSet presAssocID="{21576F23-5D79-41DB-BC7D-A437CA7C2DC8}" presName="composite" presStyleCnt="0"/>
      <dgm:spPr/>
      <dgm:t>
        <a:bodyPr/>
        <a:lstStyle/>
        <a:p>
          <a:endParaRPr lang="en-GB"/>
        </a:p>
      </dgm:t>
    </dgm:pt>
    <dgm:pt modelId="{5C88AFB2-FAF6-4547-A2F9-8B18AF7360A4}" type="pres">
      <dgm:prSet presAssocID="{21576F23-5D79-41DB-BC7D-A437CA7C2DC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86B33-93D5-4AFC-8CD6-B8ACC9325478}" type="pres">
      <dgm:prSet presAssocID="{21576F23-5D79-41DB-BC7D-A437CA7C2DC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62C46-F333-4BFE-8505-F99429053881}" type="pres">
      <dgm:prSet presAssocID="{55FAB45C-9C51-4ADB-A5B7-431E7E89819D}" presName="sp" presStyleCnt="0"/>
      <dgm:spPr/>
      <dgm:t>
        <a:bodyPr/>
        <a:lstStyle/>
        <a:p>
          <a:endParaRPr lang="en-GB"/>
        </a:p>
      </dgm:t>
    </dgm:pt>
    <dgm:pt modelId="{BE0DFD90-DA0F-4709-A3F6-1D6CFAF555FF}" type="pres">
      <dgm:prSet presAssocID="{6904B51D-79FA-493A-B0E7-5BC74A541C07}" presName="composite" presStyleCnt="0"/>
      <dgm:spPr/>
      <dgm:t>
        <a:bodyPr/>
        <a:lstStyle/>
        <a:p>
          <a:endParaRPr lang="en-GB"/>
        </a:p>
      </dgm:t>
    </dgm:pt>
    <dgm:pt modelId="{A6912DA0-6921-4EEB-931C-2F277F9AC6E9}" type="pres">
      <dgm:prSet presAssocID="{6904B51D-79FA-493A-B0E7-5BC74A541C0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56A16C-3114-421A-AFDD-28F49B4BC4ED}" type="pres">
      <dgm:prSet presAssocID="{6904B51D-79FA-493A-B0E7-5BC74A541C0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84E3D1-EE1D-44DB-8554-42357083470A}" type="presOf" srcId="{23B9ED36-1076-43F9-BB86-A6E05884BAA7}" destId="{7ABA08A7-5020-4EDA-B227-A98C4D7B237F}" srcOrd="0" destOrd="0" presId="urn:microsoft.com/office/officeart/2005/8/layout/chevron2"/>
    <dgm:cxn modelId="{2069E7BC-72F3-4BCE-AB17-3A36353F306B}" srcId="{21576F23-5D79-41DB-BC7D-A437CA7C2DC8}" destId="{6E43C5B9-3995-4C9D-9CD8-C59204C625F5}" srcOrd="0" destOrd="0" parTransId="{04E09946-069D-4FEC-B26D-1F53A45BFD56}" sibTransId="{706D5FF0-626F-4D86-9A36-F8BCB1DBBAB9}"/>
    <dgm:cxn modelId="{183ABDF1-02B7-4211-B50A-A5957D64D422}" srcId="{23B9ED36-1076-43F9-BB86-A6E05884BAA7}" destId="{6904B51D-79FA-493A-B0E7-5BC74A541C07}" srcOrd="1" destOrd="0" parTransId="{050C9E3C-7D2E-4985-8EE6-A3A4A78D402D}" sibTransId="{D935DA44-5D9B-4F5A-9CDF-8853BED8FA7B}"/>
    <dgm:cxn modelId="{5216EA3F-8808-436C-A2BD-A6A269614BA8}" type="presOf" srcId="{3C243FBC-CBBA-4EDF-B54E-918502463735}" destId="{1756A16C-3114-421A-AFDD-28F49B4BC4ED}" srcOrd="0" destOrd="0" presId="urn:microsoft.com/office/officeart/2005/8/layout/chevron2"/>
    <dgm:cxn modelId="{B7EF2EB3-54EC-40CC-ABBD-3F0631A97870}" srcId="{23B9ED36-1076-43F9-BB86-A6E05884BAA7}" destId="{21576F23-5D79-41DB-BC7D-A437CA7C2DC8}" srcOrd="0" destOrd="0" parTransId="{0262613F-1558-428B-951E-BEDA18AC3F47}" sibTransId="{55FAB45C-9C51-4ADB-A5B7-431E7E89819D}"/>
    <dgm:cxn modelId="{563171F6-5AEF-4FDF-8DD8-BA7DC5E41B5C}" type="presOf" srcId="{21576F23-5D79-41DB-BC7D-A437CA7C2DC8}" destId="{5C88AFB2-FAF6-4547-A2F9-8B18AF7360A4}" srcOrd="0" destOrd="0" presId="urn:microsoft.com/office/officeart/2005/8/layout/chevron2"/>
    <dgm:cxn modelId="{4B9228AE-EA00-40C5-9DB0-0FF61AD6CD66}" srcId="{6904B51D-79FA-493A-B0E7-5BC74A541C07}" destId="{3C243FBC-CBBA-4EDF-B54E-918502463735}" srcOrd="0" destOrd="0" parTransId="{F29E732C-1AF6-464E-B228-1AD3DFCC7DEA}" sibTransId="{059D170F-B994-46A5-A0F2-0213FD073A86}"/>
    <dgm:cxn modelId="{3EB887FC-D27C-4512-B023-EE71C55CBC09}" type="presOf" srcId="{6904B51D-79FA-493A-B0E7-5BC74A541C07}" destId="{A6912DA0-6921-4EEB-931C-2F277F9AC6E9}" srcOrd="0" destOrd="0" presId="urn:microsoft.com/office/officeart/2005/8/layout/chevron2"/>
    <dgm:cxn modelId="{D4E7050C-BE63-4DC7-9C33-ECDB62FA4B82}" type="presOf" srcId="{6E43C5B9-3995-4C9D-9CD8-C59204C625F5}" destId="{7E786B33-93D5-4AFC-8CD6-B8ACC9325478}" srcOrd="0" destOrd="0" presId="urn:microsoft.com/office/officeart/2005/8/layout/chevron2"/>
    <dgm:cxn modelId="{67C3E662-BD2B-42E3-87E8-FF672383E75D}" type="presParOf" srcId="{7ABA08A7-5020-4EDA-B227-A98C4D7B237F}" destId="{9AAD64A4-4FE6-42CF-95DA-A927C2CF9DA9}" srcOrd="0" destOrd="0" presId="urn:microsoft.com/office/officeart/2005/8/layout/chevron2"/>
    <dgm:cxn modelId="{660EFB55-F2C8-4225-9DD2-0C96BA4D62FB}" type="presParOf" srcId="{9AAD64A4-4FE6-42CF-95DA-A927C2CF9DA9}" destId="{5C88AFB2-FAF6-4547-A2F9-8B18AF7360A4}" srcOrd="0" destOrd="0" presId="urn:microsoft.com/office/officeart/2005/8/layout/chevron2"/>
    <dgm:cxn modelId="{EAD595B1-516B-4196-AD19-6A007B5C0897}" type="presParOf" srcId="{9AAD64A4-4FE6-42CF-95DA-A927C2CF9DA9}" destId="{7E786B33-93D5-4AFC-8CD6-B8ACC9325478}" srcOrd="1" destOrd="0" presId="urn:microsoft.com/office/officeart/2005/8/layout/chevron2"/>
    <dgm:cxn modelId="{B0E86B60-85AD-4ECE-AF8D-B4C774E2D732}" type="presParOf" srcId="{7ABA08A7-5020-4EDA-B227-A98C4D7B237F}" destId="{F7D62C46-F333-4BFE-8505-F99429053881}" srcOrd="1" destOrd="0" presId="urn:microsoft.com/office/officeart/2005/8/layout/chevron2"/>
    <dgm:cxn modelId="{DD61215B-BD96-4CDC-8821-79C2A4ACA85C}" type="presParOf" srcId="{7ABA08A7-5020-4EDA-B227-A98C4D7B237F}" destId="{BE0DFD90-DA0F-4709-A3F6-1D6CFAF555FF}" srcOrd="2" destOrd="0" presId="urn:microsoft.com/office/officeart/2005/8/layout/chevron2"/>
    <dgm:cxn modelId="{BE8213F4-2EBA-475C-B36F-C81F145DDD7A}" type="presParOf" srcId="{BE0DFD90-DA0F-4709-A3F6-1D6CFAF555FF}" destId="{A6912DA0-6921-4EEB-931C-2F277F9AC6E9}" srcOrd="0" destOrd="0" presId="urn:microsoft.com/office/officeart/2005/8/layout/chevron2"/>
    <dgm:cxn modelId="{9F0AF004-668C-44C8-8C52-5CB8736678C6}" type="presParOf" srcId="{BE0DFD90-DA0F-4709-A3F6-1D6CFAF555FF}" destId="{1756A16C-3114-421A-AFDD-28F49B4BC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9B07C-9951-4B92-AE5B-4A01A081C0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6AC11B-52AA-4A68-81C3-999C93068439}">
      <dgm:prSet phldrT="[Text]"/>
      <dgm:spPr/>
      <dgm:t>
        <a:bodyPr/>
        <a:lstStyle/>
        <a:p>
          <a:r>
            <a:rPr lang="en-GB"/>
            <a:t>Preparation</a:t>
          </a:r>
          <a:endParaRPr lang="en-CH"/>
        </a:p>
      </dgm:t>
    </dgm:pt>
    <dgm:pt modelId="{903B082D-1854-4EFC-A5C8-5CA6F54B7129}" type="parTrans" cxnId="{A6D38776-3412-49C3-8286-03869F85A72D}">
      <dgm:prSet/>
      <dgm:spPr/>
      <dgm:t>
        <a:bodyPr/>
        <a:lstStyle/>
        <a:p>
          <a:endParaRPr lang="en-CH"/>
        </a:p>
      </dgm:t>
    </dgm:pt>
    <dgm:pt modelId="{8580948F-ED45-46DF-A966-8363FDD7103C}" type="sibTrans" cxnId="{A6D38776-3412-49C3-8286-03869F85A72D}">
      <dgm:prSet/>
      <dgm:spPr/>
      <dgm:t>
        <a:bodyPr/>
        <a:lstStyle/>
        <a:p>
          <a:endParaRPr lang="en-CH"/>
        </a:p>
      </dgm:t>
    </dgm:pt>
    <dgm:pt modelId="{B3FE17A0-CDF3-4AF1-95AD-CBDBDAE38F62}">
      <dgm:prSet phldrT="[Text]"/>
      <dgm:spPr/>
      <dgm:t>
        <a:bodyPr/>
        <a:lstStyle/>
        <a:p>
          <a:r>
            <a:rPr lang="fr-FR"/>
            <a:t>Workshop (multi-stakeholder consultation for the selection of nationally appropriate indicators)</a:t>
          </a:r>
          <a:endParaRPr lang="en-CH"/>
        </a:p>
      </dgm:t>
    </dgm:pt>
    <dgm:pt modelId="{D7F1C0E0-EE26-4E99-9CA1-9000DD0256D9}" type="parTrans" cxnId="{0A093BA6-B46C-449D-AE5D-6F0FEF20DF75}">
      <dgm:prSet/>
      <dgm:spPr/>
      <dgm:t>
        <a:bodyPr/>
        <a:lstStyle/>
        <a:p>
          <a:endParaRPr lang="en-CH"/>
        </a:p>
      </dgm:t>
    </dgm:pt>
    <dgm:pt modelId="{034C31A1-F4CD-4A82-9CE9-178E099AAB8C}" type="sibTrans" cxnId="{0A093BA6-B46C-449D-AE5D-6F0FEF20DF75}">
      <dgm:prSet/>
      <dgm:spPr/>
      <dgm:t>
        <a:bodyPr/>
        <a:lstStyle/>
        <a:p>
          <a:endParaRPr lang="en-CH"/>
        </a:p>
      </dgm:t>
    </dgm:pt>
    <dgm:pt modelId="{B828CF3C-8452-401F-B856-9977E6E8E3A3}">
      <dgm:prSet phldrT="[Text]"/>
      <dgm:spPr>
        <a:solidFill>
          <a:schemeClr val="accent1"/>
        </a:solidFill>
      </dgm:spPr>
      <dgm:t>
        <a:bodyPr/>
        <a:lstStyle/>
        <a:p>
          <a:r>
            <a:rPr lang="en-GB"/>
            <a:t>Finalisation of indicators to be used, and input of data into dashboard</a:t>
          </a:r>
        </a:p>
      </dgm:t>
    </dgm:pt>
    <dgm:pt modelId="{635022C7-3F18-4570-9AD0-9F86EE52C256}" type="parTrans" cxnId="{04556CC6-0CB2-4DC0-8143-F917EA27D819}">
      <dgm:prSet/>
      <dgm:spPr/>
      <dgm:t>
        <a:bodyPr/>
        <a:lstStyle/>
        <a:p>
          <a:endParaRPr lang="en-CH"/>
        </a:p>
      </dgm:t>
    </dgm:pt>
    <dgm:pt modelId="{C1D5C4F4-17F6-4F0C-81AA-013CF8F997E7}" type="sibTrans" cxnId="{04556CC6-0CB2-4DC0-8143-F917EA27D819}">
      <dgm:prSet/>
      <dgm:spPr/>
      <dgm:t>
        <a:bodyPr/>
        <a:lstStyle/>
        <a:p>
          <a:endParaRPr lang="en-CH"/>
        </a:p>
      </dgm:t>
    </dgm:pt>
    <dgm:pt modelId="{2F479AF9-BD1C-4BE1-BB00-934CDC71430F}">
      <dgm:prSet phldrT="[Text]"/>
      <dgm:spPr/>
      <dgm:t>
        <a:bodyPr/>
        <a:lstStyle/>
        <a:p>
          <a:r>
            <a:rPr lang="en-GB"/>
            <a:t>Publish dashboard results and ensure</a:t>
          </a:r>
        </a:p>
        <a:p>
          <a:r>
            <a:rPr lang="en-GB"/>
            <a:t>dissemination to all relevant stakeholders</a:t>
          </a:r>
          <a:endParaRPr lang="en-CH"/>
        </a:p>
      </dgm:t>
    </dgm:pt>
    <dgm:pt modelId="{797BBDB3-AAD2-4159-850D-9BF0AD625875}" type="parTrans" cxnId="{508E201F-82C2-4986-ACC9-4C75516ABB3F}">
      <dgm:prSet/>
      <dgm:spPr/>
      <dgm:t>
        <a:bodyPr/>
        <a:lstStyle/>
        <a:p>
          <a:endParaRPr lang="en-CH"/>
        </a:p>
      </dgm:t>
    </dgm:pt>
    <dgm:pt modelId="{BDF478F2-6319-4A8C-AA4F-5A9EA5185702}" type="sibTrans" cxnId="{508E201F-82C2-4986-ACC9-4C75516ABB3F}">
      <dgm:prSet/>
      <dgm:spPr/>
      <dgm:t>
        <a:bodyPr/>
        <a:lstStyle/>
        <a:p>
          <a:endParaRPr lang="en-CH"/>
        </a:p>
      </dgm:t>
    </dgm:pt>
    <dgm:pt modelId="{008D0275-0308-4261-8B15-37A8AC8AD46D}">
      <dgm:prSet phldrT="[Text]"/>
      <dgm:spPr>
        <a:solidFill>
          <a:schemeClr val="accent1"/>
        </a:solidFill>
      </dgm:spPr>
      <dgm:t>
        <a:bodyPr/>
        <a:lstStyle/>
        <a:p>
          <a:r>
            <a:rPr lang="fr-FR"/>
            <a:t>Stakeholder consultation and revision of proposed indicators</a:t>
          </a:r>
          <a:endParaRPr lang="en-CH"/>
        </a:p>
      </dgm:t>
    </dgm:pt>
    <dgm:pt modelId="{E0259BDE-A4B8-466C-90B3-B7CD62840D89}" type="parTrans" cxnId="{7F56CDB7-21BB-4163-B143-88AED6031503}">
      <dgm:prSet/>
      <dgm:spPr/>
      <dgm:t>
        <a:bodyPr/>
        <a:lstStyle/>
        <a:p>
          <a:endParaRPr lang="en-CH"/>
        </a:p>
      </dgm:t>
    </dgm:pt>
    <dgm:pt modelId="{E049FC7F-DF90-4692-8D40-5DF869DA1F74}" type="sibTrans" cxnId="{7F56CDB7-21BB-4163-B143-88AED6031503}">
      <dgm:prSet/>
      <dgm:spPr/>
      <dgm:t>
        <a:bodyPr/>
        <a:lstStyle/>
        <a:p>
          <a:endParaRPr lang="en-CH"/>
        </a:p>
      </dgm:t>
    </dgm:pt>
    <dgm:pt modelId="{BAD46E56-F326-4E8B-8826-2DBD87881636}" type="pres">
      <dgm:prSet presAssocID="{AA99B07C-9951-4B92-AE5B-4A01A081C0AE}" presName="Name0" presStyleCnt="0">
        <dgm:presLayoutVars>
          <dgm:dir/>
          <dgm:resizeHandles val="exact"/>
        </dgm:presLayoutVars>
      </dgm:prSet>
      <dgm:spPr/>
    </dgm:pt>
    <dgm:pt modelId="{750DFC21-EFBB-45DF-B1CF-DD0F5C052048}" type="pres">
      <dgm:prSet presAssocID="{4C6AC11B-52AA-4A68-81C3-999C93068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35566-0520-4283-A67A-E0D32B07699A}" type="pres">
      <dgm:prSet presAssocID="{8580948F-ED45-46DF-A966-8363FDD7103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6FD902-B2B1-4F11-96DB-C4DA1C5A27E7}" type="pres">
      <dgm:prSet presAssocID="{8580948F-ED45-46DF-A966-8363FDD7103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3D17AB7-F6C4-40E2-8E3F-E2501E6CD76E}" type="pres">
      <dgm:prSet presAssocID="{B3FE17A0-CDF3-4AF1-95AD-CBDBDAE38F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4FDE-F48E-4576-B153-588291BF67D4}" type="pres">
      <dgm:prSet presAssocID="{034C31A1-F4CD-4A82-9CE9-178E099AAB8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504BFDD-63D0-4188-AE26-303AEBF1992E}" type="pres">
      <dgm:prSet presAssocID="{034C31A1-F4CD-4A82-9CE9-178E099AAB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91F6E8A-9275-4E0C-8651-3FC7FF46FD02}" type="pres">
      <dgm:prSet presAssocID="{008D0275-0308-4261-8B15-37A8AC8AD4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55C49-A255-4291-A449-78183F01A375}" type="pres">
      <dgm:prSet presAssocID="{E049FC7F-DF90-4692-8D40-5DF869DA1F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87A5287-5880-498C-AEC6-252232093740}" type="pres">
      <dgm:prSet presAssocID="{E049FC7F-DF90-4692-8D40-5DF869DA1F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7CE1804-45DC-407C-B1E4-69963A425FC3}" type="pres">
      <dgm:prSet presAssocID="{B828CF3C-8452-401F-B856-9977E6E8E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3EE3-8164-4028-9A6A-95BDA413437C}" type="pres">
      <dgm:prSet presAssocID="{C1D5C4F4-17F6-4F0C-81AA-013CF8F997E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1A8DE42-5543-4924-8330-8D5EC622D16B}" type="pres">
      <dgm:prSet presAssocID="{C1D5C4F4-17F6-4F0C-81AA-013CF8F997E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6D80E60-6672-4D50-BD8C-95D5BCA8C1E4}" type="pres">
      <dgm:prSet presAssocID="{2F479AF9-BD1C-4BE1-BB00-934CDC7143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93BA6-B46C-449D-AE5D-6F0FEF20DF75}" srcId="{AA99B07C-9951-4B92-AE5B-4A01A081C0AE}" destId="{B3FE17A0-CDF3-4AF1-95AD-CBDBDAE38F62}" srcOrd="1" destOrd="0" parTransId="{D7F1C0E0-EE26-4E99-9CA1-9000DD0256D9}" sibTransId="{034C31A1-F4CD-4A82-9CE9-178E099AAB8C}"/>
    <dgm:cxn modelId="{7F56CDB7-21BB-4163-B143-88AED6031503}" srcId="{AA99B07C-9951-4B92-AE5B-4A01A081C0AE}" destId="{008D0275-0308-4261-8B15-37A8AC8AD46D}" srcOrd="2" destOrd="0" parTransId="{E0259BDE-A4B8-466C-90B3-B7CD62840D89}" sibTransId="{E049FC7F-DF90-4692-8D40-5DF869DA1F74}"/>
    <dgm:cxn modelId="{77E4EEDD-9A79-4831-94EC-BD84FC16A020}" type="presOf" srcId="{E049FC7F-DF90-4692-8D40-5DF869DA1F74}" destId="{05255C49-A255-4291-A449-78183F01A375}" srcOrd="0" destOrd="0" presId="urn:microsoft.com/office/officeart/2005/8/layout/process1"/>
    <dgm:cxn modelId="{B3FFBCEE-591B-47B9-A44F-DAFC1E5EEBAC}" type="presOf" srcId="{8580948F-ED45-46DF-A966-8363FDD7103C}" destId="{93635566-0520-4283-A67A-E0D32B07699A}" srcOrd="0" destOrd="0" presId="urn:microsoft.com/office/officeart/2005/8/layout/process1"/>
    <dgm:cxn modelId="{A6D38776-3412-49C3-8286-03869F85A72D}" srcId="{AA99B07C-9951-4B92-AE5B-4A01A081C0AE}" destId="{4C6AC11B-52AA-4A68-81C3-999C93068439}" srcOrd="0" destOrd="0" parTransId="{903B082D-1854-4EFC-A5C8-5CA6F54B7129}" sibTransId="{8580948F-ED45-46DF-A966-8363FDD7103C}"/>
    <dgm:cxn modelId="{24FFFB50-9A34-47DE-9B06-123C348AF0D9}" type="presOf" srcId="{2F479AF9-BD1C-4BE1-BB00-934CDC71430F}" destId="{26D80E60-6672-4D50-BD8C-95D5BCA8C1E4}" srcOrd="0" destOrd="0" presId="urn:microsoft.com/office/officeart/2005/8/layout/process1"/>
    <dgm:cxn modelId="{68A2D1E3-9615-4A93-AC8C-91AC598DB635}" type="presOf" srcId="{8580948F-ED45-46DF-A966-8363FDD7103C}" destId="{FD6FD902-B2B1-4F11-96DB-C4DA1C5A27E7}" srcOrd="1" destOrd="0" presId="urn:microsoft.com/office/officeart/2005/8/layout/process1"/>
    <dgm:cxn modelId="{DF153B45-519C-4616-8129-579D0E5DCD23}" type="presOf" srcId="{008D0275-0308-4261-8B15-37A8AC8AD46D}" destId="{291F6E8A-9275-4E0C-8651-3FC7FF46FD02}" srcOrd="0" destOrd="0" presId="urn:microsoft.com/office/officeart/2005/8/layout/process1"/>
    <dgm:cxn modelId="{7E93AB84-2CE9-4C93-A560-36FE69D5A521}" type="presOf" srcId="{B828CF3C-8452-401F-B856-9977E6E8E3A3}" destId="{77CE1804-45DC-407C-B1E4-69963A425FC3}" srcOrd="0" destOrd="0" presId="urn:microsoft.com/office/officeart/2005/8/layout/process1"/>
    <dgm:cxn modelId="{F543AAF2-8F3B-437C-9D6F-8D9BC59C2BD0}" type="presOf" srcId="{034C31A1-F4CD-4A82-9CE9-178E099AAB8C}" destId="{FC9C4FDE-F48E-4576-B153-588291BF67D4}" srcOrd="0" destOrd="0" presId="urn:microsoft.com/office/officeart/2005/8/layout/process1"/>
    <dgm:cxn modelId="{D0E3DA88-A379-43A6-B4D4-01B38FBCB16E}" type="presOf" srcId="{E049FC7F-DF90-4692-8D40-5DF869DA1F74}" destId="{187A5287-5880-498C-AEC6-252232093740}" srcOrd="1" destOrd="0" presId="urn:microsoft.com/office/officeart/2005/8/layout/process1"/>
    <dgm:cxn modelId="{CD92209A-B5F1-42A5-B0E4-66CB8F6925FF}" type="presOf" srcId="{AA99B07C-9951-4B92-AE5B-4A01A081C0AE}" destId="{BAD46E56-F326-4E8B-8826-2DBD87881636}" srcOrd="0" destOrd="0" presId="urn:microsoft.com/office/officeart/2005/8/layout/process1"/>
    <dgm:cxn modelId="{508E201F-82C2-4986-ACC9-4C75516ABB3F}" srcId="{AA99B07C-9951-4B92-AE5B-4A01A081C0AE}" destId="{2F479AF9-BD1C-4BE1-BB00-934CDC71430F}" srcOrd="4" destOrd="0" parTransId="{797BBDB3-AAD2-4159-850D-9BF0AD625875}" sibTransId="{BDF478F2-6319-4A8C-AA4F-5A9EA5185702}"/>
    <dgm:cxn modelId="{2F08D494-EAE2-47A1-B87C-D7BB6EDDD78C}" type="presOf" srcId="{034C31A1-F4CD-4A82-9CE9-178E099AAB8C}" destId="{6504BFDD-63D0-4188-AE26-303AEBF1992E}" srcOrd="1" destOrd="0" presId="urn:microsoft.com/office/officeart/2005/8/layout/process1"/>
    <dgm:cxn modelId="{04556CC6-0CB2-4DC0-8143-F917EA27D819}" srcId="{AA99B07C-9951-4B92-AE5B-4A01A081C0AE}" destId="{B828CF3C-8452-401F-B856-9977E6E8E3A3}" srcOrd="3" destOrd="0" parTransId="{635022C7-3F18-4570-9AD0-9F86EE52C256}" sibTransId="{C1D5C4F4-17F6-4F0C-81AA-013CF8F997E7}"/>
    <dgm:cxn modelId="{09AAC2C8-6348-4B53-ADCF-B9A8CD64751B}" type="presOf" srcId="{C1D5C4F4-17F6-4F0C-81AA-013CF8F997E7}" destId="{21A8DE42-5543-4924-8330-8D5EC622D16B}" srcOrd="1" destOrd="0" presId="urn:microsoft.com/office/officeart/2005/8/layout/process1"/>
    <dgm:cxn modelId="{EFE8A336-1C76-4169-BFEF-1B569F386887}" type="presOf" srcId="{B3FE17A0-CDF3-4AF1-95AD-CBDBDAE38F62}" destId="{53D17AB7-F6C4-40E2-8E3F-E2501E6CD76E}" srcOrd="0" destOrd="0" presId="urn:microsoft.com/office/officeart/2005/8/layout/process1"/>
    <dgm:cxn modelId="{35984A57-8461-401C-8ED0-EED27C2B1C9E}" type="presOf" srcId="{4C6AC11B-52AA-4A68-81C3-999C93068439}" destId="{750DFC21-EFBB-45DF-B1CF-DD0F5C052048}" srcOrd="0" destOrd="0" presId="urn:microsoft.com/office/officeart/2005/8/layout/process1"/>
    <dgm:cxn modelId="{918CF460-3ABD-4022-90D1-3208D50D5D44}" type="presOf" srcId="{C1D5C4F4-17F6-4F0C-81AA-013CF8F997E7}" destId="{E3413EE3-8164-4028-9A6A-95BDA413437C}" srcOrd="0" destOrd="0" presId="urn:microsoft.com/office/officeart/2005/8/layout/process1"/>
    <dgm:cxn modelId="{73B73893-C8BE-494D-8196-9A8D8EAAC5A2}" type="presParOf" srcId="{BAD46E56-F326-4E8B-8826-2DBD87881636}" destId="{750DFC21-EFBB-45DF-B1CF-DD0F5C052048}" srcOrd="0" destOrd="0" presId="urn:microsoft.com/office/officeart/2005/8/layout/process1"/>
    <dgm:cxn modelId="{AC58BAFD-DF54-48CA-A4AF-624E114C027A}" type="presParOf" srcId="{BAD46E56-F326-4E8B-8826-2DBD87881636}" destId="{93635566-0520-4283-A67A-E0D32B07699A}" srcOrd="1" destOrd="0" presId="urn:microsoft.com/office/officeart/2005/8/layout/process1"/>
    <dgm:cxn modelId="{2168F55B-C2E4-45F3-ACEC-A5D1C2B0A83E}" type="presParOf" srcId="{93635566-0520-4283-A67A-E0D32B07699A}" destId="{FD6FD902-B2B1-4F11-96DB-C4DA1C5A27E7}" srcOrd="0" destOrd="0" presId="urn:microsoft.com/office/officeart/2005/8/layout/process1"/>
    <dgm:cxn modelId="{F875CC1E-401D-473F-9B06-D69321D2F0E8}" type="presParOf" srcId="{BAD46E56-F326-4E8B-8826-2DBD87881636}" destId="{53D17AB7-F6C4-40E2-8E3F-E2501E6CD76E}" srcOrd="2" destOrd="0" presId="urn:microsoft.com/office/officeart/2005/8/layout/process1"/>
    <dgm:cxn modelId="{B1841C5F-CDAE-47EA-9286-D10FD3A81269}" type="presParOf" srcId="{BAD46E56-F326-4E8B-8826-2DBD87881636}" destId="{FC9C4FDE-F48E-4576-B153-588291BF67D4}" srcOrd="3" destOrd="0" presId="urn:microsoft.com/office/officeart/2005/8/layout/process1"/>
    <dgm:cxn modelId="{F34080E8-A855-47D1-A8C2-8A3DBD32299A}" type="presParOf" srcId="{FC9C4FDE-F48E-4576-B153-588291BF67D4}" destId="{6504BFDD-63D0-4188-AE26-303AEBF1992E}" srcOrd="0" destOrd="0" presId="urn:microsoft.com/office/officeart/2005/8/layout/process1"/>
    <dgm:cxn modelId="{7C7CA3E6-D708-4078-9368-2AF6B37E1CF8}" type="presParOf" srcId="{BAD46E56-F326-4E8B-8826-2DBD87881636}" destId="{291F6E8A-9275-4E0C-8651-3FC7FF46FD02}" srcOrd="4" destOrd="0" presId="urn:microsoft.com/office/officeart/2005/8/layout/process1"/>
    <dgm:cxn modelId="{6CE6570B-A95F-4187-9731-F3E9B02044CF}" type="presParOf" srcId="{BAD46E56-F326-4E8B-8826-2DBD87881636}" destId="{05255C49-A255-4291-A449-78183F01A375}" srcOrd="5" destOrd="0" presId="urn:microsoft.com/office/officeart/2005/8/layout/process1"/>
    <dgm:cxn modelId="{077E9073-88D1-4489-8BAE-53810B50C67A}" type="presParOf" srcId="{05255C49-A255-4291-A449-78183F01A375}" destId="{187A5287-5880-498C-AEC6-252232093740}" srcOrd="0" destOrd="0" presId="urn:microsoft.com/office/officeart/2005/8/layout/process1"/>
    <dgm:cxn modelId="{B766C2BF-AA20-4A96-9407-239B1CF71A13}" type="presParOf" srcId="{BAD46E56-F326-4E8B-8826-2DBD87881636}" destId="{77CE1804-45DC-407C-B1E4-69963A425FC3}" srcOrd="6" destOrd="0" presId="urn:microsoft.com/office/officeart/2005/8/layout/process1"/>
    <dgm:cxn modelId="{87F7169F-3007-451B-B82D-0981FB978240}" type="presParOf" srcId="{BAD46E56-F326-4E8B-8826-2DBD87881636}" destId="{E3413EE3-8164-4028-9A6A-95BDA413437C}" srcOrd="7" destOrd="0" presId="urn:microsoft.com/office/officeart/2005/8/layout/process1"/>
    <dgm:cxn modelId="{6242EDF3-4FC2-4D01-862E-89A4BBBE0C2A}" type="presParOf" srcId="{E3413EE3-8164-4028-9A6A-95BDA413437C}" destId="{21A8DE42-5543-4924-8330-8D5EC622D16B}" srcOrd="0" destOrd="0" presId="urn:microsoft.com/office/officeart/2005/8/layout/process1"/>
    <dgm:cxn modelId="{55538E3B-3DCF-4B7D-85D6-BF02167375FF}" type="presParOf" srcId="{BAD46E56-F326-4E8B-8826-2DBD87881636}" destId="{26D80E60-6672-4D50-BD8C-95D5BCA8C1E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9ED36-1076-43F9-BB86-A6E05884BAA7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1576F23-5D79-41DB-BC7D-A437CA7C2DC8}">
      <dgm:prSet phldrT="[Text]"/>
      <dgm:spPr/>
      <dgm:t>
        <a:bodyPr/>
        <a:lstStyle/>
        <a:p>
          <a:r>
            <a:rPr lang="en-US" dirty="0" smtClean="0"/>
            <a:t>Collecting</a:t>
          </a:r>
          <a:endParaRPr lang="en-GB" dirty="0"/>
        </a:p>
      </dgm:t>
    </dgm:pt>
    <dgm:pt modelId="{0262613F-1558-428B-951E-BEDA18AC3F47}" type="parTrans" cxnId="{B7EF2EB3-54EC-40CC-ABBD-3F0631A97870}">
      <dgm:prSet/>
      <dgm:spPr/>
      <dgm:t>
        <a:bodyPr/>
        <a:lstStyle/>
        <a:p>
          <a:endParaRPr lang="en-GB"/>
        </a:p>
      </dgm:t>
    </dgm:pt>
    <dgm:pt modelId="{55FAB45C-9C51-4ADB-A5B7-431E7E89819D}" type="sibTrans" cxnId="{B7EF2EB3-54EC-40CC-ABBD-3F0631A97870}">
      <dgm:prSet/>
      <dgm:spPr/>
      <dgm:t>
        <a:bodyPr/>
        <a:lstStyle/>
        <a:p>
          <a:endParaRPr lang="en-GB"/>
        </a:p>
      </dgm:t>
    </dgm:pt>
    <dgm:pt modelId="{6E43C5B9-3995-4C9D-9CD8-C59204C625F5}">
      <dgm:prSet phldrT="[Text]"/>
      <dgm:spPr/>
      <dgm:t>
        <a:bodyPr/>
        <a:lstStyle/>
        <a:p>
          <a:r>
            <a:rPr lang="en-GB" dirty="0" smtClean="0"/>
            <a:t>Regularly collecting relevant data from different state institutions and international organisations</a:t>
          </a:r>
          <a:endParaRPr lang="en-GB" dirty="0"/>
        </a:p>
      </dgm:t>
    </dgm:pt>
    <dgm:pt modelId="{04E09946-069D-4FEC-B26D-1F53A45BFD56}" type="parTrans" cxnId="{2069E7BC-72F3-4BCE-AB17-3A36353F306B}">
      <dgm:prSet/>
      <dgm:spPr/>
      <dgm:t>
        <a:bodyPr/>
        <a:lstStyle/>
        <a:p>
          <a:endParaRPr lang="en-GB"/>
        </a:p>
      </dgm:t>
    </dgm:pt>
    <dgm:pt modelId="{706D5FF0-626F-4D86-9A36-F8BCB1DBBAB9}" type="sibTrans" cxnId="{2069E7BC-72F3-4BCE-AB17-3A36353F306B}">
      <dgm:prSet/>
      <dgm:spPr/>
      <dgm:t>
        <a:bodyPr/>
        <a:lstStyle/>
        <a:p>
          <a:endParaRPr lang="en-GB"/>
        </a:p>
      </dgm:t>
    </dgm:pt>
    <dgm:pt modelId="{6904B51D-79FA-493A-B0E7-5BC74A541C07}">
      <dgm:prSet phldrT="[Text]"/>
      <dgm:spPr/>
      <dgm:t>
        <a:bodyPr/>
        <a:lstStyle/>
        <a:p>
          <a:r>
            <a:rPr lang="en-US" dirty="0" smtClean="0"/>
            <a:t>Publishing</a:t>
          </a:r>
          <a:endParaRPr lang="en-GB" dirty="0"/>
        </a:p>
      </dgm:t>
    </dgm:pt>
    <dgm:pt modelId="{050C9E3C-7D2E-4985-8EE6-A3A4A78D402D}" type="parTrans" cxnId="{183ABDF1-02B7-4211-B50A-A5957D64D422}">
      <dgm:prSet/>
      <dgm:spPr/>
      <dgm:t>
        <a:bodyPr/>
        <a:lstStyle/>
        <a:p>
          <a:endParaRPr lang="en-GB"/>
        </a:p>
      </dgm:t>
    </dgm:pt>
    <dgm:pt modelId="{D935DA44-5D9B-4F5A-9CDF-8853BED8FA7B}" type="sibTrans" cxnId="{183ABDF1-02B7-4211-B50A-A5957D64D422}">
      <dgm:prSet/>
      <dgm:spPr/>
      <dgm:t>
        <a:bodyPr/>
        <a:lstStyle/>
        <a:p>
          <a:endParaRPr lang="en-GB"/>
        </a:p>
      </dgm:t>
    </dgm:pt>
    <dgm:pt modelId="{3C243FBC-CBBA-4EDF-B54E-918502463735}">
      <dgm:prSet phldrT="[Text]"/>
      <dgm:spPr/>
      <dgm:t>
        <a:bodyPr/>
        <a:lstStyle/>
        <a:p>
          <a:r>
            <a:rPr lang="en-GB" dirty="0" smtClean="0"/>
            <a:t>Ministry webpage, distributing, </a:t>
          </a:r>
          <a:r>
            <a:rPr lang="en-GB" dirty="0" smtClean="0"/>
            <a:t>printed materials, reproducing…</a:t>
          </a:r>
          <a:endParaRPr lang="en-GB" dirty="0"/>
        </a:p>
      </dgm:t>
    </dgm:pt>
    <dgm:pt modelId="{F29E732C-1AF6-464E-B228-1AD3DFCC7DEA}" type="parTrans" cxnId="{4B9228AE-EA00-40C5-9DB0-0FF61AD6CD66}">
      <dgm:prSet/>
      <dgm:spPr/>
      <dgm:t>
        <a:bodyPr/>
        <a:lstStyle/>
        <a:p>
          <a:endParaRPr lang="en-GB"/>
        </a:p>
      </dgm:t>
    </dgm:pt>
    <dgm:pt modelId="{059D170F-B994-46A5-A0F2-0213FD073A86}" type="sibTrans" cxnId="{4B9228AE-EA00-40C5-9DB0-0FF61AD6CD66}">
      <dgm:prSet/>
      <dgm:spPr/>
      <dgm:t>
        <a:bodyPr/>
        <a:lstStyle/>
        <a:p>
          <a:endParaRPr lang="en-GB"/>
        </a:p>
      </dgm:t>
    </dgm:pt>
    <dgm:pt modelId="{7ABA08A7-5020-4EDA-B227-A98C4D7B237F}" type="pres">
      <dgm:prSet presAssocID="{23B9ED36-1076-43F9-BB86-A6E05884B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AD64A4-4FE6-42CF-95DA-A927C2CF9DA9}" type="pres">
      <dgm:prSet presAssocID="{21576F23-5D79-41DB-BC7D-A437CA7C2DC8}" presName="composite" presStyleCnt="0"/>
      <dgm:spPr/>
      <dgm:t>
        <a:bodyPr/>
        <a:lstStyle/>
        <a:p>
          <a:endParaRPr lang="en-GB"/>
        </a:p>
      </dgm:t>
    </dgm:pt>
    <dgm:pt modelId="{5C88AFB2-FAF6-4547-A2F9-8B18AF7360A4}" type="pres">
      <dgm:prSet presAssocID="{21576F23-5D79-41DB-BC7D-A437CA7C2DC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86B33-93D5-4AFC-8CD6-B8ACC9325478}" type="pres">
      <dgm:prSet presAssocID="{21576F23-5D79-41DB-BC7D-A437CA7C2DC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62C46-F333-4BFE-8505-F99429053881}" type="pres">
      <dgm:prSet presAssocID="{55FAB45C-9C51-4ADB-A5B7-431E7E89819D}" presName="sp" presStyleCnt="0"/>
      <dgm:spPr/>
      <dgm:t>
        <a:bodyPr/>
        <a:lstStyle/>
        <a:p>
          <a:endParaRPr lang="en-GB"/>
        </a:p>
      </dgm:t>
    </dgm:pt>
    <dgm:pt modelId="{BE0DFD90-DA0F-4709-A3F6-1D6CFAF555FF}" type="pres">
      <dgm:prSet presAssocID="{6904B51D-79FA-493A-B0E7-5BC74A541C07}" presName="composite" presStyleCnt="0"/>
      <dgm:spPr/>
      <dgm:t>
        <a:bodyPr/>
        <a:lstStyle/>
        <a:p>
          <a:endParaRPr lang="en-GB"/>
        </a:p>
      </dgm:t>
    </dgm:pt>
    <dgm:pt modelId="{A6912DA0-6921-4EEB-931C-2F277F9AC6E9}" type="pres">
      <dgm:prSet presAssocID="{6904B51D-79FA-493A-B0E7-5BC74A541C0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56A16C-3114-421A-AFDD-28F49B4BC4ED}" type="pres">
      <dgm:prSet presAssocID="{6904B51D-79FA-493A-B0E7-5BC74A541C0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84E3D1-EE1D-44DB-8554-42357083470A}" type="presOf" srcId="{23B9ED36-1076-43F9-BB86-A6E05884BAA7}" destId="{7ABA08A7-5020-4EDA-B227-A98C4D7B237F}" srcOrd="0" destOrd="0" presId="urn:microsoft.com/office/officeart/2005/8/layout/chevron2"/>
    <dgm:cxn modelId="{2069E7BC-72F3-4BCE-AB17-3A36353F306B}" srcId="{21576F23-5D79-41DB-BC7D-A437CA7C2DC8}" destId="{6E43C5B9-3995-4C9D-9CD8-C59204C625F5}" srcOrd="0" destOrd="0" parTransId="{04E09946-069D-4FEC-B26D-1F53A45BFD56}" sibTransId="{706D5FF0-626F-4D86-9A36-F8BCB1DBBAB9}"/>
    <dgm:cxn modelId="{183ABDF1-02B7-4211-B50A-A5957D64D422}" srcId="{23B9ED36-1076-43F9-BB86-A6E05884BAA7}" destId="{6904B51D-79FA-493A-B0E7-5BC74A541C07}" srcOrd="1" destOrd="0" parTransId="{050C9E3C-7D2E-4985-8EE6-A3A4A78D402D}" sibTransId="{D935DA44-5D9B-4F5A-9CDF-8853BED8FA7B}"/>
    <dgm:cxn modelId="{5216EA3F-8808-436C-A2BD-A6A269614BA8}" type="presOf" srcId="{3C243FBC-CBBA-4EDF-B54E-918502463735}" destId="{1756A16C-3114-421A-AFDD-28F49B4BC4ED}" srcOrd="0" destOrd="0" presId="urn:microsoft.com/office/officeart/2005/8/layout/chevron2"/>
    <dgm:cxn modelId="{B7EF2EB3-54EC-40CC-ABBD-3F0631A97870}" srcId="{23B9ED36-1076-43F9-BB86-A6E05884BAA7}" destId="{21576F23-5D79-41DB-BC7D-A437CA7C2DC8}" srcOrd="0" destOrd="0" parTransId="{0262613F-1558-428B-951E-BEDA18AC3F47}" sibTransId="{55FAB45C-9C51-4ADB-A5B7-431E7E89819D}"/>
    <dgm:cxn modelId="{563171F6-5AEF-4FDF-8DD8-BA7DC5E41B5C}" type="presOf" srcId="{21576F23-5D79-41DB-BC7D-A437CA7C2DC8}" destId="{5C88AFB2-FAF6-4547-A2F9-8B18AF7360A4}" srcOrd="0" destOrd="0" presId="urn:microsoft.com/office/officeart/2005/8/layout/chevron2"/>
    <dgm:cxn modelId="{4B9228AE-EA00-40C5-9DB0-0FF61AD6CD66}" srcId="{6904B51D-79FA-493A-B0E7-5BC74A541C07}" destId="{3C243FBC-CBBA-4EDF-B54E-918502463735}" srcOrd="0" destOrd="0" parTransId="{F29E732C-1AF6-464E-B228-1AD3DFCC7DEA}" sibTransId="{059D170F-B994-46A5-A0F2-0213FD073A86}"/>
    <dgm:cxn modelId="{3EB887FC-D27C-4512-B023-EE71C55CBC09}" type="presOf" srcId="{6904B51D-79FA-493A-B0E7-5BC74A541C07}" destId="{A6912DA0-6921-4EEB-931C-2F277F9AC6E9}" srcOrd="0" destOrd="0" presId="urn:microsoft.com/office/officeart/2005/8/layout/chevron2"/>
    <dgm:cxn modelId="{D4E7050C-BE63-4DC7-9C33-ECDB62FA4B82}" type="presOf" srcId="{6E43C5B9-3995-4C9D-9CD8-C59204C625F5}" destId="{7E786B33-93D5-4AFC-8CD6-B8ACC9325478}" srcOrd="0" destOrd="0" presId="urn:microsoft.com/office/officeart/2005/8/layout/chevron2"/>
    <dgm:cxn modelId="{67C3E662-BD2B-42E3-87E8-FF672383E75D}" type="presParOf" srcId="{7ABA08A7-5020-4EDA-B227-A98C4D7B237F}" destId="{9AAD64A4-4FE6-42CF-95DA-A927C2CF9DA9}" srcOrd="0" destOrd="0" presId="urn:microsoft.com/office/officeart/2005/8/layout/chevron2"/>
    <dgm:cxn modelId="{660EFB55-F2C8-4225-9DD2-0C96BA4D62FB}" type="presParOf" srcId="{9AAD64A4-4FE6-42CF-95DA-A927C2CF9DA9}" destId="{5C88AFB2-FAF6-4547-A2F9-8B18AF7360A4}" srcOrd="0" destOrd="0" presId="urn:microsoft.com/office/officeart/2005/8/layout/chevron2"/>
    <dgm:cxn modelId="{EAD595B1-516B-4196-AD19-6A007B5C0897}" type="presParOf" srcId="{9AAD64A4-4FE6-42CF-95DA-A927C2CF9DA9}" destId="{7E786B33-93D5-4AFC-8CD6-B8ACC9325478}" srcOrd="1" destOrd="0" presId="urn:microsoft.com/office/officeart/2005/8/layout/chevron2"/>
    <dgm:cxn modelId="{B0E86B60-85AD-4ECE-AF8D-B4C774E2D732}" type="presParOf" srcId="{7ABA08A7-5020-4EDA-B227-A98C4D7B237F}" destId="{F7D62C46-F333-4BFE-8505-F99429053881}" srcOrd="1" destOrd="0" presId="urn:microsoft.com/office/officeart/2005/8/layout/chevron2"/>
    <dgm:cxn modelId="{DD61215B-BD96-4CDC-8821-79C2A4ACA85C}" type="presParOf" srcId="{7ABA08A7-5020-4EDA-B227-A98C4D7B237F}" destId="{BE0DFD90-DA0F-4709-A3F6-1D6CFAF555FF}" srcOrd="2" destOrd="0" presId="urn:microsoft.com/office/officeart/2005/8/layout/chevron2"/>
    <dgm:cxn modelId="{BE8213F4-2EBA-475C-B36F-C81F145DDD7A}" type="presParOf" srcId="{BE0DFD90-DA0F-4709-A3F6-1D6CFAF555FF}" destId="{A6912DA0-6921-4EEB-931C-2F277F9AC6E9}" srcOrd="0" destOrd="0" presId="urn:microsoft.com/office/officeart/2005/8/layout/chevron2"/>
    <dgm:cxn modelId="{9F0AF004-668C-44C8-8C52-5CB8736678C6}" type="presParOf" srcId="{BE0DFD90-DA0F-4709-A3F6-1D6CFAF555FF}" destId="{1756A16C-3114-421A-AFDD-28F49B4BC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AFB2-FAF6-4547-A2F9-8B18AF7360A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Present</a:t>
          </a:r>
          <a:endParaRPr lang="en-GB" sz="4100" kern="1200" dirty="0"/>
        </a:p>
      </dsp:txBody>
      <dsp:txXfrm rot="-5400000">
        <a:off x="1" y="842399"/>
        <a:ext cx="1683092" cy="721325"/>
      </dsp:txXfrm>
    </dsp:sp>
    <dsp:sp modelId="{7E786B33-93D5-4AFC-8CD6-B8ACC9325478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000" kern="1200" dirty="0" smtClean="0"/>
            <a:t>Locally integrating IDPs</a:t>
          </a:r>
          <a:endParaRPr lang="en-GB" sz="4000" kern="1200" dirty="0"/>
        </a:p>
      </dsp:txBody>
      <dsp:txXfrm rot="-5400000">
        <a:off x="1683093" y="77146"/>
        <a:ext cx="6470214" cy="1410285"/>
      </dsp:txXfrm>
    </dsp:sp>
    <dsp:sp modelId="{A6912DA0-6921-4EEB-931C-2F277F9AC6E9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Future</a:t>
          </a:r>
          <a:endParaRPr lang="en-GB" sz="4100" kern="1200" dirty="0"/>
        </a:p>
      </dsp:txBody>
      <dsp:txXfrm rot="-5400000">
        <a:off x="1" y="2962237"/>
        <a:ext cx="1683092" cy="721325"/>
      </dsp:txXfrm>
    </dsp:sp>
    <dsp:sp modelId="{1756A16C-3114-421A-AFDD-28F49B4BC4ED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000" kern="1200" dirty="0" smtClean="0"/>
            <a:t>Creating conditions for their return in safety and dignity</a:t>
          </a:r>
          <a:endParaRPr lang="en-GB" sz="40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DFC21-EFBB-45DF-B1CF-DD0F5C052048}">
      <dsp:nvSpPr>
        <dsp:cNvPr id="0" name=""/>
        <dsp:cNvSpPr/>
      </dsp:nvSpPr>
      <dsp:spPr>
        <a:xfrm>
          <a:off x="4018" y="428136"/>
          <a:ext cx="1245691" cy="165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Preparation</a:t>
          </a:r>
          <a:endParaRPr lang="en-CH" sz="1300" kern="1200"/>
        </a:p>
      </dsp:txBody>
      <dsp:txXfrm>
        <a:off x="40503" y="464621"/>
        <a:ext cx="1172721" cy="1585356"/>
      </dsp:txXfrm>
    </dsp:sp>
    <dsp:sp modelId="{93635566-0520-4283-A67A-E0D32B07699A}">
      <dsp:nvSpPr>
        <dsp:cNvPr id="0" name=""/>
        <dsp:cNvSpPr/>
      </dsp:nvSpPr>
      <dsp:spPr>
        <a:xfrm>
          <a:off x="1374278" y="1102834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1374278" y="1164620"/>
        <a:ext cx="184860" cy="185359"/>
      </dsp:txXfrm>
    </dsp:sp>
    <dsp:sp modelId="{53D17AB7-F6C4-40E2-8E3F-E2501E6CD76E}">
      <dsp:nvSpPr>
        <dsp:cNvPr id="0" name=""/>
        <dsp:cNvSpPr/>
      </dsp:nvSpPr>
      <dsp:spPr>
        <a:xfrm>
          <a:off x="1747986" y="428136"/>
          <a:ext cx="1245691" cy="165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Workshop (multi-stakeholder consultation for the selection of nationally appropriate indicators)</a:t>
          </a:r>
          <a:endParaRPr lang="en-CH" sz="1300" kern="1200"/>
        </a:p>
      </dsp:txBody>
      <dsp:txXfrm>
        <a:off x="1784471" y="464621"/>
        <a:ext cx="1172721" cy="1585356"/>
      </dsp:txXfrm>
    </dsp:sp>
    <dsp:sp modelId="{FC9C4FDE-F48E-4576-B153-588291BF67D4}">
      <dsp:nvSpPr>
        <dsp:cNvPr id="0" name=""/>
        <dsp:cNvSpPr/>
      </dsp:nvSpPr>
      <dsp:spPr>
        <a:xfrm>
          <a:off x="3118246" y="1102834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3118246" y="1164620"/>
        <a:ext cx="184860" cy="185359"/>
      </dsp:txXfrm>
    </dsp:sp>
    <dsp:sp modelId="{291F6E8A-9275-4E0C-8651-3FC7FF46FD02}">
      <dsp:nvSpPr>
        <dsp:cNvPr id="0" name=""/>
        <dsp:cNvSpPr/>
      </dsp:nvSpPr>
      <dsp:spPr>
        <a:xfrm>
          <a:off x="3491954" y="428136"/>
          <a:ext cx="1245691" cy="16583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Stakeholder consultation and revision of proposed indicators</a:t>
          </a:r>
          <a:endParaRPr lang="en-CH" sz="1300" kern="1200"/>
        </a:p>
      </dsp:txBody>
      <dsp:txXfrm>
        <a:off x="3528439" y="464621"/>
        <a:ext cx="1172721" cy="1585356"/>
      </dsp:txXfrm>
    </dsp:sp>
    <dsp:sp modelId="{05255C49-A255-4291-A449-78183F01A375}">
      <dsp:nvSpPr>
        <dsp:cNvPr id="0" name=""/>
        <dsp:cNvSpPr/>
      </dsp:nvSpPr>
      <dsp:spPr>
        <a:xfrm>
          <a:off x="4862214" y="1102834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4862214" y="1164620"/>
        <a:ext cx="184860" cy="185359"/>
      </dsp:txXfrm>
    </dsp:sp>
    <dsp:sp modelId="{77CE1804-45DC-407C-B1E4-69963A425FC3}">
      <dsp:nvSpPr>
        <dsp:cNvPr id="0" name=""/>
        <dsp:cNvSpPr/>
      </dsp:nvSpPr>
      <dsp:spPr>
        <a:xfrm>
          <a:off x="5235922" y="428136"/>
          <a:ext cx="1245691" cy="16583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Finalisation of indicators to be used, and input of data into dashboard</a:t>
          </a:r>
        </a:p>
      </dsp:txBody>
      <dsp:txXfrm>
        <a:off x="5272407" y="464621"/>
        <a:ext cx="1172721" cy="1585356"/>
      </dsp:txXfrm>
    </dsp:sp>
    <dsp:sp modelId="{E3413EE3-8164-4028-9A6A-95BDA413437C}">
      <dsp:nvSpPr>
        <dsp:cNvPr id="0" name=""/>
        <dsp:cNvSpPr/>
      </dsp:nvSpPr>
      <dsp:spPr>
        <a:xfrm>
          <a:off x="6606182" y="1102834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6606182" y="1164620"/>
        <a:ext cx="184860" cy="185359"/>
      </dsp:txXfrm>
    </dsp:sp>
    <dsp:sp modelId="{26D80E60-6672-4D50-BD8C-95D5BCA8C1E4}">
      <dsp:nvSpPr>
        <dsp:cNvPr id="0" name=""/>
        <dsp:cNvSpPr/>
      </dsp:nvSpPr>
      <dsp:spPr>
        <a:xfrm>
          <a:off x="6979890" y="428136"/>
          <a:ext cx="1245691" cy="165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Publish dashboard results and ensure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dissemination to all relevant stakeholders</a:t>
          </a:r>
          <a:endParaRPr lang="en-CH" sz="1300" kern="1200"/>
        </a:p>
      </dsp:txBody>
      <dsp:txXfrm>
        <a:off x="7016375" y="464621"/>
        <a:ext cx="1172721" cy="1585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AFB2-FAF6-4547-A2F9-8B18AF7360A4}">
      <dsp:nvSpPr>
        <dsp:cNvPr id="0" name=""/>
        <dsp:cNvSpPr/>
      </dsp:nvSpPr>
      <dsp:spPr>
        <a:xfrm rot="5400000">
          <a:off x="-325364" y="326205"/>
          <a:ext cx="2169096" cy="15183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Collecting</a:t>
          </a:r>
          <a:endParaRPr lang="en-GB" sz="2800" kern="1200" dirty="0"/>
        </a:p>
      </dsp:txBody>
      <dsp:txXfrm rot="-5400000">
        <a:off x="1" y="760025"/>
        <a:ext cx="1518367" cy="650729"/>
      </dsp:txXfrm>
    </dsp:sp>
    <dsp:sp modelId="{7E786B33-93D5-4AFC-8CD6-B8ACC9325478}">
      <dsp:nvSpPr>
        <dsp:cNvPr id="0" name=""/>
        <dsp:cNvSpPr/>
      </dsp:nvSpPr>
      <dsp:spPr>
        <a:xfrm rot="5400000">
          <a:off x="4169027" y="-2649819"/>
          <a:ext cx="1409912" cy="671123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/>
            <a:t>Regularly collecting relevant data from different state institutions and international organisations</a:t>
          </a:r>
          <a:endParaRPr lang="en-GB" sz="2900" kern="1200" dirty="0"/>
        </a:p>
      </dsp:txBody>
      <dsp:txXfrm rot="-5400000">
        <a:off x="1518367" y="69667"/>
        <a:ext cx="6642406" cy="1272260"/>
      </dsp:txXfrm>
    </dsp:sp>
    <dsp:sp modelId="{A6912DA0-6921-4EEB-931C-2F277F9AC6E9}">
      <dsp:nvSpPr>
        <dsp:cNvPr id="0" name=""/>
        <dsp:cNvSpPr/>
      </dsp:nvSpPr>
      <dsp:spPr>
        <a:xfrm rot="5400000">
          <a:off x="-325364" y="2208629"/>
          <a:ext cx="2169096" cy="15183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Publishing</a:t>
          </a:r>
          <a:endParaRPr lang="en-GB" sz="2800" kern="1200" dirty="0"/>
        </a:p>
      </dsp:txBody>
      <dsp:txXfrm rot="-5400000">
        <a:off x="1" y="2642449"/>
        <a:ext cx="1518367" cy="650729"/>
      </dsp:txXfrm>
    </dsp:sp>
    <dsp:sp modelId="{1756A16C-3114-421A-AFDD-28F49B4BC4ED}">
      <dsp:nvSpPr>
        <dsp:cNvPr id="0" name=""/>
        <dsp:cNvSpPr/>
      </dsp:nvSpPr>
      <dsp:spPr>
        <a:xfrm rot="5400000">
          <a:off x="4169027" y="-767395"/>
          <a:ext cx="1409912" cy="671123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/>
            <a:t>Ministry webpage, distributing, </a:t>
          </a:r>
          <a:r>
            <a:rPr lang="en-GB" sz="2900" kern="1200" dirty="0" smtClean="0"/>
            <a:t>printed materials, reproducing…</a:t>
          </a:r>
          <a:endParaRPr lang="en-GB" sz="2900" kern="1200" dirty="0"/>
        </a:p>
      </dsp:txBody>
      <dsp:txXfrm rot="-5400000">
        <a:off x="1518367" y="1952091"/>
        <a:ext cx="6642406" cy="127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858B-0B60-4A55-9C1A-6A899F437893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0125-2AE8-4F10-A303-312F0953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6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DE7CA-C1F4-4F30-A090-898D5E6999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Analytical work done within</a:t>
            </a:r>
            <a:r>
              <a:rPr lang="en-US" baseline="0" dirty="0" smtClean="0"/>
              <a:t> the project (migration profiles + UMAS) is aimed at defining levels and characteristics of migration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DE7CA-C1F4-4F30-A090-898D5E6999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0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30125-2AE8-4F10-A303-312F09537A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Analytical work done within</a:t>
            </a:r>
            <a:r>
              <a:rPr lang="en-US" baseline="0" dirty="0" smtClean="0"/>
              <a:t> the project (migration profiles + UMAS) is aimed at defining levels and characteristics of migration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DE7CA-C1F4-4F30-A090-898D5E6999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1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DE7CA-C1F4-4F30-A090-898D5E6999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0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5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6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2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2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8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654A-5C68-407F-A722-25087F60795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4B45-A49C-4323-9823-B4EF0AB14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Users\m.karalashvili\Desktop\logoebii\ppt template\PPT ENG 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9144000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5276-9A16-4DDA-AF64-2198F05D469D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E624-2A3A-45A3-9014-1F231ACF3B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:\Users\m.karalashvili\Desktop\logoebii\ppt template\PPT ENG 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465" y="2819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GB" b="1" dirty="0" err="1" smtClean="0"/>
              <a:t>ountry</a:t>
            </a:r>
            <a:r>
              <a:rPr lang="en-GB" b="1" dirty="0" smtClean="0"/>
              <a:t> </a:t>
            </a:r>
            <a:r>
              <a:rPr lang="en-GB" b="1" dirty="0"/>
              <a:t>level dashboard to monitor progress on addressing internal displacement in Georgia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57201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254215"/>
            <a:ext cx="1219200" cy="88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Developing national dashboard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42814"/>
              </p:ext>
            </p:extLst>
          </p:nvPr>
        </p:nvGraphicFramePr>
        <p:xfrm>
          <a:off x="486032" y="3607734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99592" y="2741992"/>
            <a:ext cx="7056784" cy="648072"/>
          </a:xfrm>
          <a:prstGeom prst="rect">
            <a:avLst/>
          </a:prstGeom>
          <a:solidFill>
            <a:srgbClr val="EF4060"/>
          </a:solidFill>
          <a:ln>
            <a:solidFill>
              <a:srgbClr val="EF4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Georgian Ministry in charge of </a:t>
            </a:r>
            <a:r>
              <a:rPr lang="en-US" b="1" dirty="0" smtClean="0"/>
              <a:t>IDP </a:t>
            </a:r>
            <a:r>
              <a:rPr lang="en-US" b="1" dirty="0" smtClean="0"/>
              <a:t>integration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99592" y="1314539"/>
            <a:ext cx="7056784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Internal Displacement Monitoring </a:t>
            </a:r>
            <a:r>
              <a:rPr lang="en-GB" b="1" dirty="0" err="1" smtClean="0"/>
              <a:t>Center</a:t>
            </a:r>
            <a:endParaRPr lang="en-GB" b="1" dirty="0"/>
          </a:p>
        </p:txBody>
      </p:sp>
      <p:sp>
        <p:nvSpPr>
          <p:cNvPr id="9" name="Down Arrow 8"/>
          <p:cNvSpPr/>
          <p:nvPr/>
        </p:nvSpPr>
        <p:spPr>
          <a:xfrm>
            <a:off x="4242368" y="2113404"/>
            <a:ext cx="189735" cy="43204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00" y="-9487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elUser\AppData\Local\Microsoft\Windows\INetCache\Content.MSO\8E61B02E.t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537" y="2679011"/>
            <a:ext cx="8213725" cy="3964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5496" y="5324561"/>
            <a:ext cx="1404937" cy="118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Ministry of environmental protection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8249" y="3867234"/>
            <a:ext cx="1384300" cy="119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Defender’s Office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879" y="3876760"/>
            <a:ext cx="1420812" cy="1179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Ministry of Reconciliation, Abkhazian Government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3710" y="5314242"/>
            <a:ext cx="1344612" cy="1201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NGOs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8096" y="3867448"/>
            <a:ext cx="1420812" cy="1179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IOM, UNHCR, UNDP, EUMM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8335" y="5324561"/>
            <a:ext cx="1420812" cy="119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945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GIZ, DRC, BPRM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6225" y="3867234"/>
            <a:ext cx="1375718" cy="27262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E9455D"/>
                </a:solidFill>
              </a:rPr>
              <a:t>NGOs, International Organizations</a:t>
            </a:r>
            <a:endParaRPr lang="en-US" sz="1600" dirty="0">
              <a:solidFill>
                <a:srgbClr val="E9455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7409" y="3876760"/>
            <a:ext cx="1168399" cy="2716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E9455D"/>
                </a:solidFill>
              </a:rPr>
              <a:t>State Agencies</a:t>
            </a:r>
            <a:endParaRPr lang="en-US" dirty="0">
              <a:solidFill>
                <a:srgbClr val="E9455D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E9455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7409" y="3423935"/>
            <a:ext cx="7996237" cy="2762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E9455D"/>
                </a:solidFill>
              </a:rPr>
              <a:t>Ministry of IDPs</a:t>
            </a:r>
            <a:endParaRPr lang="en-US" dirty="0">
              <a:solidFill>
                <a:srgbClr val="E9455D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537408" y="2729210"/>
            <a:ext cx="7996238" cy="644525"/>
          </a:xfrm>
          <a:prstGeom prst="triangl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E9455D"/>
                </a:solidFill>
              </a:rPr>
              <a:t>IDMC</a:t>
            </a:r>
            <a:endParaRPr lang="en-US" dirty="0">
              <a:solidFill>
                <a:srgbClr val="E9455D"/>
              </a:solidFill>
            </a:endParaRPr>
          </a:p>
        </p:txBody>
      </p:sp>
      <p:pic>
        <p:nvPicPr>
          <p:cNvPr id="20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-9487"/>
            <a:ext cx="1219200" cy="88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20996" y="919201"/>
            <a:ext cx="3428999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Workshop participants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(May 22, 2019)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1" descr="C:\Users\DelUser\AppData\Local\Microsoft\Windows\INetCache\Content.MSO\8E61B02E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10" y="88985"/>
            <a:ext cx="5024673" cy="25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6" y="407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Three main pillars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79388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93" y="78795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600200"/>
            <a:ext cx="807402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44" y="2407291"/>
            <a:ext cx="4615056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 smtClean="0">
                <a:solidFill>
                  <a:srgbClr val="FF0000"/>
                </a:solidFill>
              </a:rPr>
              <a:t>Characteristics of dashboard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Comprehensive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Precise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Detailed</a:t>
            </a:r>
            <a:br>
              <a:rPr lang="en-US" sz="2200" dirty="0" smtClean="0"/>
            </a:br>
            <a:r>
              <a:rPr lang="en-US" sz="2200" dirty="0" smtClean="0"/>
              <a:t>Concise</a:t>
            </a:r>
            <a:br>
              <a:rPr lang="en-US" sz="2200" dirty="0" smtClean="0"/>
            </a:br>
            <a:r>
              <a:rPr lang="en-US" sz="2200" dirty="0" smtClean="0"/>
              <a:t>Clear</a:t>
            </a:r>
            <a:br>
              <a:rPr lang="en-US" sz="2200" dirty="0" smtClean="0"/>
            </a:br>
            <a:r>
              <a:rPr lang="en-US" sz="2200" dirty="0" smtClean="0"/>
              <a:t>Updated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6476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76"/>
            <a:ext cx="1219200" cy="888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0257" y="3698496"/>
            <a:ext cx="3810000" cy="275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sz="2800" b="1" kern="0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sz="2000" kern="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2000" kern="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GB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GB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 frameworks</a:t>
            </a: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GB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Assistance </a:t>
            </a:r>
            <a:r>
              <a:rPr lang="en-GB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GB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pillars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GB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90821"/>
              </p:ext>
            </p:extLst>
          </p:nvPr>
        </p:nvGraphicFramePr>
        <p:xfrm>
          <a:off x="4419601" y="226541"/>
          <a:ext cx="4695568" cy="565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229">
                  <a:extLst>
                    <a:ext uri="{9D8B030D-6E8A-4147-A177-3AD203B41FA5}">
                      <a16:colId xmlns:a16="http://schemas.microsoft.com/office/drawing/2014/main" val="2534973514"/>
                    </a:ext>
                  </a:extLst>
                </a:gridCol>
                <a:gridCol w="1358625">
                  <a:extLst>
                    <a:ext uri="{9D8B030D-6E8A-4147-A177-3AD203B41FA5}">
                      <a16:colId xmlns:a16="http://schemas.microsoft.com/office/drawing/2014/main" val="2492439988"/>
                    </a:ext>
                  </a:extLst>
                </a:gridCol>
                <a:gridCol w="1432786">
                  <a:extLst>
                    <a:ext uri="{9D8B030D-6E8A-4147-A177-3AD203B41FA5}">
                      <a16:colId xmlns:a16="http://schemas.microsoft.com/office/drawing/2014/main" val="2715082661"/>
                    </a:ext>
                  </a:extLst>
                </a:gridCol>
                <a:gridCol w="1075928">
                  <a:extLst>
                    <a:ext uri="{9D8B030D-6E8A-4147-A177-3AD203B41FA5}">
                      <a16:colId xmlns:a16="http://schemas.microsoft.com/office/drawing/2014/main" val="3815373270"/>
                    </a:ext>
                  </a:extLst>
                </a:gridCol>
              </a:tblGrid>
              <a:tr h="440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Quality of data on internally displaced persons (IDPs)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Policies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Implementation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 anchor="b"/>
                </a:tc>
                <a:extLst>
                  <a:ext uri="{0D108BD9-81ED-4DB2-BD59-A6C34878D82A}">
                    <a16:rowId xmlns:a16="http://schemas.microsoft.com/office/drawing/2014/main" val="3654736910"/>
                  </a:ext>
                </a:extLst>
              </a:tr>
              <a:tr h="52145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Policies and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Capacities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indicators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1) Quality and availability of IDP data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1.1 for the list of sub-indicators)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2) Quality and availability of eco-migrant data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1.2 for the list of sub-indicators)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3) Existence of normative frameworks dedicated to or including internal displacement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1.3)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4) Public budget allocated to IDP assistance programs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4)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5) Percentage of IDPs that have received durable housing solution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5)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6) Percentage of accommodated eco-migrants in housing programs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(See appendix 1.6)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Source/focal point of data: </a:t>
                      </a:r>
                      <a:r>
                        <a:rPr lang="en-GB" sz="900" dirty="0">
                          <a:effectLst/>
                        </a:rPr>
                        <a:t>MIDPLHSA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Update: Annual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8" marR="63448" marT="0" marB="0"/>
                </a:tc>
                <a:extLst>
                  <a:ext uri="{0D108BD9-81ED-4DB2-BD59-A6C34878D82A}">
                    <a16:rowId xmlns:a16="http://schemas.microsoft.com/office/drawing/2014/main" val="131389448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8746"/>
              </p:ext>
            </p:extLst>
          </p:nvPr>
        </p:nvGraphicFramePr>
        <p:xfrm>
          <a:off x="2634787" y="3533214"/>
          <a:ext cx="5290014" cy="236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086">
                  <a:extLst>
                    <a:ext uri="{9D8B030D-6E8A-4147-A177-3AD203B41FA5}">
                      <a16:colId xmlns:a16="http://schemas.microsoft.com/office/drawing/2014/main" val="1694694337"/>
                    </a:ext>
                  </a:extLst>
                </a:gridCol>
                <a:gridCol w="1323219">
                  <a:extLst>
                    <a:ext uri="{9D8B030D-6E8A-4147-A177-3AD203B41FA5}">
                      <a16:colId xmlns:a16="http://schemas.microsoft.com/office/drawing/2014/main" val="2480042267"/>
                    </a:ext>
                  </a:extLst>
                </a:gridCol>
                <a:gridCol w="1542973">
                  <a:extLst>
                    <a:ext uri="{9D8B030D-6E8A-4147-A177-3AD203B41FA5}">
                      <a16:colId xmlns:a16="http://schemas.microsoft.com/office/drawing/2014/main" val="2219088833"/>
                    </a:ext>
                  </a:extLst>
                </a:gridCol>
                <a:gridCol w="1529736">
                  <a:extLst>
                    <a:ext uri="{9D8B030D-6E8A-4147-A177-3AD203B41FA5}">
                      <a16:colId xmlns:a16="http://schemas.microsoft.com/office/drawing/2014/main" val="1612753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Environmental sustainability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Socioeconomic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Security and political stability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0383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Context indicators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7) Number of hazards per month reported to Hotline which displace people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1.7)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</a:t>
                      </a:r>
                      <a:r>
                        <a:rPr lang="en-GB" sz="1000" dirty="0">
                          <a:effectLst/>
                        </a:rPr>
                        <a:t> MIDPLHSA, Ministry of Environment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Update: Annual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8) GDP per capita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1.8)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TBD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Update: TBD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9)  Number of detentions reported across the Administrative Boundary Line (ABL)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1.9)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 EUMM and </a:t>
                      </a:r>
                      <a:r>
                        <a:rPr lang="en-GB" sz="1000" dirty="0">
                          <a:effectLst/>
                        </a:rPr>
                        <a:t> MIDPLHSA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Update: Monthly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Update TBD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51337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89261"/>
              </p:ext>
            </p:extLst>
          </p:nvPr>
        </p:nvGraphicFramePr>
        <p:xfrm>
          <a:off x="4800600" y="5356461"/>
          <a:ext cx="4087495" cy="554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735977199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1875456309"/>
                    </a:ext>
                  </a:extLst>
                </a:gridCol>
                <a:gridCol w="1122504">
                  <a:extLst>
                    <a:ext uri="{9D8B030D-6E8A-4147-A177-3AD203B41FA5}">
                      <a16:colId xmlns:a16="http://schemas.microsoft.com/office/drawing/2014/main" val="3389547483"/>
                    </a:ext>
                  </a:extLst>
                </a:gridCol>
                <a:gridCol w="1251720">
                  <a:extLst>
                    <a:ext uri="{9D8B030D-6E8A-4147-A177-3AD203B41FA5}">
                      <a16:colId xmlns:a16="http://schemas.microsoft.com/office/drawing/2014/main" val="2082036143"/>
                    </a:ext>
                  </a:extLst>
                </a:gridCol>
              </a:tblGrid>
              <a:tr h="207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Scale of displacement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Severity of displacement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 impact of displacement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6639590"/>
                  </a:ext>
                </a:extLst>
              </a:tr>
              <a:tr h="2594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Impact indicators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10) Total number of IDPs</a:t>
                      </a:r>
                      <a:r>
                        <a:rPr lang="en-GB" sz="1000" dirty="0">
                          <a:effectLst/>
                        </a:rPr>
                        <a:t> registered per year as a % of the population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1.10)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</a:t>
                      </a:r>
                      <a:r>
                        <a:rPr lang="en-GB" sz="1000" dirty="0">
                          <a:effectLst/>
                        </a:rPr>
                        <a:t> MIDPLHSA</a:t>
                      </a:r>
                      <a:r>
                        <a:rPr lang="en-US" sz="1000" dirty="0">
                          <a:effectLst/>
                        </a:rPr>
                        <a:t> Update: Annual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11) Total number of eco-migrants registered per year  as a % of the population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1.11)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</a:t>
                      </a:r>
                      <a:r>
                        <a:rPr lang="en-GB" sz="1000" dirty="0">
                          <a:effectLst/>
                        </a:rPr>
                        <a:t> MIDPLHSA</a:t>
                      </a:r>
                      <a:r>
                        <a:rPr lang="en-US" sz="1000" dirty="0">
                          <a:effectLst/>
                        </a:rPr>
                        <a:t> Update: Annual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12) Number of IDPs receiving highest possible compensation amount according to vulnerability score.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(See appendix 1.12)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Source/focal point of data: TBD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Update: TBD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13) Cost per year of housing and livelihood programs for IDPs and eco-migrants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(budgeted/used per year)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(See appendix 1.13)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Source/focal point of data: TBD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Update: TBD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28121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34787" y="5011420"/>
            <a:ext cx="6693192" cy="34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Expected outcomes and beneficiaries</a:t>
            </a:r>
            <a:endParaRPr lang="en-GB" dirty="0">
              <a:solidFill>
                <a:srgbClr val="EF4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61028" y="187483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2514600"/>
            <a:ext cx="4040188" cy="395128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GB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chemeClr val="bg1">
                    <a:lumMod val="50000"/>
                  </a:schemeClr>
                </a:solidFill>
              </a:rPr>
              <a:t>Decisions are based on precise and complete data</a:t>
            </a:r>
            <a:endParaRPr lang="en-GB" sz="51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5100" b="1" i="1" dirty="0" smtClean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Raised awareness on IDP issues</a:t>
            </a:r>
          </a:p>
          <a:p>
            <a:pPr marL="0" indent="0" algn="ctr">
              <a:buNone/>
            </a:pPr>
            <a:endParaRPr lang="en-GB" sz="5100" b="1" i="1" dirty="0" smtClean="0">
              <a:solidFill>
                <a:srgbClr val="EF4060"/>
              </a:solidFill>
            </a:endParaRPr>
          </a:p>
          <a:p>
            <a:pPr marL="0" indent="0" algn="ctr">
              <a:buNone/>
            </a:pPr>
            <a:endParaRPr lang="en-GB" sz="5100" b="1" i="1" dirty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5100" b="1" i="1" dirty="0" smtClean="0">
                <a:solidFill>
                  <a:srgbClr val="EF4060"/>
                </a:solidFill>
              </a:rPr>
              <a:t> Availability of </a:t>
            </a:r>
            <a:r>
              <a:rPr lang="en-GB" sz="5100" b="1" i="1" dirty="0" smtClean="0">
                <a:solidFill>
                  <a:srgbClr val="EF4060"/>
                </a:solidFill>
              </a:rPr>
              <a:t>user-friendly </a:t>
            </a:r>
            <a:r>
              <a:rPr lang="en-GB" sz="5100" b="1" i="1" dirty="0" smtClean="0">
                <a:solidFill>
                  <a:srgbClr val="EF4060"/>
                </a:solidFill>
              </a:rPr>
              <a:t>data</a:t>
            </a:r>
            <a:endParaRPr lang="en-GB" sz="3600" b="1" i="1" dirty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3600" b="1" i="1" dirty="0" smtClean="0">
                <a:solidFill>
                  <a:srgbClr val="EF406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892" y="1854994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Beneficiaries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601" y="2514600"/>
            <a:ext cx="4296032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Decision makers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NGOs, International development partners, Academia, interested </a:t>
            </a: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parties…</a:t>
            </a:r>
            <a:endParaRPr lang="en-US" sz="28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EF4060"/>
                </a:solidFill>
              </a:rPr>
              <a:t>IDPs and other stakeholders</a:t>
            </a:r>
            <a:endParaRPr lang="en-GB" sz="2800" i="1" dirty="0">
              <a:solidFill>
                <a:srgbClr val="EF4060"/>
              </a:solidFill>
            </a:endParaRPr>
          </a:p>
        </p:txBody>
      </p:sp>
      <p:pic>
        <p:nvPicPr>
          <p:cNvPr id="8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2" y="16476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599"/>
            <a:ext cx="1365250" cy="53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84" y="849560"/>
            <a:ext cx="8229600" cy="1143000"/>
          </a:xfrm>
        </p:spPr>
        <p:txBody>
          <a:bodyPr/>
          <a:lstStyle/>
          <a:p>
            <a:r>
              <a:rPr lang="en-GB" b="1" dirty="0" smtClean="0"/>
              <a:t>What next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318967"/>
              </p:ext>
            </p:extLst>
          </p:nvPr>
        </p:nvGraphicFramePr>
        <p:xfrm>
          <a:off x="446903" y="2606361"/>
          <a:ext cx="8229600" cy="405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2440" y="1268760"/>
            <a:ext cx="360040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89" y="65309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elUser\AppData\Local\Microsoft\Windows\INetCache\Content.MSO\8E61B02E.t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599"/>
            <a:ext cx="1365250" cy="5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6594" y="228600"/>
            <a:ext cx="2894760" cy="17568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4930" y="853679"/>
            <a:ext cx="2818091" cy="136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What’s next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465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Thank you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36" y="30892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" cy="88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0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General statistics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067782"/>
              </p:ext>
            </p:extLst>
          </p:nvPr>
        </p:nvGraphicFramePr>
        <p:xfrm>
          <a:off x="609600" y="2971800"/>
          <a:ext cx="8209722" cy="283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284,000+</a:t>
                      </a:r>
                      <a:endParaRPr lang="en-US" sz="6000" dirty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25,000+</a:t>
                      </a:r>
                      <a:endParaRPr lang="en-US" sz="6000" dirty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8% </a:t>
                      </a:r>
                      <a:endParaRPr lang="en-US" sz="6000" dirty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80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IDPs displaced as a result of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armed conflicts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(1993/2008 war with Russia)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displaced as a result of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disasters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(since 1989)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of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population</a:t>
                      </a:r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06838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Georgia is facing problems of protracted displacement</a:t>
            </a:r>
            <a:endParaRPr lang="en-US" sz="2800" dirty="0"/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721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elUser\AppData\Local\Microsoft\Windows\INetCache\Content.MSO\8E61B02E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6" y="309026"/>
            <a:ext cx="1365250" cy="53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84" y="849560"/>
            <a:ext cx="8229600" cy="1143000"/>
          </a:xfrm>
        </p:spPr>
        <p:txBody>
          <a:bodyPr/>
          <a:lstStyle/>
          <a:p>
            <a:r>
              <a:rPr lang="en-GB" b="1" dirty="0"/>
              <a:t>Main priorities of the Government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597832"/>
              </p:ext>
            </p:extLst>
          </p:nvPr>
        </p:nvGraphicFramePr>
        <p:xfrm>
          <a:off x="446903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2440" y="1268760"/>
            <a:ext cx="360040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52721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elUser\AppData\Local\Microsoft\Windows\INetCache\Content.MSO\8E61B02E.t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6" y="309026"/>
            <a:ext cx="1365250" cy="53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2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>I</a:t>
            </a:r>
            <a:r>
              <a:rPr lang="en-GB" b="1" dirty="0" smtClean="0"/>
              <a:t>nstitutional </a:t>
            </a:r>
            <a:r>
              <a:rPr lang="en-GB" b="1" dirty="0"/>
              <a:t>and legal framework</a:t>
            </a:r>
            <a:endParaRPr lang="en-GB" dirty="0">
              <a:solidFill>
                <a:srgbClr val="EF4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61028" y="187483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Ministry of IDPs, </a:t>
            </a:r>
            <a:r>
              <a:rPr lang="en-US" dirty="0" err="1" smtClean="0"/>
              <a:t>Labour</a:t>
            </a:r>
            <a:r>
              <a:rPr lang="en-US" dirty="0" smtClean="0"/>
              <a:t>, Health and Social Affairs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2514600"/>
            <a:ext cx="4040188" cy="395128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GB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chemeClr val="bg1">
                    <a:lumMod val="50000"/>
                  </a:schemeClr>
                </a:solidFill>
              </a:rPr>
              <a:t>Focuses on integration</a:t>
            </a:r>
            <a:endParaRPr lang="en-GB" sz="51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5100" b="1" i="1" dirty="0" smtClean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5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Coordinates efforts of state institutions</a:t>
            </a:r>
          </a:p>
          <a:p>
            <a:pPr marL="0" indent="0" algn="ctr">
              <a:buNone/>
            </a:pPr>
            <a:endParaRPr lang="en-GB" sz="5100" b="1" i="1" dirty="0" smtClean="0">
              <a:solidFill>
                <a:srgbClr val="EF4060"/>
              </a:solidFill>
            </a:endParaRPr>
          </a:p>
          <a:p>
            <a:pPr marL="0" indent="0" algn="ctr">
              <a:buNone/>
            </a:pPr>
            <a:endParaRPr lang="en-GB" sz="5100" b="1" i="1" dirty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5100" b="1" i="1" dirty="0" smtClean="0">
                <a:solidFill>
                  <a:srgbClr val="EF4060"/>
                </a:solidFill>
              </a:rPr>
              <a:t>Elaborates and implements assistance programs</a:t>
            </a:r>
          </a:p>
          <a:p>
            <a:pPr marL="0" indent="0" algn="ctr">
              <a:buNone/>
            </a:pPr>
            <a:endParaRPr lang="en-GB" sz="3600" b="1" i="1" dirty="0">
              <a:solidFill>
                <a:srgbClr val="EF4060"/>
              </a:solidFill>
            </a:endParaRPr>
          </a:p>
          <a:p>
            <a:pPr marL="0" indent="0" algn="ctr">
              <a:buNone/>
            </a:pPr>
            <a:r>
              <a:rPr lang="en-GB" sz="3600" b="1" i="1" dirty="0" smtClean="0">
                <a:solidFill>
                  <a:srgbClr val="EF406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892" y="1854994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Law on IDPs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863857" y="2514600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IDP status: optional &amp; hereditary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 to housing &amp; social assistance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EF4060"/>
                </a:solidFill>
              </a:rPr>
              <a:t>Regulations, State Strategy &amp; Action Plans</a:t>
            </a:r>
            <a:endParaRPr lang="en-GB" sz="2800" i="1" dirty="0">
              <a:solidFill>
                <a:srgbClr val="EF4060"/>
              </a:solidFill>
            </a:endParaRPr>
          </a:p>
        </p:txBody>
      </p:sp>
      <p:pic>
        <p:nvPicPr>
          <p:cNvPr id="8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2" y="27503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191000" cy="16002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8976"/>
              </p:ext>
            </p:extLst>
          </p:nvPr>
        </p:nvGraphicFramePr>
        <p:xfrm>
          <a:off x="533400" y="1524000"/>
          <a:ext cx="2895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23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Inconsistent</a:t>
                      </a:r>
                      <a:r>
                        <a:rPr lang="en-US" sz="2000" b="0" baseline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 IDP statistics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Discrepancy of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data, i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ncreasing number by about 1% per year,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IDP community is very heterogeneous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34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Coordination challenges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Diversity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stakeholders: state institutions, municipalities, local and international NGOs, international organizations, etc.</a:t>
                      </a:r>
                      <a:endParaRPr 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0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Multiple</a:t>
                      </a:r>
                      <a:r>
                        <a:rPr lang="en-US" sz="2000" b="0" baseline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 integration programs</a:t>
                      </a:r>
                      <a:endParaRPr lang="en-US" sz="2000" b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Durable housing, social assistance, livelihood programs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59" y="2276732"/>
            <a:ext cx="4215714" cy="1907059"/>
          </a:xfrm>
        </p:spPr>
      </p:pic>
      <p:pic>
        <p:nvPicPr>
          <p:cNvPr id="1026" name="Picture 2" descr="Image result for integration pro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476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260" y="-9487"/>
            <a:ext cx="1219200" cy="88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1260389" y="298274"/>
            <a:ext cx="3008313" cy="1162050"/>
          </a:xfrm>
        </p:spPr>
        <p:txBody>
          <a:bodyPr>
            <a:noAutofit/>
          </a:bodyPr>
          <a:lstStyle/>
          <a:p>
            <a:r>
              <a:rPr lang="en-GB" sz="3200" dirty="0"/>
              <a:t>Need of better monitoring tool</a:t>
            </a:r>
            <a:endParaRPr lang="en-US" sz="3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3" descr="C:\Users\DelUser\AppData\Local\Microsoft\Windows\INetCache\Content.MSO\8E61B02E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210"/>
            <a:ext cx="1219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47800" y="82563"/>
            <a:ext cx="4419600" cy="914400"/>
          </a:xfrm>
        </p:spPr>
        <p:txBody>
          <a:bodyPr>
            <a:noAutofit/>
          </a:bodyPr>
          <a:lstStyle/>
          <a:p>
            <a:r>
              <a:rPr lang="en-GB" sz="2800" dirty="0"/>
              <a:t>Previous monitoring tools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89" y="4876800"/>
            <a:ext cx="2713280" cy="16171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24" y="4876800"/>
            <a:ext cx="2404865" cy="164664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43005"/>
              </p:ext>
            </p:extLst>
          </p:nvPr>
        </p:nvGraphicFramePr>
        <p:xfrm>
          <a:off x="533400" y="1524000"/>
          <a:ext cx="289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23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Action Plan Reports</a:t>
                      </a:r>
                    </a:p>
                    <a:p>
                      <a:endParaRPr lang="en-US" sz="2400" b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Detailed quarterly reports following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Action Plan format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34">
                <a:tc>
                  <a:txBody>
                    <a:bodyPr/>
                    <a:lstStyle/>
                    <a:p>
                      <a:endParaRPr lang="en-US" sz="2200" b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2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Annual and other Reports</a:t>
                      </a:r>
                    </a:p>
                    <a:p>
                      <a:endParaRPr lang="en-US" sz="2200" b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Thematic reports,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focused on annual achievements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05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Different</a:t>
                      </a:r>
                      <a:r>
                        <a:rPr lang="en-US" sz="2000" b="0" baseline="0" dirty="0" smtClean="0">
                          <a:solidFill>
                            <a:srgbClr val="EF4060"/>
                          </a:solidFill>
                          <a:latin typeface="Arial Narrow" panose="020B0606020202030204" pitchFamily="34" charset="0"/>
                        </a:rPr>
                        <a:t> statistical tables</a:t>
                      </a:r>
                    </a:p>
                    <a:p>
                      <a:endParaRPr lang="en-US" sz="2000" b="0" baseline="0" dirty="0" smtClean="0">
                        <a:solidFill>
                          <a:srgbClr val="EF4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Age &amp; gender, regional distribution, by region of origin, by caseload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F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024050"/>
              </p:ext>
            </p:extLst>
          </p:nvPr>
        </p:nvGraphicFramePr>
        <p:xfrm>
          <a:off x="3841715" y="1187463"/>
          <a:ext cx="5111749" cy="1766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441">
                  <a:extLst>
                    <a:ext uri="{9D8B030D-6E8A-4147-A177-3AD203B41FA5}">
                      <a16:colId xmlns:a16="http://schemas.microsoft.com/office/drawing/2014/main" val="3430479109"/>
                    </a:ext>
                  </a:extLst>
                </a:gridCol>
                <a:gridCol w="621918">
                  <a:extLst>
                    <a:ext uri="{9D8B030D-6E8A-4147-A177-3AD203B41FA5}">
                      <a16:colId xmlns:a16="http://schemas.microsoft.com/office/drawing/2014/main" val="4281238259"/>
                    </a:ext>
                  </a:extLst>
                </a:gridCol>
                <a:gridCol w="526706">
                  <a:extLst>
                    <a:ext uri="{9D8B030D-6E8A-4147-A177-3AD203B41FA5}">
                      <a16:colId xmlns:a16="http://schemas.microsoft.com/office/drawing/2014/main" val="1731323000"/>
                    </a:ext>
                  </a:extLst>
                </a:gridCol>
                <a:gridCol w="526368">
                  <a:extLst>
                    <a:ext uri="{9D8B030D-6E8A-4147-A177-3AD203B41FA5}">
                      <a16:colId xmlns:a16="http://schemas.microsoft.com/office/drawing/2014/main" val="1635264385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827229061"/>
                    </a:ext>
                  </a:extLst>
                </a:gridCol>
                <a:gridCol w="610439">
                  <a:extLst>
                    <a:ext uri="{9D8B030D-6E8A-4147-A177-3AD203B41FA5}">
                      <a16:colId xmlns:a16="http://schemas.microsoft.com/office/drawing/2014/main" val="4239958645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833432092"/>
                    </a:ext>
                  </a:extLst>
                </a:gridCol>
                <a:gridCol w="437909">
                  <a:extLst>
                    <a:ext uri="{9D8B030D-6E8A-4147-A177-3AD203B41FA5}">
                      <a16:colId xmlns:a16="http://schemas.microsoft.com/office/drawing/2014/main" val="2638776499"/>
                    </a:ext>
                  </a:extLst>
                </a:gridCol>
                <a:gridCol w="660408">
                  <a:extLst>
                    <a:ext uri="{9D8B030D-6E8A-4147-A177-3AD203B41FA5}">
                      <a16:colId xmlns:a16="http://schemas.microsoft.com/office/drawing/2014/main" val="4165501630"/>
                    </a:ext>
                  </a:extLst>
                </a:gridCol>
              </a:tblGrid>
              <a:tr h="17894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Chapter 4: ACCESS TO LIVELIHOOD PROGRAMS</a:t>
                      </a:r>
                      <a:endParaRPr lang="en-US" sz="6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827376"/>
                  </a:ext>
                </a:extLst>
              </a:tr>
              <a:tr h="138733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IDPs’ involvement in livelihood programs </a:t>
                      </a:r>
                      <a:endParaRPr lang="en-US" sz="6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771109"/>
                  </a:ext>
                </a:extLst>
              </a:tr>
              <a:tr h="121379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a) Access to State Funded Agro-programmes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29848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Policy outcomes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Activity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Indicator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Risks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Term of implementation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quarter of 2018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II quarter of 2018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III quarter of 2018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extLst>
                  <a:ext uri="{0D108BD9-81ED-4DB2-BD59-A6C34878D82A}">
                    <a16:rowId xmlns:a16="http://schemas.microsoft.com/office/drawing/2014/main" val="560161916"/>
                  </a:ext>
                </a:extLst>
              </a:tr>
              <a:tr h="1049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Increase participation of IDPs in the state program of agro-insurance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Promoting the involvement of IDPs in the Agricultural Project Management Agency Agro Insurance Program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At least 300 IDPs are involved in the State Program of Agro Insurance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Low interest of IDPs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2018: I – IV quarters;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2019: I – IV quarters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Signing of contract with insurance companies is underway in the reporting period. Insurance policies are scheduled to be released from April.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Insurance policies have been distributed during reporting period. No IDP involvement took place.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During reporting period, 91 insurance policies have been issued to IDPs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64" marR="36464" marT="0" marB="0"/>
                </a:tc>
                <a:extLst>
                  <a:ext uri="{0D108BD9-81ED-4DB2-BD59-A6C34878D82A}">
                    <a16:rowId xmlns:a16="http://schemas.microsoft.com/office/drawing/2014/main" val="1047798646"/>
                  </a:ext>
                </a:extLst>
              </a:tr>
            </a:tbl>
          </a:graphicData>
        </a:graphic>
      </p:graphicFrame>
      <p:pic>
        <p:nvPicPr>
          <p:cNvPr id="2050" name="Picture 2" descr="Image result for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15" y="3200399"/>
            <a:ext cx="5159514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615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DelUser\AppData\Local\Microsoft\Windows\INetCache\Content.MSO\8E61B02E.t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248778" y="1977918"/>
            <a:ext cx="2420937" cy="13843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/>
              <a:t>Matrix of problems</a:t>
            </a:r>
            <a:endParaRPr lang="en-US" sz="2000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293688" y="1354138"/>
            <a:ext cx="1057275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Registry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41325" y="1506538"/>
            <a:ext cx="1058863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Registry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725" y="1658938"/>
            <a:ext cx="1058863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Registry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746125" y="1811338"/>
            <a:ext cx="1058863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Registry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898525" y="1963738"/>
            <a:ext cx="1058863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Registry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1050925" y="2116138"/>
            <a:ext cx="1058863" cy="652462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 on IDPs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4"/>
          </p:cNvCxnSpPr>
          <p:nvPr/>
        </p:nvCxnSpPr>
        <p:spPr>
          <a:xfrm>
            <a:off x="2109788" y="2443163"/>
            <a:ext cx="1265237" cy="37623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43575" y="1771650"/>
            <a:ext cx="1528763" cy="93821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299325" y="1262063"/>
            <a:ext cx="1411288" cy="652462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42125" y="26162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94525" y="27686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46925" y="29210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99325" y="30734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51725" y="32258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04125" y="3378200"/>
            <a:ext cx="1411288" cy="654050"/>
          </a:xfrm>
          <a:prstGeom prst="roundRect">
            <a:avLst/>
          </a:prstGeom>
          <a:solidFill>
            <a:schemeClr val="bg1"/>
          </a:solidFill>
          <a:ln>
            <a:solidFill>
              <a:srgbClr val="E9455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70563" y="3040063"/>
            <a:ext cx="1376362" cy="52228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lowchart: Multidocument 21"/>
          <p:cNvSpPr/>
          <p:nvPr/>
        </p:nvSpPr>
        <p:spPr>
          <a:xfrm>
            <a:off x="6096000" y="1244600"/>
            <a:ext cx="1133475" cy="619125"/>
          </a:xfrm>
          <a:prstGeom prst="flowChartMultidocumen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smtClean="0"/>
              <a:t>Living conditions</a:t>
            </a:r>
            <a:endParaRPr lang="en-US" sz="1200" dirty="0"/>
          </a:p>
        </p:txBody>
      </p:sp>
      <p:sp>
        <p:nvSpPr>
          <p:cNvPr id="23" name="Flowchart: Multidocument 22"/>
          <p:cNvSpPr/>
          <p:nvPr/>
        </p:nvSpPr>
        <p:spPr>
          <a:xfrm>
            <a:off x="5486401" y="3522663"/>
            <a:ext cx="1430338" cy="712787"/>
          </a:xfrm>
          <a:prstGeom prst="flowChartMultidocumen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smtClean="0"/>
              <a:t>Unemployment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51350" y="3422650"/>
            <a:ext cx="0" cy="10556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Flowchart: Document 25"/>
          <p:cNvSpPr/>
          <p:nvPr/>
        </p:nvSpPr>
        <p:spPr>
          <a:xfrm>
            <a:off x="3886200" y="4498975"/>
            <a:ext cx="1381125" cy="762000"/>
          </a:xfrm>
          <a:prstGeom prst="flowChartDocumen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dirty="0" smtClean="0"/>
              <a:t>Social assistance</a:t>
            </a:r>
            <a:endParaRPr lang="en-US" sz="1100" dirty="0"/>
          </a:p>
        </p:txBody>
      </p:sp>
      <p:sp>
        <p:nvSpPr>
          <p:cNvPr id="28695" name="TextBox 26"/>
          <p:cNvSpPr txBox="1">
            <a:spLocks noChangeArrowheads="1"/>
          </p:cNvSpPr>
          <p:nvPr/>
        </p:nvSpPr>
        <p:spPr bwMode="auto">
          <a:xfrm>
            <a:off x="2121086" y="2834015"/>
            <a:ext cx="94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Recurring problems</a:t>
            </a:r>
            <a:endParaRPr lang="en-US" altLang="en-US" sz="1400" dirty="0"/>
          </a:p>
        </p:txBody>
      </p:sp>
      <p:sp>
        <p:nvSpPr>
          <p:cNvPr id="25" name="Content Placeholder 5"/>
          <p:cNvSpPr>
            <a:spLocks noGrp="1"/>
          </p:cNvSpPr>
          <p:nvPr>
            <p:ph sz="half" idx="4294967295"/>
          </p:nvPr>
        </p:nvSpPr>
        <p:spPr>
          <a:xfrm>
            <a:off x="1275556" y="565365"/>
            <a:ext cx="7837487" cy="412536"/>
          </a:xfrm>
          <a:solidFill>
            <a:schemeClr val="bg1"/>
          </a:solidFill>
        </p:spPr>
        <p:txBody>
          <a:bodyPr rtlCol="0">
            <a:normAutofit fontScale="70000" lnSpcReduction="20000"/>
          </a:bodyPr>
          <a:lstStyle/>
          <a:p>
            <a:pPr marL="0" indent="0">
              <a:buClr>
                <a:srgbClr val="E9455D"/>
              </a:buClr>
              <a:buNone/>
              <a:defRPr/>
            </a:pPr>
            <a:r>
              <a:rPr lang="en-US" sz="3500" b="1" dirty="0" smtClean="0"/>
              <a:t>          Attempt </a:t>
            </a:r>
            <a:r>
              <a:rPr lang="en-US" sz="3500" b="1" dirty="0"/>
              <a:t>to develop monitoring </a:t>
            </a:r>
            <a:r>
              <a:rPr lang="en-US" sz="3500" b="1" dirty="0" smtClean="0"/>
              <a:t>tool</a:t>
            </a:r>
          </a:p>
          <a:p>
            <a:pPr marL="0" indent="0">
              <a:buClr>
                <a:srgbClr val="E9455D"/>
              </a:buClr>
              <a:buNone/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15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DelUser\AppData\Local\Microsoft\Windows\INetCache\Content.MSO\8E61B02E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8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02" y="9814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Sample Matrix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210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615"/>
            <a:ext cx="1219200" cy="8887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70193"/>
              </p:ext>
            </p:extLst>
          </p:nvPr>
        </p:nvGraphicFramePr>
        <p:xfrm>
          <a:off x="450078" y="1010512"/>
          <a:ext cx="8196648" cy="5542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804">
                  <a:extLst>
                    <a:ext uri="{9D8B030D-6E8A-4147-A177-3AD203B41FA5}">
                      <a16:colId xmlns:a16="http://schemas.microsoft.com/office/drawing/2014/main" val="2337018586"/>
                    </a:ext>
                  </a:extLst>
                </a:gridCol>
                <a:gridCol w="773804">
                  <a:extLst>
                    <a:ext uri="{9D8B030D-6E8A-4147-A177-3AD203B41FA5}">
                      <a16:colId xmlns:a16="http://schemas.microsoft.com/office/drawing/2014/main" val="3368188241"/>
                    </a:ext>
                  </a:extLst>
                </a:gridCol>
                <a:gridCol w="807157">
                  <a:extLst>
                    <a:ext uri="{9D8B030D-6E8A-4147-A177-3AD203B41FA5}">
                      <a16:colId xmlns:a16="http://schemas.microsoft.com/office/drawing/2014/main" val="1380816583"/>
                    </a:ext>
                  </a:extLst>
                </a:gridCol>
                <a:gridCol w="807157">
                  <a:extLst>
                    <a:ext uri="{9D8B030D-6E8A-4147-A177-3AD203B41FA5}">
                      <a16:colId xmlns:a16="http://schemas.microsoft.com/office/drawing/2014/main" val="688112931"/>
                    </a:ext>
                  </a:extLst>
                </a:gridCol>
                <a:gridCol w="575350">
                  <a:extLst>
                    <a:ext uri="{9D8B030D-6E8A-4147-A177-3AD203B41FA5}">
                      <a16:colId xmlns:a16="http://schemas.microsoft.com/office/drawing/2014/main" val="1254017642"/>
                    </a:ext>
                  </a:extLst>
                </a:gridCol>
                <a:gridCol w="535325">
                  <a:extLst>
                    <a:ext uri="{9D8B030D-6E8A-4147-A177-3AD203B41FA5}">
                      <a16:colId xmlns:a16="http://schemas.microsoft.com/office/drawing/2014/main" val="956785136"/>
                    </a:ext>
                  </a:extLst>
                </a:gridCol>
                <a:gridCol w="560341">
                  <a:extLst>
                    <a:ext uri="{9D8B030D-6E8A-4147-A177-3AD203B41FA5}">
                      <a16:colId xmlns:a16="http://schemas.microsoft.com/office/drawing/2014/main" val="2331318125"/>
                    </a:ext>
                  </a:extLst>
                </a:gridCol>
                <a:gridCol w="560341">
                  <a:extLst>
                    <a:ext uri="{9D8B030D-6E8A-4147-A177-3AD203B41FA5}">
                      <a16:colId xmlns:a16="http://schemas.microsoft.com/office/drawing/2014/main" val="3603153002"/>
                    </a:ext>
                  </a:extLst>
                </a:gridCol>
                <a:gridCol w="613706">
                  <a:extLst>
                    <a:ext uri="{9D8B030D-6E8A-4147-A177-3AD203B41FA5}">
                      <a16:colId xmlns:a16="http://schemas.microsoft.com/office/drawing/2014/main" val="2660613750"/>
                    </a:ext>
                  </a:extLst>
                </a:gridCol>
                <a:gridCol w="813827">
                  <a:extLst>
                    <a:ext uri="{9D8B030D-6E8A-4147-A177-3AD203B41FA5}">
                      <a16:colId xmlns:a16="http://schemas.microsoft.com/office/drawing/2014/main" val="3011602162"/>
                    </a:ext>
                  </a:extLst>
                </a:gridCol>
                <a:gridCol w="815495">
                  <a:extLst>
                    <a:ext uri="{9D8B030D-6E8A-4147-A177-3AD203B41FA5}">
                      <a16:colId xmlns:a16="http://schemas.microsoft.com/office/drawing/2014/main" val="3255031062"/>
                    </a:ext>
                  </a:extLst>
                </a:gridCol>
                <a:gridCol w="560341">
                  <a:extLst>
                    <a:ext uri="{9D8B030D-6E8A-4147-A177-3AD203B41FA5}">
                      <a16:colId xmlns:a16="http://schemas.microsoft.com/office/drawing/2014/main" val="2565272198"/>
                    </a:ext>
                  </a:extLst>
                </a:gridCol>
              </a:tblGrid>
              <a:tr h="13874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ka-GE" sz="1100" u="none" strike="noStrike" dirty="0" smtClean="0">
                          <a:effectLst/>
                        </a:rPr>
                        <a:t>იდენტიფიცირებული </a:t>
                      </a:r>
                      <a:r>
                        <a:rPr lang="ka-GE" sz="1100" u="none" strike="noStrike" dirty="0">
                          <a:effectLst/>
                        </a:rPr>
                        <a:t>პრობლემების კატეგორიები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extLst>
                  <a:ext uri="{0D108BD9-81ED-4DB2-BD59-A6C34878D82A}">
                    <a16:rowId xmlns:a16="http://schemas.microsoft.com/office/drawing/2014/main" val="1169192172"/>
                  </a:ext>
                </a:extLst>
              </a:tr>
              <a:tr h="1456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extLst>
                  <a:ext uri="{0D108BD9-81ED-4DB2-BD59-A6C34878D82A}">
                    <a16:rowId xmlns:a16="http://schemas.microsoft.com/office/drawing/2014/main" val="517666760"/>
                  </a:ext>
                </a:extLst>
              </a:tr>
              <a:tr h="1456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b="1" u="none" strike="noStrike">
                          <a:effectLst/>
                        </a:rPr>
                        <a:t>1. განსახლება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900" b="1" u="none" strike="noStrike">
                          <a:effectLst/>
                        </a:rPr>
                        <a:t>2. საარსებო წყაროები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900" b="1" u="none" strike="noStrike" dirty="0">
                          <a:effectLst/>
                        </a:rPr>
                        <a:t>3.ინტეგრაცი</a:t>
                      </a:r>
                      <a:r>
                        <a:rPr lang="en-US" sz="900" b="1" u="none" strike="noStrike" dirty="0"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a-GE" sz="900" b="1" u="none" strike="noStrike" dirty="0">
                          <a:effectLst/>
                        </a:rPr>
                        <a:t>4. ინფორმაცია</a:t>
                      </a:r>
                      <a:endParaRPr lang="ka-G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b="1" u="none" strike="noStrike">
                          <a:effectLst/>
                        </a:rPr>
                        <a:t>5. ინფრასტრუქტურა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b="1" u="none" strike="noStrike">
                          <a:effectLst/>
                        </a:rPr>
                        <a:t>6. ადმინნისტრაციული საკითხები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b="1" u="none" strike="noStrike" dirty="0">
                          <a:effectLst/>
                        </a:rPr>
                        <a:t>7. დამოკიდებულება</a:t>
                      </a:r>
                      <a:endParaRPr lang="ka-G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extLst>
                  <a:ext uri="{0D108BD9-81ED-4DB2-BD59-A6C34878D82A}">
                    <a16:rowId xmlns:a16="http://schemas.microsoft.com/office/drawing/2014/main" val="616259546"/>
                  </a:ext>
                </a:extLst>
              </a:tr>
              <a:tr h="277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1" u="none" strike="noStrike">
                          <a:effectLst/>
                        </a:rPr>
                        <a:t>2.1 საარსებო წყაროები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2.2 ფინანსები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2.3 მიწა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3.1 ინტეგრაცია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3.2 განათლება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3.3 გენდერი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>
                          <a:effectLst/>
                        </a:rPr>
                        <a:t>4.1 მონაცემთა ბაზები</a:t>
                      </a:r>
                      <a:endParaRPr lang="ka-G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1" u="none" strike="noStrike" dirty="0">
                          <a:effectLst/>
                        </a:rPr>
                        <a:t>4.2 კომუნიკაცია</a:t>
                      </a:r>
                      <a:endParaRPr lang="ka-G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5941"/>
                  </a:ext>
                </a:extLst>
              </a:tr>
              <a:tr h="1109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სახცოვრებელი ფართების დაკანონება (</a:t>
                      </a:r>
                      <a:r>
                        <a:rPr lang="en-US" sz="900" u="none" strike="noStrike">
                          <a:effectLst/>
                        </a:rPr>
                        <a:t>WB;2014/15)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 dirty="0">
                          <a:effectLst/>
                        </a:rPr>
                        <a:t>არასრულფასოვანი საკვები (</a:t>
                      </a:r>
                      <a:r>
                        <a:rPr lang="en-US" sz="900" u="none" strike="noStrike" dirty="0">
                          <a:effectLst/>
                        </a:rPr>
                        <a:t>Sean; 2015)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კომუნალური გადასახადების გადახდის უუნარობა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მიწაზე ხელმისაწვდომობა (</a:t>
                      </a:r>
                      <a:r>
                        <a:rPr lang="en-US" sz="900" u="none" strike="noStrike">
                          <a:effectLst/>
                        </a:rPr>
                        <a:t>Tarkhan-Mouravi; 2009)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 dirty="0">
                          <a:effectLst/>
                        </a:rPr>
                        <a:t>კოლექტიური ჩასახლების ცენტრებში იზოლირებულობა (</a:t>
                      </a:r>
                      <a:r>
                        <a:rPr lang="en-US" sz="900" u="none" strike="noStrike" dirty="0">
                          <a:effectLst/>
                        </a:rPr>
                        <a:t>Sean; 2015)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 dirty="0">
                          <a:effectLst/>
                        </a:rPr>
                        <a:t>ოკუპირებულ ტერიტორიებზე მცხოვრებ აბიტურიენტებსა და სტუდენტებში ქართული ენის (</a:t>
                      </a:r>
                      <a:r>
                        <a:rPr lang="en-US" sz="900" u="none" strike="noStrike" dirty="0">
                          <a:effectLst/>
                        </a:rPr>
                        <a:t>Sean; 2015)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 dirty="0">
                          <a:effectLst/>
                        </a:rPr>
                        <a:t>ქალებში უმუშევრობის განსაკუთრებით მწვავე სიტუაცია (</a:t>
                      </a:r>
                      <a:r>
                        <a:rPr lang="en-US" sz="900" u="none" strike="noStrike" dirty="0">
                          <a:effectLst/>
                        </a:rPr>
                        <a:t>WB; 2015)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ინდივიდუალური საჭიროებების აღწერა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ინფორმაციის გავრცელების არაეფექტური მეთოდები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ირიგაცია (შიდა ქართლი) 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ქულათა მინისჭების სისტემის გამჭვირვალობა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შემწეობა, როგორც შემოსავლის ძირითადი წყარო (</a:t>
                      </a:r>
                      <a:r>
                        <a:rPr lang="en-US" sz="900" u="none" strike="noStrike">
                          <a:effectLst/>
                        </a:rPr>
                        <a:t>UNDP; 2013*)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extLst>
                  <a:ext uri="{0D108BD9-81ED-4DB2-BD59-A6C34878D82A}">
                    <a16:rowId xmlns:a16="http://schemas.microsoft.com/office/drawing/2014/main" val="4143599170"/>
                  </a:ext>
                </a:extLst>
              </a:tr>
              <a:tr h="832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ხელმისაწვდომობა სასმელ წყალზე (</a:t>
                      </a:r>
                      <a:r>
                        <a:rPr lang="en-US" sz="900" u="none" strike="noStrike">
                          <a:effectLst/>
                        </a:rPr>
                        <a:t>Sean; 2015*)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შემოსავლების გენერირება (შიდა ქართლი; წეროვანი)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საკუთრებაში გადაცემული მიწების მიზნობრივი გამოყენების შეზღუდვები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მჭიდრო საცხოვრებელი ფართი (</a:t>
                      </a:r>
                      <a:r>
                        <a:rPr lang="en-US" sz="900" u="none" strike="noStrike">
                          <a:effectLst/>
                        </a:rPr>
                        <a:t>PDO; 2013)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39651"/>
                  </a:ext>
                </a:extLst>
              </a:tr>
              <a:tr h="693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განსახლების პოლიტიკა არ ითვალისწინებს ინდივიდუალურ საჭიროებებს (</a:t>
                      </a:r>
                      <a:r>
                        <a:rPr lang="en-US" sz="900" u="none" strike="noStrike">
                          <a:effectLst/>
                        </a:rPr>
                        <a:t>GRASS;2014)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ხელმისაწვდომობა ჯანდაცვაზე (</a:t>
                      </a:r>
                      <a:r>
                        <a:rPr lang="en-US" sz="900" u="none" strike="noStrike">
                          <a:effectLst/>
                        </a:rPr>
                        <a:t>Sean; 2015*)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ინდივიდუალურ გაზიფიკაციაზე ხელმისაწვდომობა (</a:t>
                      </a:r>
                      <a:r>
                        <a:rPr lang="en-US" sz="900" u="none" strike="noStrike">
                          <a:effectLst/>
                        </a:rPr>
                        <a:t>PDO; 2013*)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მიწის საკუთრებად რეგისტრირება (ლიზინგი) (</a:t>
                      </a:r>
                      <a:r>
                        <a:rPr lang="en-US" sz="900" u="none" strike="noStrike">
                          <a:effectLst/>
                        </a:rPr>
                        <a:t>WB; 2014)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საზღვრის პირა სოფლებში დაზიანებულლი გზები (</a:t>
                      </a:r>
                      <a:r>
                        <a:rPr lang="en-US" sz="900" u="none" strike="noStrike">
                          <a:effectLst/>
                        </a:rPr>
                        <a:t>PDO; 2016*)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64397"/>
                  </a:ext>
                </a:extLst>
              </a:tr>
              <a:tr h="971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სოციალურ პროგრამებში მონაწილეობისთვის დაწესებული რთული ბარიერები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>
                          <a:effectLst/>
                        </a:rPr>
                        <a:t>შემწეობაზე ფინანსური დამოკიდებულება (</a:t>
                      </a:r>
                      <a:r>
                        <a:rPr lang="en-US" sz="900" u="none" strike="noStrike">
                          <a:effectLst/>
                        </a:rPr>
                        <a:t>UNDP; 2013)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სასოფლო-სამეურნეო საქმიანობისთვის გამოუსადეგარი მიწები (</a:t>
                      </a:r>
                      <a:r>
                        <a:rPr lang="en-US" sz="900" u="none" strike="noStrike">
                          <a:effectLst/>
                        </a:rPr>
                        <a:t>FAO; 2014)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კოლექტიური ჩასახლების ცენტრებში სოციალური კაპიტალის სიმწირე (</a:t>
                      </a:r>
                      <a:r>
                        <a:rPr lang="en-US" sz="900" u="none" strike="noStrike">
                          <a:effectLst/>
                        </a:rPr>
                        <a:t>UNDP; 2013)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სალიზინგო პროგრამებში ქალების ჩართულობა (</a:t>
                      </a:r>
                      <a:r>
                        <a:rPr lang="en-US" sz="900" u="none" strike="noStrike">
                          <a:effectLst/>
                        </a:rPr>
                        <a:t>WB; 2015)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 dirty="0">
                          <a:effectLst/>
                        </a:rPr>
                        <a:t>დასაქმების სტატუსის შესახებ დეტალური ინფორმაცია 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საარსებო წყაროების შესახებ ნაკლები ინფორმაცია  (</a:t>
                      </a:r>
                      <a:r>
                        <a:rPr lang="en-US" sz="900" u="none" strike="noStrike">
                          <a:effectLst/>
                        </a:rPr>
                        <a:t>Sean; 2015)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კოლექტიური ჩასახლების ცენტრების ზოგადი ინფრასტრუქტურული მდგომარეობა (</a:t>
                      </a:r>
                      <a:r>
                        <a:rPr lang="en-US" sz="900" u="none" strike="noStrike">
                          <a:effectLst/>
                        </a:rPr>
                        <a:t>PDO; 2013)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შემწეობის დაკარგვის ალბათობა (ტექნიკის შეძეის ან შემოსავლის დაფიქსირების შემთხვევაში) (</a:t>
                      </a:r>
                      <a:r>
                        <a:rPr lang="en-US" sz="900" u="none" strike="noStrike">
                          <a:effectLst/>
                        </a:rPr>
                        <a:t>Sean; 2015 / FAO; 2014)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>
                          <a:effectLst/>
                        </a:rPr>
                        <a:t>დასაქმების არარეალური მოლოდინი  (</a:t>
                      </a:r>
                      <a:r>
                        <a:rPr lang="en-US" sz="900" u="none" strike="noStrike">
                          <a:effectLst/>
                        </a:rPr>
                        <a:t>WB; 2013)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extLst>
                  <a:ext uri="{0D108BD9-81ED-4DB2-BD59-A6C34878D82A}">
                    <a16:rowId xmlns:a16="http://schemas.microsoft.com/office/drawing/2014/main" val="4004036052"/>
                  </a:ext>
                </a:extLst>
              </a:tr>
              <a:tr h="561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u="none" strike="noStrike" dirty="0">
                          <a:effectLst/>
                        </a:rPr>
                        <a:t>ხელმისაწვდომობა საბანკო სერვისებზე (</a:t>
                      </a:r>
                      <a:r>
                        <a:rPr lang="en-US" sz="900" u="none" strike="noStrike" dirty="0">
                          <a:effectLst/>
                        </a:rPr>
                        <a:t>FAO; 2014)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9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5" y="1149564"/>
            <a:ext cx="505128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ockpit </a:t>
            </a:r>
            <a:r>
              <a:rPr lang="en-GB" b="1" dirty="0" smtClean="0">
                <a:solidFill>
                  <a:srgbClr val="FF0000"/>
                </a:solidFill>
              </a:rPr>
              <a:t>data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3100" b="1" dirty="0" smtClean="0"/>
              <a:t>Wikipedia: country data template</a:t>
            </a:r>
            <a:r>
              <a:rPr lang="en-US" b="1" dirty="0"/>
              <a:t/>
            </a:r>
            <a:br>
              <a:rPr lang="en-US" b="1" dirty="0"/>
            </a:br>
            <a:r>
              <a:rPr lang="en-GB" b="1" dirty="0"/>
              <a:t> </a:t>
            </a:r>
            <a:endParaRPr lang="en-US" dirty="0"/>
          </a:p>
        </p:txBody>
      </p:sp>
      <p:pic>
        <p:nvPicPr>
          <p:cNvPr id="9" name="Picture 8" descr="C:\Users\DelUser\AppData\Local\Microsoft\Windows\INetCache\Content.MSO\8E61B02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89200"/>
            <a:ext cx="1365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01"/>
            <a:ext cx="1219200" cy="8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581399"/>
            <a:ext cx="3106882" cy="2821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581399"/>
            <a:ext cx="4840432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816495" cy="5029200"/>
          </a:xfrm>
          <a:prstGeom prst="rect">
            <a:avLst/>
          </a:prstGeom>
        </p:spPr>
      </p:pic>
      <p:pic>
        <p:nvPicPr>
          <p:cNvPr id="5131" name="Picture 1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41" y="631482"/>
            <a:ext cx="4876800" cy="29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998</Words>
  <Application>Microsoft Office PowerPoint</Application>
  <PresentationFormat>On-screen Show (4:3)</PresentationFormat>
  <Paragraphs>304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Custom Design</vt:lpstr>
      <vt:lpstr>1_Custom Design</vt:lpstr>
      <vt:lpstr>Country level dashboard to monitor progress on addressing internal displacement in Georgia  </vt:lpstr>
      <vt:lpstr>General statistics</vt:lpstr>
      <vt:lpstr>Main priorities of the Government</vt:lpstr>
      <vt:lpstr> Institutional and legal framework</vt:lpstr>
      <vt:lpstr>Need of better monitoring tool</vt:lpstr>
      <vt:lpstr>Previous monitoring tools</vt:lpstr>
      <vt:lpstr>PowerPoint Presentation</vt:lpstr>
      <vt:lpstr>Sample Matrix  </vt:lpstr>
      <vt:lpstr> Cockpit data Wikipedia: country data template  </vt:lpstr>
      <vt:lpstr>Developing national dashboard </vt:lpstr>
      <vt:lpstr>Workshop participants (May 22, 2019)</vt:lpstr>
      <vt:lpstr>Three main pillars  </vt:lpstr>
      <vt:lpstr>Characteristics of dashboard  Comprehensive  Precise  Detailed Concise Clear Updated  </vt:lpstr>
      <vt:lpstr> Expected outcomes and beneficiaries</vt:lpstr>
      <vt:lpstr>What next</vt:lpstr>
      <vt:lpstr>Thank you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Karalashvili</dc:creator>
  <cp:lastModifiedBy>Davit Pheikrishvili</cp:lastModifiedBy>
  <cp:revision>189</cp:revision>
  <dcterms:created xsi:type="dcterms:W3CDTF">2006-08-16T00:00:00Z</dcterms:created>
  <dcterms:modified xsi:type="dcterms:W3CDTF">2019-09-29T05:44:15Z</dcterms:modified>
</cp:coreProperties>
</file>