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87" r:id="rId1"/>
  </p:sldMasterIdLst>
  <p:notesMasterIdLst>
    <p:notesMasterId r:id="rId15"/>
  </p:notesMasterIdLst>
  <p:handoutMasterIdLst>
    <p:handoutMasterId r:id="rId16"/>
  </p:handoutMasterIdLst>
  <p:sldIdLst>
    <p:sldId id="326" r:id="rId2"/>
    <p:sldId id="309" r:id="rId3"/>
    <p:sldId id="324" r:id="rId4"/>
    <p:sldId id="325" r:id="rId5"/>
    <p:sldId id="303" r:id="rId6"/>
    <p:sldId id="320" r:id="rId7"/>
    <p:sldId id="327" r:id="rId8"/>
    <p:sldId id="319" r:id="rId9"/>
    <p:sldId id="321" r:id="rId10"/>
    <p:sldId id="323" r:id="rId11"/>
    <p:sldId id="328" r:id="rId12"/>
    <p:sldId id="322" r:id="rId13"/>
    <p:sldId id="313"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EA"/>
    <a:srgbClr val="FF0000"/>
    <a:srgbClr val="CC3300"/>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144" y="-10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06T15:56:43.040" idx="1">
    <p:pos x="61" y="53"/>
    <p:text>Here you use 'additional</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06T17:11:58.633" idx="2">
    <p:pos x="10" y="10"/>
    <p:text>1. Either be more specific or delete. Otherwise this is all but just a rewording of what precedes it ...
2. Again, would have more meaning if the measures were mentioned?</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EFABA-8A72-4826-BCF5-47EA5DAB7BC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H"/>
        </a:p>
      </dgm:t>
    </dgm:pt>
    <dgm:pt modelId="{9CA4046C-A4EC-4C42-97D4-13B8D972059A}">
      <dgm:prSet phldrT="[Text]" custT="1"/>
      <dgm:spPr>
        <a:solidFill>
          <a:srgbClr val="CC3300"/>
        </a:solidFill>
      </dgm:spPr>
      <dgm:t>
        <a:bodyPr/>
        <a:lstStyle/>
        <a:p>
          <a:r>
            <a:rPr lang="fr-CH" sz="1800" b="1" dirty="0" smtClean="0"/>
            <a:t>6.2</a:t>
          </a:r>
          <a:endParaRPr lang="fr-CH" sz="1800" b="1" dirty="0"/>
        </a:p>
      </dgm:t>
    </dgm:pt>
    <dgm:pt modelId="{75C136A4-192E-4FBD-A00A-65FF3B5D2B23}" type="parTrans" cxnId="{B3A7DFED-B65F-491B-8974-8341962DFC11}">
      <dgm:prSet/>
      <dgm:spPr/>
      <dgm:t>
        <a:bodyPr/>
        <a:lstStyle/>
        <a:p>
          <a:endParaRPr lang="fr-CH"/>
        </a:p>
      </dgm:t>
    </dgm:pt>
    <dgm:pt modelId="{04400682-5317-4A50-B541-199AF44455F2}" type="sibTrans" cxnId="{B3A7DFED-B65F-491B-8974-8341962DFC11}">
      <dgm:prSet/>
      <dgm:spPr/>
      <dgm:t>
        <a:bodyPr/>
        <a:lstStyle/>
        <a:p>
          <a:endParaRPr lang="fr-CH"/>
        </a:p>
      </dgm:t>
    </dgm:pt>
    <dgm:pt modelId="{3D1606A2-D83A-49C8-8673-D78635BC76E1}">
      <dgm:prSet phldrT="[Text]" custT="1"/>
      <dgm:spPr/>
      <dgm:t>
        <a:bodyPr/>
        <a:lstStyle/>
        <a:p>
          <a:r>
            <a:rPr lang="fr-CH" sz="1800" b="1" dirty="0" err="1" smtClean="0"/>
            <a:t>Examples</a:t>
          </a:r>
          <a:r>
            <a:rPr lang="fr-CH" sz="1800" b="1" dirty="0" smtClean="0"/>
            <a:t> of </a:t>
          </a:r>
          <a:r>
            <a:rPr lang="fr-CH" sz="1800" b="1" dirty="0" err="1" smtClean="0"/>
            <a:t>prohibited</a:t>
          </a:r>
          <a:r>
            <a:rPr lang="fr-CH" sz="1800" b="1" dirty="0" smtClean="0"/>
            <a:t> </a:t>
          </a:r>
          <a:r>
            <a:rPr lang="fr-CH" sz="1800" b="1" dirty="0" err="1" smtClean="0"/>
            <a:t>displacement</a:t>
          </a:r>
          <a:r>
            <a:rPr lang="fr-CH" sz="1800" b="1" dirty="0" smtClean="0"/>
            <a:t> </a:t>
          </a:r>
          <a:endParaRPr lang="fr-CH" sz="1800" b="1" dirty="0"/>
        </a:p>
      </dgm:t>
    </dgm:pt>
    <dgm:pt modelId="{C91DA7CC-A7C2-4495-A607-53AF2D559437}" type="parTrans" cxnId="{4BA85717-45B9-4F37-A4D3-5D720E64B9C7}">
      <dgm:prSet/>
      <dgm:spPr/>
      <dgm:t>
        <a:bodyPr/>
        <a:lstStyle/>
        <a:p>
          <a:endParaRPr lang="fr-CH"/>
        </a:p>
      </dgm:t>
    </dgm:pt>
    <dgm:pt modelId="{CF0FB115-54CF-4D73-BD17-B0374E4A6EB6}" type="sibTrans" cxnId="{4BA85717-45B9-4F37-A4D3-5D720E64B9C7}">
      <dgm:prSet/>
      <dgm:spPr/>
      <dgm:t>
        <a:bodyPr/>
        <a:lstStyle/>
        <a:p>
          <a:endParaRPr lang="fr-CH"/>
        </a:p>
      </dgm:t>
    </dgm:pt>
    <dgm:pt modelId="{0B2520DA-EF09-449F-99D8-174C68B25900}">
      <dgm:prSet phldrT="[Text]" custT="1"/>
      <dgm:spPr>
        <a:solidFill>
          <a:srgbClr val="C00000"/>
        </a:solidFill>
      </dgm:spPr>
      <dgm:t>
        <a:bodyPr/>
        <a:lstStyle/>
        <a:p>
          <a:endParaRPr lang="fr-CH" sz="1400" b="1" dirty="0" smtClean="0"/>
        </a:p>
        <a:p>
          <a:r>
            <a:rPr lang="fr-CH" sz="1800" b="1" dirty="0" smtClean="0"/>
            <a:t>IHRL</a:t>
          </a:r>
        </a:p>
        <a:p>
          <a:r>
            <a:rPr lang="fr-CH" sz="1800" b="1" dirty="0" smtClean="0"/>
            <a:t>IHL</a:t>
          </a:r>
          <a:endParaRPr lang="fr-CH" sz="1800" b="1" dirty="0"/>
        </a:p>
      </dgm:t>
    </dgm:pt>
    <dgm:pt modelId="{E7426412-F2C1-4A7D-9A6B-AAA7C6128C0F}" type="parTrans" cxnId="{4A8E99E0-9220-42D1-B02E-A8F8F90A1AF5}">
      <dgm:prSet/>
      <dgm:spPr/>
      <dgm:t>
        <a:bodyPr/>
        <a:lstStyle/>
        <a:p>
          <a:endParaRPr lang="fr-CH"/>
        </a:p>
      </dgm:t>
    </dgm:pt>
    <dgm:pt modelId="{E19043DB-5EAA-42D3-906D-D95B47957374}" type="sibTrans" cxnId="{4A8E99E0-9220-42D1-B02E-A8F8F90A1AF5}">
      <dgm:prSet/>
      <dgm:spPr/>
      <dgm:t>
        <a:bodyPr/>
        <a:lstStyle/>
        <a:p>
          <a:endParaRPr lang="fr-CH"/>
        </a:p>
      </dgm:t>
    </dgm:pt>
    <dgm:pt modelId="{E0E46FF2-5714-467D-BF90-296B1520FA90}">
      <dgm:prSet phldrT="[Text]" custT="1"/>
      <dgm:spPr/>
      <dgm:t>
        <a:bodyPr/>
        <a:lstStyle/>
        <a:p>
          <a:r>
            <a:rPr lang="fr-CH" sz="1800" b="1" dirty="0" err="1" smtClean="0"/>
            <a:t>Legality</a:t>
          </a:r>
          <a:endParaRPr lang="fr-CH" sz="1800" b="1" dirty="0"/>
        </a:p>
      </dgm:t>
    </dgm:pt>
    <dgm:pt modelId="{95222D5C-F253-4F0A-9E18-2F1F3F01465B}" type="parTrans" cxnId="{E504189A-8D73-407B-A317-7C3BFA32BEC2}">
      <dgm:prSet/>
      <dgm:spPr/>
      <dgm:t>
        <a:bodyPr/>
        <a:lstStyle/>
        <a:p>
          <a:endParaRPr lang="fr-CH"/>
        </a:p>
      </dgm:t>
    </dgm:pt>
    <dgm:pt modelId="{580FF6B3-4EF6-46F0-B8E3-E9EA3C1D57B1}" type="sibTrans" cxnId="{E504189A-8D73-407B-A317-7C3BFA32BEC2}">
      <dgm:prSet/>
      <dgm:spPr/>
      <dgm:t>
        <a:bodyPr/>
        <a:lstStyle/>
        <a:p>
          <a:endParaRPr lang="fr-CH"/>
        </a:p>
      </dgm:t>
    </dgm:pt>
    <dgm:pt modelId="{1942A179-9171-41DF-AC8E-D85D7359CCE2}">
      <dgm:prSet phldrT="[Text]" custT="1"/>
      <dgm:spPr/>
      <dgm:t>
        <a:bodyPr/>
        <a:lstStyle/>
        <a:p>
          <a:r>
            <a:rPr lang="fr-CH" sz="1800" b="1" dirty="0" err="1" smtClean="0"/>
            <a:t>Necessity</a:t>
          </a:r>
          <a:endParaRPr lang="fr-CH" sz="1800" b="1" dirty="0"/>
        </a:p>
      </dgm:t>
    </dgm:pt>
    <dgm:pt modelId="{DBEB74A4-5D40-484B-83FC-8773C990CAC0}" type="parTrans" cxnId="{6800739E-DD3D-44BE-A446-07047E76C89D}">
      <dgm:prSet/>
      <dgm:spPr/>
      <dgm:t>
        <a:bodyPr/>
        <a:lstStyle/>
        <a:p>
          <a:endParaRPr lang="fr-CH"/>
        </a:p>
      </dgm:t>
    </dgm:pt>
    <dgm:pt modelId="{54E0DD95-912A-4676-B26A-36D4544369E7}" type="sibTrans" cxnId="{6800739E-DD3D-44BE-A446-07047E76C89D}">
      <dgm:prSet/>
      <dgm:spPr/>
      <dgm:t>
        <a:bodyPr/>
        <a:lstStyle/>
        <a:p>
          <a:endParaRPr lang="fr-CH"/>
        </a:p>
      </dgm:t>
    </dgm:pt>
    <dgm:pt modelId="{54416172-5734-49E5-A048-EEA69F099641}">
      <dgm:prSet phldrT="[Text]" custT="1"/>
      <dgm:spPr/>
      <dgm:t>
        <a:bodyPr/>
        <a:lstStyle/>
        <a:p>
          <a:r>
            <a:rPr lang="fr-CH" sz="1800" b="1" dirty="0" err="1" smtClean="0"/>
            <a:t>Legitimate</a:t>
          </a:r>
          <a:r>
            <a:rPr lang="fr-CH" sz="1800" b="1" dirty="0" smtClean="0"/>
            <a:t> </a:t>
          </a:r>
          <a:r>
            <a:rPr lang="fr-CH" sz="1800" b="1" dirty="0" err="1" smtClean="0"/>
            <a:t>aim</a:t>
          </a:r>
          <a:endParaRPr lang="fr-CH" sz="1800" b="1" dirty="0"/>
        </a:p>
      </dgm:t>
    </dgm:pt>
    <dgm:pt modelId="{9AE4AB64-3B01-4F8D-951A-CE063CC9C475}" type="parTrans" cxnId="{191B00B8-911F-404A-98DB-0BB1375D262F}">
      <dgm:prSet/>
      <dgm:spPr/>
      <dgm:t>
        <a:bodyPr/>
        <a:lstStyle/>
        <a:p>
          <a:endParaRPr lang="fr-CH"/>
        </a:p>
      </dgm:t>
    </dgm:pt>
    <dgm:pt modelId="{C57B88B2-1FBB-455C-B939-9667182CB705}" type="sibTrans" cxnId="{191B00B8-911F-404A-98DB-0BB1375D262F}">
      <dgm:prSet/>
      <dgm:spPr/>
      <dgm:t>
        <a:bodyPr/>
        <a:lstStyle/>
        <a:p>
          <a:endParaRPr lang="fr-CH"/>
        </a:p>
      </dgm:t>
    </dgm:pt>
    <dgm:pt modelId="{0FBF29E1-A174-465E-987D-F8FD5DD7B7F9}" type="pres">
      <dgm:prSet presAssocID="{77FEFABA-8A72-4826-BCF5-47EA5DAB7BCC}" presName="linearFlow" presStyleCnt="0">
        <dgm:presLayoutVars>
          <dgm:dir/>
          <dgm:animLvl val="lvl"/>
          <dgm:resizeHandles val="exact"/>
        </dgm:presLayoutVars>
      </dgm:prSet>
      <dgm:spPr/>
      <dgm:t>
        <a:bodyPr/>
        <a:lstStyle/>
        <a:p>
          <a:endParaRPr lang="fr-CH"/>
        </a:p>
      </dgm:t>
    </dgm:pt>
    <dgm:pt modelId="{7CE321DA-D276-4B6B-BFF7-4300CBA20FF3}" type="pres">
      <dgm:prSet presAssocID="{9CA4046C-A4EC-4C42-97D4-13B8D972059A}" presName="composite" presStyleCnt="0"/>
      <dgm:spPr/>
    </dgm:pt>
    <dgm:pt modelId="{4A9FDECE-B780-42D2-91F0-3FCDA3C3C711}" type="pres">
      <dgm:prSet presAssocID="{9CA4046C-A4EC-4C42-97D4-13B8D972059A}" presName="parentText" presStyleLbl="alignNode1" presStyleIdx="0" presStyleCnt="2" custLinFactNeighborX="0" custLinFactNeighborY="8007">
        <dgm:presLayoutVars>
          <dgm:chMax val="1"/>
          <dgm:bulletEnabled val="1"/>
        </dgm:presLayoutVars>
      </dgm:prSet>
      <dgm:spPr/>
      <dgm:t>
        <a:bodyPr/>
        <a:lstStyle/>
        <a:p>
          <a:endParaRPr lang="fr-CH"/>
        </a:p>
      </dgm:t>
    </dgm:pt>
    <dgm:pt modelId="{8E183EF8-C496-441C-9687-AFF0F916B88B}" type="pres">
      <dgm:prSet presAssocID="{9CA4046C-A4EC-4C42-97D4-13B8D972059A}" presName="descendantText" presStyleLbl="alignAcc1" presStyleIdx="0" presStyleCnt="2" custLinFactNeighborX="478" custLinFactNeighborY="20809">
        <dgm:presLayoutVars>
          <dgm:bulletEnabled val="1"/>
        </dgm:presLayoutVars>
      </dgm:prSet>
      <dgm:spPr/>
      <dgm:t>
        <a:bodyPr/>
        <a:lstStyle/>
        <a:p>
          <a:endParaRPr lang="fr-CH"/>
        </a:p>
      </dgm:t>
    </dgm:pt>
    <dgm:pt modelId="{F661CA72-987F-47BA-A76F-67D37D72C815}" type="pres">
      <dgm:prSet presAssocID="{04400682-5317-4A50-B541-199AF44455F2}" presName="sp" presStyleCnt="0"/>
      <dgm:spPr/>
    </dgm:pt>
    <dgm:pt modelId="{87587C56-E8E9-4E4D-90DE-436D9EEBE175}" type="pres">
      <dgm:prSet presAssocID="{0B2520DA-EF09-449F-99D8-174C68B25900}" presName="composite" presStyleCnt="0"/>
      <dgm:spPr/>
    </dgm:pt>
    <dgm:pt modelId="{A2ACC493-3E8A-468E-9568-6B9DC5721C8D}" type="pres">
      <dgm:prSet presAssocID="{0B2520DA-EF09-449F-99D8-174C68B25900}" presName="parentText" presStyleLbl="alignNode1" presStyleIdx="1" presStyleCnt="2">
        <dgm:presLayoutVars>
          <dgm:chMax val="1"/>
          <dgm:bulletEnabled val="1"/>
        </dgm:presLayoutVars>
      </dgm:prSet>
      <dgm:spPr/>
      <dgm:t>
        <a:bodyPr/>
        <a:lstStyle/>
        <a:p>
          <a:endParaRPr lang="fr-CH"/>
        </a:p>
      </dgm:t>
    </dgm:pt>
    <dgm:pt modelId="{DC416380-AC26-4D1E-8513-D437C30D9A41}" type="pres">
      <dgm:prSet presAssocID="{0B2520DA-EF09-449F-99D8-174C68B25900}" presName="descendantText" presStyleLbl="alignAcc1" presStyleIdx="1" presStyleCnt="2" custLinFactNeighborX="478" custLinFactNeighborY="9647">
        <dgm:presLayoutVars>
          <dgm:bulletEnabled val="1"/>
        </dgm:presLayoutVars>
      </dgm:prSet>
      <dgm:spPr/>
      <dgm:t>
        <a:bodyPr/>
        <a:lstStyle/>
        <a:p>
          <a:endParaRPr lang="fr-CH"/>
        </a:p>
      </dgm:t>
    </dgm:pt>
  </dgm:ptLst>
  <dgm:cxnLst>
    <dgm:cxn modelId="{80542576-9CE8-F044-88E7-510CD82CD2D0}" type="presOf" srcId="{E0E46FF2-5714-467D-BF90-296B1520FA90}" destId="{DC416380-AC26-4D1E-8513-D437C30D9A41}" srcOrd="0" destOrd="0" presId="urn:microsoft.com/office/officeart/2005/8/layout/chevron2"/>
    <dgm:cxn modelId="{3A1D3AD4-4359-CA40-AC7A-68032B47B4D5}" type="presOf" srcId="{9CA4046C-A4EC-4C42-97D4-13B8D972059A}" destId="{4A9FDECE-B780-42D2-91F0-3FCDA3C3C711}" srcOrd="0" destOrd="0" presId="urn:microsoft.com/office/officeart/2005/8/layout/chevron2"/>
    <dgm:cxn modelId="{191B00B8-911F-404A-98DB-0BB1375D262F}" srcId="{0B2520DA-EF09-449F-99D8-174C68B25900}" destId="{54416172-5734-49E5-A048-EEA69F099641}" srcOrd="1" destOrd="0" parTransId="{9AE4AB64-3B01-4F8D-951A-CE063CC9C475}" sibTransId="{C57B88B2-1FBB-455C-B939-9667182CB705}"/>
    <dgm:cxn modelId="{2F627E72-E245-7045-AF40-0A9791D1446C}" type="presOf" srcId="{3D1606A2-D83A-49C8-8673-D78635BC76E1}" destId="{8E183EF8-C496-441C-9687-AFF0F916B88B}" srcOrd="0" destOrd="0" presId="urn:microsoft.com/office/officeart/2005/8/layout/chevron2"/>
    <dgm:cxn modelId="{4BA85717-45B9-4F37-A4D3-5D720E64B9C7}" srcId="{9CA4046C-A4EC-4C42-97D4-13B8D972059A}" destId="{3D1606A2-D83A-49C8-8673-D78635BC76E1}" srcOrd="0" destOrd="0" parTransId="{C91DA7CC-A7C2-4495-A607-53AF2D559437}" sibTransId="{CF0FB115-54CF-4D73-BD17-B0374E4A6EB6}"/>
    <dgm:cxn modelId="{E504189A-8D73-407B-A317-7C3BFA32BEC2}" srcId="{0B2520DA-EF09-449F-99D8-174C68B25900}" destId="{E0E46FF2-5714-467D-BF90-296B1520FA90}" srcOrd="0" destOrd="0" parTransId="{95222D5C-F253-4F0A-9E18-2F1F3F01465B}" sibTransId="{580FF6B3-4EF6-46F0-B8E3-E9EA3C1D57B1}"/>
    <dgm:cxn modelId="{AF55CA92-334F-AE46-8F68-78681A323E97}" type="presOf" srcId="{54416172-5734-49E5-A048-EEA69F099641}" destId="{DC416380-AC26-4D1E-8513-D437C30D9A41}" srcOrd="0" destOrd="1" presId="urn:microsoft.com/office/officeart/2005/8/layout/chevron2"/>
    <dgm:cxn modelId="{B3A7DFED-B65F-491B-8974-8341962DFC11}" srcId="{77FEFABA-8A72-4826-BCF5-47EA5DAB7BCC}" destId="{9CA4046C-A4EC-4C42-97D4-13B8D972059A}" srcOrd="0" destOrd="0" parTransId="{75C136A4-192E-4FBD-A00A-65FF3B5D2B23}" sibTransId="{04400682-5317-4A50-B541-199AF44455F2}"/>
    <dgm:cxn modelId="{8A053EC1-8DEF-814F-9020-BD926044980A}" type="presOf" srcId="{0B2520DA-EF09-449F-99D8-174C68B25900}" destId="{A2ACC493-3E8A-468E-9568-6B9DC5721C8D}" srcOrd="0" destOrd="0" presId="urn:microsoft.com/office/officeart/2005/8/layout/chevron2"/>
    <dgm:cxn modelId="{C34BF4B4-5BA4-2C41-9AD0-601D92C58297}" type="presOf" srcId="{1942A179-9171-41DF-AC8E-D85D7359CCE2}" destId="{DC416380-AC26-4D1E-8513-D437C30D9A41}" srcOrd="0" destOrd="2" presId="urn:microsoft.com/office/officeart/2005/8/layout/chevron2"/>
    <dgm:cxn modelId="{4A8E99E0-9220-42D1-B02E-A8F8F90A1AF5}" srcId="{77FEFABA-8A72-4826-BCF5-47EA5DAB7BCC}" destId="{0B2520DA-EF09-449F-99D8-174C68B25900}" srcOrd="1" destOrd="0" parTransId="{E7426412-F2C1-4A7D-9A6B-AAA7C6128C0F}" sibTransId="{E19043DB-5EAA-42D3-906D-D95B47957374}"/>
    <dgm:cxn modelId="{9FED026F-3254-A047-A8E5-B3C8072939E2}" type="presOf" srcId="{77FEFABA-8A72-4826-BCF5-47EA5DAB7BCC}" destId="{0FBF29E1-A174-465E-987D-F8FD5DD7B7F9}" srcOrd="0" destOrd="0" presId="urn:microsoft.com/office/officeart/2005/8/layout/chevron2"/>
    <dgm:cxn modelId="{6800739E-DD3D-44BE-A446-07047E76C89D}" srcId="{0B2520DA-EF09-449F-99D8-174C68B25900}" destId="{1942A179-9171-41DF-AC8E-D85D7359CCE2}" srcOrd="2" destOrd="0" parTransId="{DBEB74A4-5D40-484B-83FC-8773C990CAC0}" sibTransId="{54E0DD95-912A-4676-B26A-36D4544369E7}"/>
    <dgm:cxn modelId="{1C71EC68-5F38-B74B-8811-F8C87790DA40}" type="presParOf" srcId="{0FBF29E1-A174-465E-987D-F8FD5DD7B7F9}" destId="{7CE321DA-D276-4B6B-BFF7-4300CBA20FF3}" srcOrd="0" destOrd="0" presId="urn:microsoft.com/office/officeart/2005/8/layout/chevron2"/>
    <dgm:cxn modelId="{BFB7FC1A-45C0-6848-BAB4-F28A3123BF46}" type="presParOf" srcId="{7CE321DA-D276-4B6B-BFF7-4300CBA20FF3}" destId="{4A9FDECE-B780-42D2-91F0-3FCDA3C3C711}" srcOrd="0" destOrd="0" presId="urn:microsoft.com/office/officeart/2005/8/layout/chevron2"/>
    <dgm:cxn modelId="{36AC8FE9-4DEE-DF4C-8685-1FB4AF8BB034}" type="presParOf" srcId="{7CE321DA-D276-4B6B-BFF7-4300CBA20FF3}" destId="{8E183EF8-C496-441C-9687-AFF0F916B88B}" srcOrd="1" destOrd="0" presId="urn:microsoft.com/office/officeart/2005/8/layout/chevron2"/>
    <dgm:cxn modelId="{45D28CF3-459C-284B-A17D-0B8F789126C2}" type="presParOf" srcId="{0FBF29E1-A174-465E-987D-F8FD5DD7B7F9}" destId="{F661CA72-987F-47BA-A76F-67D37D72C815}" srcOrd="1" destOrd="0" presId="urn:microsoft.com/office/officeart/2005/8/layout/chevron2"/>
    <dgm:cxn modelId="{60F7CAAB-A850-484F-AFB3-E16307ACC1FF}" type="presParOf" srcId="{0FBF29E1-A174-465E-987D-F8FD5DD7B7F9}" destId="{87587C56-E8E9-4E4D-90DE-436D9EEBE175}" srcOrd="2" destOrd="0" presId="urn:microsoft.com/office/officeart/2005/8/layout/chevron2"/>
    <dgm:cxn modelId="{806958E1-D941-674E-8903-ADAB5AC588F9}" type="presParOf" srcId="{87587C56-E8E9-4E4D-90DE-436D9EEBE175}" destId="{A2ACC493-3E8A-468E-9568-6B9DC5721C8D}" srcOrd="0" destOrd="0" presId="urn:microsoft.com/office/officeart/2005/8/layout/chevron2"/>
    <dgm:cxn modelId="{C7106C51-2CA9-3E44-9A39-5E505CC4F1A6}" type="presParOf" srcId="{87587C56-E8E9-4E4D-90DE-436D9EEBE175}" destId="{DC416380-AC26-4D1E-8513-D437C30D9A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FDECE-B780-42D2-91F0-3FCDA3C3C711}">
      <dsp:nvSpPr>
        <dsp:cNvPr id="0" name=""/>
        <dsp:cNvSpPr/>
      </dsp:nvSpPr>
      <dsp:spPr>
        <a:xfrm rot="5400000">
          <a:off x="-195707" y="301454"/>
          <a:ext cx="1304714" cy="913299"/>
        </a:xfrm>
        <a:prstGeom prst="chevron">
          <a:avLst/>
        </a:prstGeom>
        <a:solidFill>
          <a:srgbClr val="CC3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CH" sz="1800" b="1" kern="1200" dirty="0" smtClean="0"/>
            <a:t>6.2</a:t>
          </a:r>
          <a:endParaRPr lang="fr-CH" sz="1800" b="1" kern="1200" dirty="0"/>
        </a:p>
      </dsp:txBody>
      <dsp:txXfrm rot="-5400000">
        <a:off x="1" y="562397"/>
        <a:ext cx="913299" cy="391415"/>
      </dsp:txXfrm>
    </dsp:sp>
    <dsp:sp modelId="{8E183EF8-C496-441C-9687-AFF0F916B88B}">
      <dsp:nvSpPr>
        <dsp:cNvPr id="0" name=""/>
        <dsp:cNvSpPr/>
      </dsp:nvSpPr>
      <dsp:spPr>
        <a:xfrm rot="5400000">
          <a:off x="2876933" y="-1785881"/>
          <a:ext cx="848064" cy="4775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CH" sz="1800" b="1" kern="1200" dirty="0" err="1" smtClean="0"/>
            <a:t>Examples</a:t>
          </a:r>
          <a:r>
            <a:rPr lang="fr-CH" sz="1800" b="1" kern="1200" dirty="0" smtClean="0"/>
            <a:t> of </a:t>
          </a:r>
          <a:r>
            <a:rPr lang="fr-CH" sz="1800" b="1" kern="1200" dirty="0" err="1" smtClean="0"/>
            <a:t>prohibited</a:t>
          </a:r>
          <a:r>
            <a:rPr lang="fr-CH" sz="1800" b="1" kern="1200" dirty="0" smtClean="0"/>
            <a:t> </a:t>
          </a:r>
          <a:r>
            <a:rPr lang="fr-CH" sz="1800" b="1" kern="1200" dirty="0" err="1" smtClean="0"/>
            <a:t>displacement</a:t>
          </a:r>
          <a:r>
            <a:rPr lang="fr-CH" sz="1800" b="1" kern="1200" dirty="0" smtClean="0"/>
            <a:t> </a:t>
          </a:r>
          <a:endParaRPr lang="fr-CH" sz="1800" b="1" kern="1200" dirty="0"/>
        </a:p>
      </dsp:txBody>
      <dsp:txXfrm rot="-5400000">
        <a:off x="913300" y="219151"/>
        <a:ext cx="4733932" cy="765266"/>
      </dsp:txXfrm>
    </dsp:sp>
    <dsp:sp modelId="{A2ACC493-3E8A-468E-9568-6B9DC5721C8D}">
      <dsp:nvSpPr>
        <dsp:cNvPr id="0" name=""/>
        <dsp:cNvSpPr/>
      </dsp:nvSpPr>
      <dsp:spPr>
        <a:xfrm rot="5400000">
          <a:off x="-195707" y="1227709"/>
          <a:ext cx="1304714" cy="91329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fr-CH" sz="1400" b="1" kern="1200" dirty="0" smtClean="0"/>
        </a:p>
        <a:p>
          <a:pPr lvl="0" algn="ctr" defTabSz="622300">
            <a:lnSpc>
              <a:spcPct val="90000"/>
            </a:lnSpc>
            <a:spcBef>
              <a:spcPct val="0"/>
            </a:spcBef>
            <a:spcAft>
              <a:spcPct val="35000"/>
            </a:spcAft>
          </a:pPr>
          <a:r>
            <a:rPr lang="fr-CH" sz="1800" b="1" kern="1200" dirty="0" smtClean="0"/>
            <a:t>IHRL</a:t>
          </a:r>
        </a:p>
        <a:p>
          <a:pPr lvl="0" algn="ctr" defTabSz="622300">
            <a:lnSpc>
              <a:spcPct val="90000"/>
            </a:lnSpc>
            <a:spcBef>
              <a:spcPct val="0"/>
            </a:spcBef>
            <a:spcAft>
              <a:spcPct val="35000"/>
            </a:spcAft>
          </a:pPr>
          <a:r>
            <a:rPr lang="fr-CH" sz="1800" b="1" kern="1200" dirty="0" smtClean="0"/>
            <a:t>IHL</a:t>
          </a:r>
          <a:endParaRPr lang="fr-CH" sz="1800" b="1" kern="1200" dirty="0"/>
        </a:p>
      </dsp:txBody>
      <dsp:txXfrm rot="-5400000">
        <a:off x="1" y="1488652"/>
        <a:ext cx="913299" cy="391415"/>
      </dsp:txXfrm>
    </dsp:sp>
    <dsp:sp modelId="{DC416380-AC26-4D1E-8513-D437C30D9A41}">
      <dsp:nvSpPr>
        <dsp:cNvPr id="0" name=""/>
        <dsp:cNvSpPr/>
      </dsp:nvSpPr>
      <dsp:spPr>
        <a:xfrm rot="5400000">
          <a:off x="2876710" y="-849552"/>
          <a:ext cx="848510" cy="4775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CH" sz="1800" b="1" kern="1200" dirty="0" err="1" smtClean="0"/>
            <a:t>Legality</a:t>
          </a:r>
          <a:endParaRPr lang="fr-CH" sz="1800" b="1" kern="1200" dirty="0"/>
        </a:p>
        <a:p>
          <a:pPr marL="171450" lvl="1" indent="-171450" algn="l" defTabSz="800100">
            <a:lnSpc>
              <a:spcPct val="90000"/>
            </a:lnSpc>
            <a:spcBef>
              <a:spcPct val="0"/>
            </a:spcBef>
            <a:spcAft>
              <a:spcPct val="15000"/>
            </a:spcAft>
            <a:buChar char="••"/>
          </a:pPr>
          <a:r>
            <a:rPr lang="fr-CH" sz="1800" b="1" kern="1200" dirty="0" err="1" smtClean="0"/>
            <a:t>Legitimate</a:t>
          </a:r>
          <a:r>
            <a:rPr lang="fr-CH" sz="1800" b="1" kern="1200" dirty="0" smtClean="0"/>
            <a:t> </a:t>
          </a:r>
          <a:r>
            <a:rPr lang="fr-CH" sz="1800" b="1" kern="1200" dirty="0" err="1" smtClean="0"/>
            <a:t>aim</a:t>
          </a:r>
          <a:endParaRPr lang="fr-CH" sz="1800" b="1" kern="1200" dirty="0"/>
        </a:p>
        <a:p>
          <a:pPr marL="171450" lvl="1" indent="-171450" algn="l" defTabSz="800100">
            <a:lnSpc>
              <a:spcPct val="90000"/>
            </a:lnSpc>
            <a:spcBef>
              <a:spcPct val="0"/>
            </a:spcBef>
            <a:spcAft>
              <a:spcPct val="15000"/>
            </a:spcAft>
            <a:buChar char="••"/>
          </a:pPr>
          <a:r>
            <a:rPr lang="fr-CH" sz="1800" b="1" kern="1200" dirty="0" err="1" smtClean="0"/>
            <a:t>Necessity</a:t>
          </a:r>
          <a:endParaRPr lang="fr-CH" sz="1800" b="1" kern="1200" dirty="0"/>
        </a:p>
      </dsp:txBody>
      <dsp:txXfrm rot="-5400000">
        <a:off x="913300" y="1155279"/>
        <a:ext cx="4733910" cy="7656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36525E-C345-FB48-890C-5FEF99D69691}" type="slidenum">
              <a:rPr lang="en-GB"/>
              <a:pPr>
                <a:defRPr/>
              </a:pPr>
              <a:t>‹#›</a:t>
            </a:fld>
            <a:endParaRPr lang="en-GB"/>
          </a:p>
        </p:txBody>
      </p:sp>
    </p:spTree>
    <p:extLst>
      <p:ext uri="{BB962C8B-B14F-4D97-AF65-F5344CB8AC3E}">
        <p14:creationId xmlns:p14="http://schemas.microsoft.com/office/powerpoint/2010/main" val="112127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C0B7B7-4318-3048-B36F-B2AF2D9E095B}" type="slidenum">
              <a:rPr lang="it-IT"/>
              <a:pPr>
                <a:defRPr/>
              </a:pPr>
              <a:t>‹#›</a:t>
            </a:fld>
            <a:endParaRPr lang="it-IT"/>
          </a:p>
        </p:txBody>
      </p:sp>
    </p:spTree>
    <p:extLst>
      <p:ext uri="{BB962C8B-B14F-4D97-AF65-F5344CB8AC3E}">
        <p14:creationId xmlns:p14="http://schemas.microsoft.com/office/powerpoint/2010/main" val="1503480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image" Target="../media/image5.jpe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r>
              <a:rPr lang="en-US">
                <a:latin typeface="Calibri" charset="0"/>
                <a:ea typeface="MS PGothic" charset="0"/>
              </a:rPr>
              <a:t>This session reviews the main sources of law applicable to internal displacement. Using a human rights-based approach to address the phenomenon is key to the development of national instruments that aim to ensure IDP</a:t>
            </a:r>
            <a:r>
              <a:rPr lang="ja-JP" altLang="en-US">
                <a:latin typeface="Calibri" charset="0"/>
                <a:ea typeface="MS PGothic" charset="0"/>
              </a:rPr>
              <a:t>’</a:t>
            </a:r>
            <a:r>
              <a:rPr lang="en-US" altLang="ja-JP">
                <a:latin typeface="Calibri" charset="0"/>
                <a:ea typeface="MS PGothic" charset="0"/>
              </a:rPr>
              <a:t>s rights are respected, protected and fulfilled. </a:t>
            </a:r>
            <a:endParaRPr lang="fr-FR" altLang="ja-JP" sz="1100">
              <a:latin typeface="Calibri" charset="0"/>
              <a:ea typeface="MS PGothic" charset="0"/>
            </a:endParaRPr>
          </a:p>
          <a:p>
            <a:endParaRPr lang="en-GB">
              <a:latin typeface="Arial" charset="0"/>
              <a:ea typeface="MS PGothic" charset="0"/>
            </a:endParaRPr>
          </a:p>
        </p:txBody>
      </p:sp>
      <p:sp>
        <p:nvSpPr>
          <p:cNvPr id="2" name="Espace réservé du pied de page 1"/>
          <p:cNvSpPr>
            <a:spLocks noGrp="1"/>
          </p:cNvSpPr>
          <p:nvPr>
            <p:ph type="ftr" sz="quarter" idx="4"/>
          </p:nvPr>
        </p:nvSpPr>
        <p:spPr/>
        <p:txBody>
          <a:bodyPr/>
          <a:lstStyle/>
          <a:p>
            <a:pPr>
              <a:defRPr/>
            </a:pPr>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ln/>
        </p:spPr>
      </p:sp>
      <p:sp>
        <p:nvSpPr>
          <p:cNvPr id="39938"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charset="0"/>
                <a:ea typeface="MS PGothic" charset="0"/>
              </a:rPr>
              <a:t>A law or policy on internal displacement should also cover the general principles that govern the pursuit of durable solutions.</a:t>
            </a:r>
          </a:p>
          <a:p>
            <a:endParaRPr lang="en-GB">
              <a:latin typeface="Arial" charset="0"/>
              <a:ea typeface="MS PGothic" charset="0"/>
            </a:endParaRPr>
          </a:p>
          <a:p>
            <a:r>
              <a:rPr lang="en-GB">
                <a:latin typeface="Arial" charset="0"/>
                <a:ea typeface="MS PGothic" charset="0"/>
              </a:rPr>
              <a:t>IDPs’ needs and vulnerabilities continue after the circumstances that led to their displacement have ended, and legislation needs to provide for their ongoing protection and assistance.</a:t>
            </a:r>
          </a:p>
          <a:p>
            <a:endParaRPr lang="en-GB">
              <a:latin typeface="Arial" charset="0"/>
              <a:ea typeface="MS PGothic" charset="0"/>
            </a:endParaRPr>
          </a:p>
          <a:p>
            <a:r>
              <a:rPr lang="en-GB">
                <a:latin typeface="Arial" charset="0"/>
                <a:ea typeface="MS PGothic" charset="0"/>
              </a:rPr>
              <a:t>IDPs have the right to choose between the three settlement options that can lead to durable solutions, and it is national authorities’ primary responsibility to establish the that enable them to do so and bring their displacement to a sustainable end. </a:t>
            </a:r>
          </a:p>
          <a:p>
            <a:endParaRPr lang="en-GB">
              <a:latin typeface="Arial" charset="0"/>
              <a:ea typeface="MS PGothic" charset="0"/>
            </a:endParaRPr>
          </a:p>
        </p:txBody>
      </p:sp>
      <p:sp>
        <p:nvSpPr>
          <p:cNvPr id="39939"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680BEF-898D-F04D-9BF8-B7156A8099EB}" type="slidenum">
              <a:rPr lang="it-IT" sz="1200"/>
              <a:pPr/>
              <a:t>10</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fr-FR" dirty="0" smtClean="0">
                <a:cs typeface="ＭＳ Ｐゴシック" charset="0"/>
              </a:rPr>
              <a:t>The IASC framework on durable solutions establishes eight criteria by which to measure progress towards their achievement:</a:t>
            </a:r>
          </a:p>
          <a:p>
            <a:pPr>
              <a:defRPr/>
            </a:pPr>
            <a:endParaRPr lang="en-GB" altLang="fr-FR" dirty="0" smtClean="0">
              <a:cs typeface="ＭＳ Ｐゴシック" charset="0"/>
            </a:endParaRPr>
          </a:p>
          <a:p>
            <a:pPr>
              <a:buFontTx/>
              <a:buChar char="•"/>
              <a:defRPr/>
            </a:pPr>
            <a:r>
              <a:rPr lang="en-GB" altLang="fr-FR" i="1" dirty="0" smtClean="0">
                <a:cs typeface="ＭＳ Ｐゴシック" charset="0"/>
              </a:rPr>
              <a:t> Long-term safety and security</a:t>
            </a:r>
            <a:r>
              <a:rPr lang="en-GB" altLang="fr-FR" dirty="0" smtClean="0">
                <a:cs typeface="ＭＳ Ｐゴシック" charset="0"/>
              </a:rPr>
              <a:t>: IDPs are physically protected and the causes of their displacement have been addressed</a:t>
            </a:r>
          </a:p>
          <a:p>
            <a:pPr>
              <a:buFontTx/>
              <a:buChar char="•"/>
              <a:defRPr/>
            </a:pPr>
            <a:r>
              <a:rPr lang="en-GB" altLang="fr-FR" dirty="0" smtClean="0">
                <a:cs typeface="ＭＳ Ｐゴシック" charset="0"/>
              </a:rPr>
              <a:t> </a:t>
            </a:r>
            <a:r>
              <a:rPr lang="en-GB" altLang="fr-FR" i="1" dirty="0" smtClean="0">
                <a:cs typeface="ＭＳ Ｐゴシック" charset="0"/>
              </a:rPr>
              <a:t>Adequate standard of living</a:t>
            </a:r>
            <a:r>
              <a:rPr lang="en-GB" altLang="fr-FR" dirty="0" smtClean="0">
                <a:cs typeface="ＭＳ Ｐゴシック" charset="0"/>
              </a:rPr>
              <a:t>: They have access to the basic necessities of life</a:t>
            </a:r>
          </a:p>
          <a:p>
            <a:pPr>
              <a:buFontTx/>
              <a:buChar char="•"/>
              <a:defRPr/>
            </a:pPr>
            <a:r>
              <a:rPr lang="en-GB" altLang="fr-FR" i="1" dirty="0" smtClean="0">
                <a:cs typeface="ＭＳ Ｐゴシック" charset="0"/>
              </a:rPr>
              <a:t> Access to livelihoods and employment</a:t>
            </a:r>
            <a:r>
              <a:rPr lang="en-GB" altLang="fr-FR" dirty="0" smtClean="0">
                <a:cs typeface="ＭＳ Ｐゴシック" charset="0"/>
              </a:rPr>
              <a:t>: They have access to work, income and social services </a:t>
            </a:r>
          </a:p>
          <a:p>
            <a:pPr>
              <a:buFontTx/>
              <a:buChar char="•"/>
              <a:defRPr/>
            </a:pPr>
            <a:r>
              <a:rPr lang="en-GB" altLang="fr-FR" i="1" dirty="0" smtClean="0">
                <a:cs typeface="ＭＳ Ｐゴシック" charset="0"/>
              </a:rPr>
              <a:t>Housing, land and property</a:t>
            </a:r>
            <a:r>
              <a:rPr lang="en-GB" altLang="fr-FR" dirty="0" smtClean="0">
                <a:cs typeface="ＭＳ Ｐゴシック" charset="0"/>
              </a:rPr>
              <a:t>: They have access to effective mechanisms to restore HLP or receive compensation</a:t>
            </a:r>
          </a:p>
          <a:p>
            <a:pPr>
              <a:buFontTx/>
              <a:buChar char="•"/>
              <a:defRPr/>
            </a:pPr>
            <a:r>
              <a:rPr lang="en-GB" altLang="fr-FR" i="1" dirty="0" smtClean="0">
                <a:cs typeface="ＭＳ Ｐゴシック" charset="0"/>
              </a:rPr>
              <a:t> Personal and other documentation</a:t>
            </a:r>
            <a:r>
              <a:rPr lang="en-GB" altLang="fr-FR" dirty="0" smtClean="0">
                <a:cs typeface="ＭＳ Ｐゴシック" charset="0"/>
              </a:rPr>
              <a:t>: They have access to personal and other documentation and to mechanisms to replace documents lost during their flight</a:t>
            </a:r>
          </a:p>
          <a:p>
            <a:pPr>
              <a:buFontTx/>
              <a:buChar char="•"/>
              <a:defRPr/>
            </a:pPr>
            <a:r>
              <a:rPr lang="en-GB" altLang="fr-FR" i="1" dirty="0" smtClean="0">
                <a:cs typeface="ＭＳ Ｐゴシック" charset="0"/>
              </a:rPr>
              <a:t> Family reunification</a:t>
            </a:r>
            <a:r>
              <a:rPr lang="en-GB" altLang="fr-FR" dirty="0" smtClean="0">
                <a:cs typeface="ＭＳ Ｐゴシック" charset="0"/>
              </a:rPr>
              <a:t>: They have been reunited with family members from whom they became separated during displacement </a:t>
            </a:r>
          </a:p>
          <a:p>
            <a:pPr>
              <a:buFontTx/>
              <a:buChar char="•"/>
              <a:defRPr/>
            </a:pPr>
            <a:r>
              <a:rPr lang="en-GB" altLang="fr-FR" i="1" dirty="0" smtClean="0">
                <a:effectLst>
                  <a:outerShdw blurRad="38100" dist="38100" dir="2700000" algn="tl">
                    <a:srgbClr val="C0C0C0"/>
                  </a:outerShdw>
                </a:effectLst>
                <a:cs typeface="ＭＳ Ｐゴシック" charset="0"/>
              </a:rPr>
              <a:t>Participation in public affairs</a:t>
            </a:r>
            <a:r>
              <a:rPr lang="en-GB" altLang="fr-FR" dirty="0" smtClean="0">
                <a:cs typeface="ＭＳ Ｐゴシック" charset="0"/>
              </a:rPr>
              <a:t>: They have access to public sector jobs, and are able to vote and run for public office</a:t>
            </a:r>
          </a:p>
          <a:p>
            <a:pPr>
              <a:defRPr/>
            </a:pPr>
            <a:endParaRPr lang="en-GB" altLang="fr-FR" dirty="0" smtClean="0">
              <a:cs typeface="ＭＳ Ｐゴシック" charset="0"/>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D8FA6B-9617-C146-A01E-A22FB4A45378}" type="slidenum">
              <a:rPr lang="it-IT" sz="1200"/>
              <a:pPr/>
              <a:t>11</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a:t>
            </a:r>
            <a:r>
              <a:rPr lang="en-US" b="1">
                <a:latin typeface="Arial" charset="0"/>
                <a:ea typeface="MS PGothic" charset="0"/>
              </a:rPr>
              <a:t>Kampala Convention </a:t>
            </a:r>
            <a:r>
              <a:rPr lang="en-US">
                <a:latin typeface="Arial" charset="0"/>
                <a:ea typeface="MS PGothic" charset="0"/>
              </a:rPr>
              <a:t>establishes a legal framework for the prevention of internal displacement, and IDPs’ protection and assistance. It also promotes solidarity, cooperation and durable solutions, and assigns responsibilities and obligations to states and other stakeholders. It entered into force on 6 December 2012. </a:t>
            </a:r>
          </a:p>
          <a:p>
            <a:endParaRPr lang="en-US">
              <a:latin typeface="Arial" charset="0"/>
              <a:ea typeface="MS PGothic" charset="0"/>
            </a:endParaRPr>
          </a:p>
          <a:p>
            <a:r>
              <a:rPr lang="en-US">
                <a:latin typeface="Arial" charset="0"/>
                <a:ea typeface="MS PGothic" charset="0"/>
              </a:rPr>
              <a:t>State parties are legally bound to incorporate their obligations under the convention into domestic law and to adopt policies or strategies on internal displacement at both the national and local level. To this end, they should designate an authority to coordinate efforts to assist and protect IDPs and to ensure the necessary funds are provided to do so. </a:t>
            </a:r>
          </a:p>
          <a:p>
            <a:endParaRPr lang="en-US">
              <a:latin typeface="Arial" charset="0"/>
              <a:ea typeface="MS PGothic" charset="0"/>
            </a:endParaRPr>
          </a:p>
          <a:p>
            <a:r>
              <a:rPr lang="en-US">
                <a:latin typeface="Arial" charset="0"/>
                <a:ea typeface="MS PGothic" charset="0"/>
              </a:rPr>
              <a:t>According to article 3(2), the convention’s principles should also be included in peace negotiations and agreements in order to facilitate durable solutions. </a:t>
            </a:r>
          </a:p>
          <a:p>
            <a:endParaRPr lang="en-US">
              <a:latin typeface="Arial" charset="0"/>
              <a:ea typeface="MS PGothic" charset="0"/>
            </a:endParaRPr>
          </a:p>
          <a:p>
            <a:r>
              <a:rPr lang="en-US">
                <a:latin typeface="Arial" charset="0"/>
                <a:ea typeface="MS PGothic" charset="0"/>
              </a:rPr>
              <a:t>The 2006 </a:t>
            </a:r>
            <a:r>
              <a:rPr lang="en-US" b="1">
                <a:latin typeface="Arial" charset="0"/>
                <a:ea typeface="MS PGothic" charset="0"/>
              </a:rPr>
              <a:t>Great Lakes Pact</a:t>
            </a:r>
            <a:r>
              <a:rPr lang="en-US">
                <a:latin typeface="Arial" charset="0"/>
                <a:ea typeface="MS PGothic" charset="0"/>
              </a:rPr>
              <a:t> and its ten protocols and action plans of action seek to create lasting conditions for security, stability, sustainable development and reconstruction in the region. </a:t>
            </a:r>
          </a:p>
          <a:p>
            <a:endParaRPr lang="en-US">
              <a:latin typeface="Arial" charset="0"/>
              <a:ea typeface="MS PGothic" charset="0"/>
            </a:endParaRPr>
          </a:p>
          <a:p>
            <a:r>
              <a:rPr lang="en-US">
                <a:latin typeface="Arial" charset="0"/>
                <a:ea typeface="MS PGothic" charset="0"/>
              </a:rPr>
              <a:t>The protocol on IDPs’ protection and assistance establishes a regional framework that ensures the adoption and implementation of the Guiding Principles, and aims to improve the legal protection of IDPs’ physical safety and material needs. The protocol on returnees’ property rights is also a key reference point because it addresses land and property issues as part of the process of achieving durable solutions. </a:t>
            </a:r>
          </a:p>
          <a:p>
            <a:endParaRPr lang="en-US">
              <a:latin typeface="Arial" charset="0"/>
              <a:ea typeface="MS PGothic" charset="0"/>
            </a:endParaRPr>
          </a:p>
          <a:p>
            <a:r>
              <a:rPr lang="en-US">
                <a:latin typeface="Arial" charset="0"/>
                <a:ea typeface="MS PGothic" charset="0"/>
              </a:rPr>
              <a:t>The pact is legally binding upon member states of the International Conference on the Great Lakes Region. They are obliged to develop national instruments on internal displacement in line with both it and its protocols, and to domesticate the Guiding Principles.</a:t>
            </a:r>
            <a:endParaRPr lang="fr-FR">
              <a:latin typeface="Arial" charset="0"/>
              <a:ea typeface="MS PGothic" charset="0"/>
            </a:endParaRPr>
          </a:p>
          <a:p>
            <a:endParaRPr lang="fr-FR">
              <a:latin typeface="Arial" charset="0"/>
              <a:ea typeface="MS PGothic" charset="0"/>
            </a:endParaRPr>
          </a:p>
        </p:txBody>
      </p:sp>
      <p:sp>
        <p:nvSpPr>
          <p:cNvPr id="4403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C7AAB5C-2FEB-6044-84C7-DDDB7345B583}" type="slidenum">
              <a:rPr lang="it-IT" sz="1200"/>
              <a:pPr/>
              <a:t>12</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a:ln/>
        </p:spPr>
      </p:sp>
      <p:sp>
        <p:nvSpPr>
          <p:cNvPr id="4608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Arial" charset="0"/>
              <a:ea typeface="MS PGothic" charset="0"/>
            </a:endParaRPr>
          </a:p>
        </p:txBody>
      </p:sp>
      <p:sp>
        <p:nvSpPr>
          <p:cNvPr id="4608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7800EDA-635A-D742-9B4F-AF2FEC736008}" type="slidenum">
              <a:rPr lang="it-IT" sz="1200"/>
              <a:pPr/>
              <a:t>13</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Ro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kzidenzGroteskPro-Light" charset="0"/>
                <a:ea typeface="MS PGothic" charset="0"/>
              </a:rPr>
              <a:t>There is no international convention on internal displacement, but international human rights law, international humanitarian law and international disaster law shape approaches to it extensively and should guide any effort to develop a national </a:t>
            </a:r>
            <a:r>
              <a:rPr lang="fr-FR">
                <a:latin typeface="AkzidenzGroteskPro-Light" charset="0"/>
                <a:ea typeface="MS PGothic" charset="0"/>
              </a:rPr>
              <a:t>instrument. </a:t>
            </a:r>
            <a:endParaRPr lang="fr-FR">
              <a:latin typeface="Arial" charset="0"/>
              <a:ea typeface="MS PGothic" charset="0"/>
            </a:endParaRPr>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DC36A9D-A32F-494A-8B30-EC930400FF5F}" type="slidenum">
              <a:rPr lang="it-IT" sz="1200"/>
              <a:pPr/>
              <a:t>3</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MS PGothic" charset="0"/>
              </a:rPr>
              <a:t>International human rights law </a:t>
            </a:r>
            <a:r>
              <a:rPr lang="en-US">
                <a:latin typeface="Arial" charset="0"/>
                <a:ea typeface="MS PGothic" charset="0"/>
              </a:rPr>
              <a:t>(IHRL): Internal displacement crises often take place in situations in which IDPs’ human rights are widely neglected, disregarded or violated. IHRL provides an essential framework for response, including  the development of rights-based national instruments. Such instruments, and the incorporation of IDPs’ needs and concerns into national human rights action plans, can help to improve responses to internal displacement. </a:t>
            </a:r>
          </a:p>
          <a:p>
            <a:endParaRPr lang="en-US">
              <a:latin typeface="Arial" charset="0"/>
              <a:ea typeface="MS PGothic" charset="0"/>
            </a:endParaRPr>
          </a:p>
          <a:p>
            <a:r>
              <a:rPr lang="en-US">
                <a:latin typeface="Arial" charset="0"/>
                <a:ea typeface="MS PGothic" charset="0"/>
              </a:rPr>
              <a:t>At the national level, constitutions often include a bill of rights that reflects many of the human rights contained in regional and international human rights law. The latter is primarily codified in international or regional treaties, either in general human rights conventions, or in specific instruments to protect particular groups such as children or women, or a particular right such as freedom from torture. Key human rights such as the prohibition of torture are also part of international customary law and must be respected by all countries, including those not party to the treaties. </a:t>
            </a:r>
          </a:p>
          <a:p>
            <a:endParaRPr lang="en-US">
              <a:latin typeface="Arial" charset="0"/>
              <a:ea typeface="MS PGothic" charset="0"/>
            </a:endParaRPr>
          </a:p>
          <a:p>
            <a:r>
              <a:rPr lang="en-US">
                <a:latin typeface="Arial" charset="0"/>
                <a:ea typeface="MS PGothic" charset="0"/>
              </a:rPr>
              <a:t>Examples of general human rights treaties: </a:t>
            </a:r>
          </a:p>
          <a:p>
            <a:endParaRPr lang="en-US">
              <a:latin typeface="Arial" charset="0"/>
              <a:ea typeface="MS PGothic" charset="0"/>
            </a:endParaRPr>
          </a:p>
          <a:p>
            <a:r>
              <a:rPr lang="en-US">
                <a:latin typeface="Arial" charset="0"/>
                <a:ea typeface="MS PGothic" charset="0"/>
              </a:rPr>
              <a:t>International Covenant on Civil and Political Rights </a:t>
            </a:r>
          </a:p>
          <a:p>
            <a:r>
              <a:rPr lang="en-US">
                <a:latin typeface="Arial" charset="0"/>
                <a:ea typeface="MS PGothic" charset="0"/>
              </a:rPr>
              <a:t>International Covenant on Economic, Social and Cultural Rights </a:t>
            </a:r>
          </a:p>
          <a:p>
            <a:endParaRPr lang="en-US">
              <a:latin typeface="Arial" charset="0"/>
              <a:ea typeface="MS PGothic" charset="0"/>
            </a:endParaRPr>
          </a:p>
          <a:p>
            <a:r>
              <a:rPr lang="en-US">
                <a:latin typeface="Arial" charset="0"/>
                <a:ea typeface="MS PGothic" charset="0"/>
              </a:rPr>
              <a:t>Examples of specific human rights treaties: </a:t>
            </a:r>
          </a:p>
          <a:p>
            <a:endParaRPr lang="en-US">
              <a:latin typeface="Arial" charset="0"/>
              <a:ea typeface="MS PGothic" charset="0"/>
            </a:endParaRPr>
          </a:p>
          <a:p>
            <a:r>
              <a:rPr lang="en-US">
                <a:latin typeface="Arial" charset="0"/>
                <a:ea typeface="MS PGothic" charset="0"/>
              </a:rPr>
              <a:t>International Convention on the Elimination of All Forms of Racial Discrimination </a:t>
            </a:r>
          </a:p>
          <a:p>
            <a:r>
              <a:rPr lang="en-US">
                <a:latin typeface="Arial" charset="0"/>
                <a:ea typeface="MS PGothic" charset="0"/>
              </a:rPr>
              <a:t>Convention against Torture and Other Cruel, Inhuman and Degrading Treatment </a:t>
            </a:r>
          </a:p>
          <a:p>
            <a:r>
              <a:rPr lang="en-US">
                <a:latin typeface="Arial" charset="0"/>
                <a:ea typeface="MS PGothic" charset="0"/>
              </a:rPr>
              <a:t>Convention on the Elimination of All Forms of Discrimination against Women </a:t>
            </a:r>
          </a:p>
          <a:p>
            <a:r>
              <a:rPr lang="en-US">
                <a:latin typeface="Arial" charset="0"/>
                <a:ea typeface="MS PGothic" charset="0"/>
              </a:rPr>
              <a:t>Convention on the Rights of the Child and optional protocol two</a:t>
            </a:r>
          </a:p>
          <a:p>
            <a:endParaRPr lang="en-US">
              <a:latin typeface="Arial" charset="0"/>
              <a:ea typeface="MS PGothic" charset="0"/>
            </a:endParaRPr>
          </a:p>
          <a:p>
            <a:r>
              <a:rPr lang="en-US" b="1">
                <a:latin typeface="Arial" charset="0"/>
                <a:ea typeface="MS PGothic" charset="0"/>
              </a:rPr>
              <a:t>International humanitarian law </a:t>
            </a:r>
            <a:r>
              <a:rPr lang="en-US">
                <a:latin typeface="Arial" charset="0"/>
                <a:ea typeface="MS PGothic" charset="0"/>
              </a:rPr>
              <a:t>(IHL) applies to situations of armed conflict and occupation, and seeks to limit their effects. It sets parameters for the methods and means of warfare, and protects individuals who do not participate, or are no longer participating, in hostilities. IDPs form part of the civilian population and should benefit fully from the protection IHL provides. </a:t>
            </a:r>
          </a:p>
          <a:p>
            <a:endParaRPr lang="en-US">
              <a:latin typeface="Arial" charset="0"/>
              <a:ea typeface="MS PGothic" charset="0"/>
            </a:endParaRPr>
          </a:p>
          <a:p>
            <a:r>
              <a:rPr lang="en-US">
                <a:latin typeface="Arial" charset="0"/>
                <a:ea typeface="MS PGothic" charset="0"/>
              </a:rPr>
              <a:t>It is binding upon all parties to a conflict, both state and non-state. This is particularly important during internal armed conflict, when people may be displaced within, or to areas controlled by non-state armed groups. Such groups are obliged to uphold their obligations towards all civilians, including IDPs. Doing so does not, however, give such groups legal status. (</a:t>
            </a:r>
            <a:r>
              <a:rPr lang="en-US">
                <a:solidFill>
                  <a:srgbClr val="000000"/>
                </a:solidFill>
                <a:latin typeface="Arial" charset="0"/>
                <a:ea typeface="MS PGothic" charset="0"/>
              </a:rPr>
              <a:t>National instruments on Internal Displacement, a guide to their development, Brooking/IDMC, 2013)</a:t>
            </a:r>
          </a:p>
          <a:p>
            <a:endParaRPr lang="en-US">
              <a:latin typeface="Arial" charset="0"/>
              <a:ea typeface="MS PGothic" charset="0"/>
            </a:endParaRPr>
          </a:p>
          <a:p>
            <a:endParaRPr lang="en-US">
              <a:latin typeface="Arial" charset="0"/>
              <a:ea typeface="MS PGothic" charset="0"/>
            </a:endParaRPr>
          </a:p>
          <a:p>
            <a:r>
              <a:rPr lang="en-US">
                <a:latin typeface="Arial" charset="0"/>
                <a:ea typeface="MS PGothic" charset="0"/>
              </a:rPr>
              <a:t>Refer to ICRC’s advisory note on IDPs and IHL, which should be distributed as a handout during this session.</a:t>
            </a:r>
          </a:p>
          <a:p>
            <a:endParaRPr lang="en-US">
              <a:latin typeface="Arial" charset="0"/>
              <a:ea typeface="MS PGothic" charset="0"/>
            </a:endParaRPr>
          </a:p>
          <a:p>
            <a:endParaRPr lang="en-US">
              <a:latin typeface="Arial" charset="0"/>
              <a:ea typeface="MS PGothic" charset="0"/>
            </a:endParaRPr>
          </a:p>
          <a:p>
            <a:endParaRPr lang="fr-FR">
              <a:latin typeface="Arial" charset="0"/>
              <a:ea typeface="MS PGothic" charset="0"/>
            </a:endParaRPr>
          </a:p>
        </p:txBody>
      </p:sp>
      <p:sp>
        <p:nvSpPr>
          <p:cNvPr id="2765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4AC15B-C5D2-0448-86DA-4B406F1A91B4}" type="slidenum">
              <a:rPr lang="it-IT" sz="1200"/>
              <a:pPr/>
              <a:t>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Rot="1" noChangeArrowheads="1" noTextEdit="1"/>
          </p:cNvSpPr>
          <p:nvPr>
            <p:ph type="sldImg"/>
          </p:nvPr>
        </p:nvSpPr>
        <p:spPr>
          <a:xfrm>
            <a:off x="2405063" y="641350"/>
            <a:ext cx="2095500" cy="1571625"/>
          </a:xfrm>
          <a:ln/>
        </p:spPr>
      </p:sp>
      <p:sp>
        <p:nvSpPr>
          <p:cNvPr id="29698" name="Rectangle 3"/>
          <p:cNvSpPr>
            <a:spLocks noGrp="1" noChangeArrowheads="1"/>
          </p:cNvSpPr>
          <p:nvPr>
            <p:ph type="body" idx="1"/>
          </p:nvPr>
        </p:nvSpPr>
        <p:spPr>
          <a:xfrm>
            <a:off x="922338" y="2282825"/>
            <a:ext cx="5092700" cy="636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b="1">
                <a:latin typeface="AkzidenzGroteskPro-Md" charset="0"/>
                <a:ea typeface="MS PGothic" charset="0"/>
              </a:rPr>
              <a:t>Internal displacement as an international crime</a:t>
            </a:r>
            <a:r>
              <a:rPr lang="en-GB" sz="1100">
                <a:latin typeface="AkzidenzGroteskPro-Md" charset="0"/>
                <a:ea typeface="MS PGothic" charset="0"/>
              </a:rPr>
              <a:t>: </a:t>
            </a:r>
            <a:r>
              <a:rPr lang="en-GB">
                <a:latin typeface="AkzidenzGroteskPro-Light" charset="0"/>
                <a:ea typeface="MS PGothic" charset="0"/>
              </a:rPr>
              <a:t>The  Rome Statute of the International Criminal Court identifies three main international crimes of genocide, crimes against humanity and war crimes. It also states that internal displacement may amount to such.</a:t>
            </a:r>
          </a:p>
          <a:p>
            <a:endParaRPr lang="en-GB">
              <a:latin typeface="AkzidenzGroteskPro-Light" charset="0"/>
              <a:ea typeface="MS PGothic" charset="0"/>
            </a:endParaRPr>
          </a:p>
          <a:p>
            <a:r>
              <a:rPr lang="en-GB">
                <a:latin typeface="AkzidenzGroteskPro-Light" charset="0"/>
                <a:ea typeface="MS PGothic" charset="0"/>
              </a:rPr>
              <a:t>Article 7.1.d states that the deportation or forcible transfer of a population may amount to a crime against humanity if committed “as part of a widespread or systematic attack directed against any civilian population, with knowledge of the attack”</a:t>
            </a:r>
            <a:r>
              <a:rPr lang="en-GB" altLang="ja-JP">
                <a:latin typeface="AkzidenzGroteskPro-Light" charset="0"/>
                <a:ea typeface="MS PGothic" charset="0"/>
              </a:rPr>
              <a:t>. Article 7.2.d describes deportation or forcible transfer as the “</a:t>
            </a:r>
            <a:r>
              <a:rPr lang="en-GB" altLang="ja-JP">
                <a:latin typeface="AkzidenzGroteskPro-LightIt" charset="0"/>
                <a:ea typeface="MS PGothic" charset="0"/>
              </a:rPr>
              <a:t>forced displacement of the persons concerned by expulsion or other coercive acts from the area in which they are lawfully present, without grounds permitted under international law</a:t>
            </a:r>
            <a:r>
              <a:rPr lang="en-GB">
                <a:latin typeface="AkzidenzGroteskPro-LightIt" charset="0"/>
                <a:ea typeface="MS PGothic" charset="0"/>
              </a:rPr>
              <a:t>”</a:t>
            </a:r>
            <a:r>
              <a:rPr lang="en-GB" altLang="ja-JP">
                <a:latin typeface="AkzidenzGroteskPro-LightIt" charset="0"/>
                <a:ea typeface="MS PGothic" charset="0"/>
              </a:rPr>
              <a:t>.</a:t>
            </a:r>
          </a:p>
          <a:p>
            <a:endParaRPr lang="en-GB" altLang="ja-JP">
              <a:latin typeface="AkzidenzGroteskPro-Light" charset="0"/>
              <a:ea typeface="MS PGothic" charset="0"/>
            </a:endParaRPr>
          </a:p>
          <a:p>
            <a:r>
              <a:rPr lang="en-GB">
                <a:latin typeface="AkzidenzGroteskPro-Light" charset="0"/>
                <a:ea typeface="MS PGothic" charset="0"/>
              </a:rPr>
              <a:t>Articles 8.2.a and 8.2.b describes war crimes as grave breaches of Geneva Conventions or other serious violations of laws and customs applicable in times of international armed conflict. Article 8.2.a.vii refers to unlawful deportation and transfer and article 8.2.e.viii to </a:t>
            </a:r>
            <a:r>
              <a:rPr lang="en-GB" altLang="ja-JP">
                <a:latin typeface="AkzidenzGroteskPro-Light" charset="0"/>
                <a:ea typeface="MS PGothic" charset="0"/>
              </a:rPr>
              <a:t>“</a:t>
            </a:r>
            <a:r>
              <a:rPr lang="en-GB" altLang="ja-JP">
                <a:latin typeface="AkzidenzGroteskPro-LightIt" charset="0"/>
                <a:ea typeface="MS PGothic" charset="0"/>
              </a:rPr>
              <a:t>ordering the displacement of the civilian population for reasons related to the conflict, unless the security of the civilians involved or imperative military reasons so demand</a:t>
            </a:r>
            <a:r>
              <a:rPr lang="en-GB" altLang="ja-JP">
                <a:latin typeface="AkzidenzGroteskPro-Light" charset="0"/>
                <a:ea typeface="MS PGothic" charset="0"/>
              </a:rPr>
              <a:t>”.</a:t>
            </a:r>
          </a:p>
          <a:p>
            <a:endParaRPr lang="en-GB">
              <a:latin typeface="AkzidenzGroteskPro-Light" charset="0"/>
              <a:ea typeface="MS PGothic" charset="0"/>
            </a:endParaRPr>
          </a:p>
          <a:p>
            <a:r>
              <a:rPr lang="en-GB">
                <a:latin typeface="AkzidenzGroteskPro-Light" charset="0"/>
                <a:ea typeface="MS PGothic" charset="0"/>
              </a:rPr>
              <a:t>Natural hazards and the disasters they trigger are a major cause of internal displacement. It is generally acknowledged that the scale of such displacement can be significantly reduced if measures are taken to reduce risks in areas prone to disasters. Care must also be taken that IDPs are not settled in such areas or exposed to secondary hazards, and solutions for IDPs from disaster-prone areas can only be considered sustainable if risks are mitigated to avoid repeated displacement. </a:t>
            </a:r>
            <a:r>
              <a:rPr lang="en-US">
                <a:solidFill>
                  <a:srgbClr val="000000"/>
                </a:solidFill>
                <a:latin typeface="Arial" charset="0"/>
                <a:ea typeface="MS PGothic" charset="0"/>
              </a:rPr>
              <a:t>(National instruments on Internal Displacement, a guide to their development, Brooking/IDMC, 2013)</a:t>
            </a:r>
          </a:p>
          <a:p>
            <a:endParaRPr lang="en-GB">
              <a:latin typeface="Arial" charset="0"/>
              <a:ea typeface="MS PGothic" charset="0"/>
            </a:endParaRPr>
          </a:p>
        </p:txBody>
      </p:sp>
      <p:pic>
        <p:nvPicPr>
          <p:cNvPr id="29699" name="Picture 4" descr="Question-Mar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4924425"/>
            <a:ext cx="33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Guiding Principles detail the guarantees available to IDPs and which aim to prevent arbitrary displacement and to mitigate and resolve it when it does occur. They cover all phases of displacement, including prevention, protection during displacement, and the pursuit of durable solutions. They also set standards for the delivery of humanitarian assistance. </a:t>
            </a:r>
          </a:p>
          <a:p>
            <a:endParaRPr lang="en-US">
              <a:latin typeface="Arial" charset="0"/>
              <a:ea typeface="MS PGothic" charset="0"/>
            </a:endParaRPr>
          </a:p>
          <a:p>
            <a:r>
              <a:rPr lang="en-US">
                <a:latin typeface="Arial" charset="0"/>
                <a:ea typeface="MS PGothic" charset="0"/>
              </a:rPr>
              <a:t>They are grounded in international human rights and humanitarian law, and as such they reflect existing rules and clarify how they apply to internal displacement, instead of creating new obligations. This has facilitated their rapid international acceptance, as reflected in their increasingly widespread inclusion in the domestic frameworks of countries affected by displacement.</a:t>
            </a:r>
            <a:endParaRPr lang="fr-CH">
              <a:latin typeface="Arial" charset="0"/>
              <a:ea typeface="MS PGothic"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E63ED7B-4E72-3C45-94BC-B854AA803B34}" type="slidenum">
              <a:rPr lang="it-IT" sz="1200"/>
              <a:pPr/>
              <a:t>6</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charset="0"/>
                <a:ea typeface="MS PGothic" charset="0"/>
              </a:rPr>
              <a:t>To minimise the risk of arbitrary displacement  during armed conflict, authorities must ensure full respect for the provisions of international humanitarian law, including those that distinguish between civilians and combatants. Other key obligations include the duty to:</a:t>
            </a:r>
          </a:p>
          <a:p>
            <a:endParaRPr lang="en-GB">
              <a:latin typeface="Arial" charset="0"/>
              <a:ea typeface="MS PGothic" charset="0"/>
            </a:endParaRPr>
          </a:p>
          <a:p>
            <a:pPr>
              <a:buFontTx/>
              <a:buChar char="-"/>
            </a:pPr>
            <a:r>
              <a:rPr lang="en-GB">
                <a:latin typeface="Arial" charset="0"/>
                <a:ea typeface="MS PGothic" charset="0"/>
              </a:rPr>
              <a:t>ensure that all involuntary movement of civilians is justified on the grounds of their security or military imperatives</a:t>
            </a:r>
          </a:p>
          <a:p>
            <a:pPr>
              <a:buFontTx/>
              <a:buChar char="-"/>
            </a:pPr>
            <a:r>
              <a:rPr lang="en-GB">
                <a:latin typeface="Arial" charset="0"/>
                <a:ea typeface="MS PGothic" charset="0"/>
              </a:rPr>
              <a:t>to provide those affected with satisfactory conditions of shelter, hygiene, health, safety and nutrition </a:t>
            </a:r>
          </a:p>
          <a:p>
            <a:pPr>
              <a:buFontTx/>
              <a:buChar char="-"/>
            </a:pPr>
            <a:r>
              <a:rPr lang="en-GB">
                <a:latin typeface="Arial" charset="0"/>
                <a:ea typeface="MS PGothic" charset="0"/>
              </a:rPr>
              <a:t>to ensure that family members are not separated</a:t>
            </a:r>
          </a:p>
          <a:p>
            <a:pPr>
              <a:buFontTx/>
              <a:buChar char="-"/>
            </a:pPr>
            <a:r>
              <a:rPr lang="en-GB">
                <a:latin typeface="Arial" charset="0"/>
                <a:ea typeface="MS PGothic" charset="0"/>
              </a:rPr>
              <a:t>to allow those affected to return voluntarily to their homes or places of habitual residence as soon as the grounds for their displacement have ended </a:t>
            </a:r>
            <a:endParaRPr lang="en-GB" b="1">
              <a:latin typeface="Arial" charset="0"/>
              <a:ea typeface="MS PGothic" charset="0"/>
            </a:endParaRP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534805D-64C0-8245-B578-CBC8EBBA3A3E}" type="slidenum">
              <a:rPr lang="it-IT" sz="1200"/>
              <a:pPr/>
              <a:t>7</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noTextEdit="1"/>
          </p:cNvSpPr>
          <p:nvPr>
            <p:ph type="sldImg"/>
          </p:nvPr>
        </p:nvSpPr>
        <p:spPr>
          <a:ln/>
        </p:spPr>
      </p:sp>
      <p:sp>
        <p:nvSpPr>
          <p:cNvPr id="35842"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800">
                <a:latin typeface="Arial" charset="0"/>
                <a:ea typeface="MS PGothic" charset="0"/>
              </a:rPr>
              <a:t>A national instrument on internal displacement should include a provision that gives national authorities full responsibility to:</a:t>
            </a:r>
          </a:p>
          <a:p>
            <a:endParaRPr lang="en-GB" sz="800">
              <a:latin typeface="Arial" charset="0"/>
              <a:ea typeface="MS PGothic" charset="0"/>
            </a:endParaRPr>
          </a:p>
          <a:p>
            <a:r>
              <a:rPr lang="en-GB" sz="800">
                <a:latin typeface="Arial" charset="0"/>
                <a:ea typeface="MS PGothic" charset="0"/>
              </a:rPr>
              <a:t>	- protect against displacement and avoid conditions that lead to it</a:t>
            </a:r>
          </a:p>
          <a:p>
            <a:r>
              <a:rPr lang="en-GB" sz="800">
                <a:latin typeface="Arial" charset="0"/>
                <a:ea typeface="MS PGothic" charset="0"/>
              </a:rPr>
              <a:t>	- to undertake displacement, when unavoidable, according to the criteria set out in guiding principle seven</a:t>
            </a:r>
          </a:p>
          <a:p>
            <a:endParaRPr lang="en-GB" sz="800">
              <a:latin typeface="Arial" charset="0"/>
              <a:ea typeface="MS PGothic" charset="0"/>
            </a:endParaRPr>
          </a:p>
          <a:p>
            <a:r>
              <a:rPr lang="en-GB" sz="800">
                <a:latin typeface="Arial" charset="0"/>
                <a:ea typeface="MS PGothic" charset="0"/>
              </a:rPr>
              <a:t>The obligation to prevent displacement and avoid conditions that may lead to it is complemented by the duty to undertake displacement only in extreme circumstances and by putting a series of arrangements in place to ensure the fairness of the process.</a:t>
            </a:r>
          </a:p>
          <a:p>
            <a:endParaRPr lang="en-GB" sz="800">
              <a:latin typeface="Arial" charset="0"/>
              <a:ea typeface="MS PGothic" charset="0"/>
            </a:endParaRPr>
          </a:p>
          <a:p>
            <a:r>
              <a:rPr lang="en-GB" sz="800">
                <a:latin typeface="Arial" charset="0"/>
                <a:ea typeface="MS PGothic" charset="0"/>
              </a:rPr>
              <a:t>What does this mean in practice in terms of displacement caused by disasters?</a:t>
            </a:r>
          </a:p>
          <a:p>
            <a:endParaRPr lang="en-GB" sz="800">
              <a:latin typeface="Arial" charset="0"/>
              <a:ea typeface="MS PGothic" charset="0"/>
            </a:endParaRPr>
          </a:p>
          <a:p>
            <a:r>
              <a:rPr lang="en-GB" sz="800">
                <a:latin typeface="Arial" charset="0"/>
                <a:ea typeface="MS PGothic" charset="0"/>
              </a:rPr>
              <a:t>Refer to IFRC’s model act on disaster relief and assistance. It is intended to serve as a reference tool and example for law and policy-makers as they draft legislation on managing external aid according to their national circumstances and touching on all aspects of disaster relief and assistance. As such, it may be particularly useful to MPs who are involved in developing a national instrument on internal displacement.</a:t>
            </a:r>
          </a:p>
          <a:p>
            <a:endParaRPr lang="en-GB" sz="800">
              <a:latin typeface="Arial" charset="0"/>
              <a:ea typeface="MS PGothic" charset="0"/>
            </a:endParaRPr>
          </a:p>
          <a:p>
            <a:r>
              <a:rPr lang="en-GB" sz="800">
                <a:latin typeface="Arial" charset="0"/>
                <a:ea typeface="MS PGothic" charset="0"/>
              </a:rPr>
              <a:t>Displacement can often be prevented or mitigated through the use of early warning systems, which form part of disaster response frameworks. The UN office on disaster risk reduction (UNISDR) has identified a number of measures that can help to manage disasters.</a:t>
            </a:r>
          </a:p>
        </p:txBody>
      </p:sp>
      <p:sp>
        <p:nvSpPr>
          <p:cNvPr id="35843"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1C1BA6-8B30-0D49-B136-7E7F14A73A88}" type="slidenum">
              <a:rPr lang="it-IT" sz="1200"/>
              <a:pPr/>
              <a:t>8</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a:ln/>
        </p:spPr>
      </p:sp>
      <p:sp>
        <p:nvSpPr>
          <p:cNvPr id="3789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Internal displacement involves many challenges to IDPs’ human rights, including the loss of their homes and livelihoods, the disruption of their children’s education, the separation of their families, the break-up of their social networks, the loss or destruction of their personal documents and exposure to violence.</a:t>
            </a:r>
          </a:p>
          <a:p>
            <a:endParaRPr lang="en-US">
              <a:latin typeface="Arial" charset="0"/>
              <a:ea typeface="MS PGothic" charset="0"/>
            </a:endParaRPr>
          </a:p>
          <a:p>
            <a:r>
              <a:rPr lang="en-US">
                <a:latin typeface="Arial" charset="0"/>
                <a:ea typeface="MS PGothic" charset="0"/>
              </a:rPr>
              <a:t>IHRL covers civil and political rights, such as those to life, family unity and documentation; and economic, social and cultural rights, such as those to food, water, adequate housing, education and health services. The catalogue of human rights contains individual entitlements and lays out states’ obligations to respect, protect and fulfill them. Human rights protection is relevant before, during and after displacement, and human rights law is relevant to IDPs regardless of the cause of their displacement.</a:t>
            </a:r>
          </a:p>
          <a:p>
            <a:endParaRPr lang="en-US">
              <a:latin typeface="Arial" charset="0"/>
              <a:ea typeface="MS PGothic" charset="0"/>
            </a:endParaRPr>
          </a:p>
          <a:p>
            <a:r>
              <a:rPr lang="en-US">
                <a:latin typeface="Arial" charset="0"/>
                <a:ea typeface="MS PGothic" charset="0"/>
              </a:rPr>
              <a:t>The incorporation of IHRL into national laws and policies on internal displacement helps to ensure that the measures taken to respond to IDPs’ needs meet such standards. It provides a clear benchmark for state action, and can be used to identify and clarify the responsibilities of government entities.</a:t>
            </a:r>
          </a:p>
          <a:p>
            <a:endParaRPr lang="en-US">
              <a:latin typeface="Arial" charset="0"/>
              <a:ea typeface="MS PGothic" charset="0"/>
            </a:endParaRPr>
          </a:p>
          <a:p>
            <a:endParaRPr lang="fr-FR">
              <a:latin typeface="Arial" charset="0"/>
              <a:ea typeface="MS PGothic" charset="0"/>
            </a:endParaRPr>
          </a:p>
        </p:txBody>
      </p:sp>
      <p:sp>
        <p:nvSpPr>
          <p:cNvPr id="3789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B22F747-7FBC-7F4A-B3B8-D02F359FA0B9}" type="slidenum">
              <a:rPr lang="it-IT" sz="1200"/>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47D67D-7C59-914A-B335-0BCB52ECC9A3}" type="slidenum">
              <a:rPr lang="en-GB"/>
              <a:pPr>
                <a:defRPr/>
              </a:pPr>
              <a:t>‹#›</a:t>
            </a:fld>
            <a:endParaRPr lang="en-GB"/>
          </a:p>
        </p:txBody>
      </p:sp>
    </p:spTree>
    <p:extLst>
      <p:ext uri="{BB962C8B-B14F-4D97-AF65-F5344CB8AC3E}">
        <p14:creationId xmlns:p14="http://schemas.microsoft.com/office/powerpoint/2010/main" val="902337123"/>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6D7DF572-E30B-FE41-972F-52D540E64875}" type="slidenum">
              <a:rPr lang="en-GB"/>
              <a:pPr>
                <a:defRPr/>
              </a:pPr>
              <a:t>‹#›</a:t>
            </a:fld>
            <a:endParaRPr lang="en-GB"/>
          </a:p>
        </p:txBody>
      </p:sp>
    </p:spTree>
    <p:extLst>
      <p:ext uri="{BB962C8B-B14F-4D97-AF65-F5344CB8AC3E}">
        <p14:creationId xmlns:p14="http://schemas.microsoft.com/office/powerpoint/2010/main" val="3349474110"/>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58369850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4556000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GB"/>
          </a:p>
        </p:txBody>
      </p:sp>
      <p:sp>
        <p:nvSpPr>
          <p:cNvPr id="11" name="Footer Placeholder 4"/>
          <p:cNvSpPr>
            <a:spLocks noGrp="1"/>
          </p:cNvSpPr>
          <p:nvPr>
            <p:ph type="ftr" sz="quarter" idx="17"/>
          </p:nvPr>
        </p:nvSpPr>
        <p:spPr/>
        <p:txBody>
          <a:bodyPr/>
          <a:lstStyle>
            <a:lvl1pPr>
              <a:defRPr/>
            </a:lvl1pPr>
          </a:lstStyle>
          <a:p>
            <a:pPr>
              <a:defRPr/>
            </a:pPr>
            <a:endParaRPr lang="en-GB"/>
          </a:p>
        </p:txBody>
      </p:sp>
    </p:spTree>
    <p:extLst>
      <p:ext uri="{BB962C8B-B14F-4D97-AF65-F5344CB8AC3E}">
        <p14:creationId xmlns:p14="http://schemas.microsoft.com/office/powerpoint/2010/main" val="10608365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BFC02C-A3D6-0043-8504-4A65A8F47FFC}" type="slidenum">
              <a:rPr lang="en-GB"/>
              <a:pPr>
                <a:defRPr/>
              </a:pPr>
              <a:t>‹#›</a:t>
            </a:fld>
            <a:endParaRPr lang="en-GB"/>
          </a:p>
        </p:txBody>
      </p:sp>
    </p:spTree>
    <p:extLst>
      <p:ext uri="{BB962C8B-B14F-4D97-AF65-F5344CB8AC3E}">
        <p14:creationId xmlns:p14="http://schemas.microsoft.com/office/powerpoint/2010/main" val="1034644486"/>
      </p:ext>
    </p:extLst>
  </p:cSld>
  <p:clrMapOvr>
    <a:masterClrMapping/>
  </p:clrMapOvr>
  <p:transition xmlns:p14="http://schemas.microsoft.com/office/powerpoint/2010/mai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1424A5-505D-534B-8D23-90566F793A48}" type="slidenum">
              <a:rPr lang="en-GB"/>
              <a:pPr>
                <a:defRPr/>
              </a:pPr>
              <a:t>‹#›</a:t>
            </a:fld>
            <a:endParaRPr lang="en-GB"/>
          </a:p>
        </p:txBody>
      </p:sp>
    </p:spTree>
    <p:extLst>
      <p:ext uri="{BB962C8B-B14F-4D97-AF65-F5344CB8AC3E}">
        <p14:creationId xmlns:p14="http://schemas.microsoft.com/office/powerpoint/2010/main" val="3586476171"/>
      </p:ext>
    </p:extLst>
  </p:cSld>
  <p:clrMapOvr>
    <a:masterClrMapping/>
  </p:clrMapOvr>
  <p:transition xmlns:p14="http://schemas.microsoft.com/office/powerpoint/2010/mai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5" name="Segnaposto numero diapositiva 4"/>
          <p:cNvSpPr>
            <a:spLocks noGrp="1"/>
          </p:cNvSpPr>
          <p:nvPr>
            <p:ph type="sldNum" sz="quarter" idx="12"/>
          </p:nvPr>
        </p:nvSpPr>
        <p:spPr>
          <a:xfrm>
            <a:off x="6319838" y="5486400"/>
            <a:ext cx="2366962" cy="1235075"/>
          </a:xfrm>
        </p:spPr>
        <p:txBody>
          <a:bodyPr/>
          <a:lstStyle>
            <a:lvl1pPr eaLnBrk="0" hangingPunct="0">
              <a:defRPr>
                <a:latin typeface="Arial" charset="0"/>
              </a:defRPr>
            </a:lvl1pPr>
          </a:lstStyle>
          <a:p>
            <a:pPr>
              <a:defRPr/>
            </a:pPr>
            <a:fld id="{BD706225-91AF-7348-B149-0DBBE2DB757D}" type="slidenum">
              <a:rPr lang="en-US"/>
              <a:pPr>
                <a:defRPr/>
              </a:pPr>
              <a:t>‹#›</a:t>
            </a:fld>
            <a:endParaRPr lang="en-US"/>
          </a:p>
        </p:txBody>
      </p:sp>
    </p:spTree>
    <p:extLst>
      <p:ext uri="{BB962C8B-B14F-4D97-AF65-F5344CB8AC3E}">
        <p14:creationId xmlns:p14="http://schemas.microsoft.com/office/powerpoint/2010/main" val="3248654757"/>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2EE1A1DD-FBAA-0D46-873D-55A000D67E14}" type="datetimeFigureOut">
              <a:rPr lang="en-US"/>
              <a:pPr>
                <a:defRPr/>
              </a:pPr>
              <a:t>20/01/16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0D749-11A8-D64F-BEE9-075BCA600D60}" type="slidenum">
              <a:rPr lang="en-GB"/>
              <a:pPr>
                <a:defRPr/>
              </a:pPr>
              <a:t>‹#›</a:t>
            </a:fld>
            <a:endParaRPr lang="en-GB"/>
          </a:p>
        </p:txBody>
      </p:sp>
    </p:spTree>
    <p:extLst>
      <p:ext uri="{BB962C8B-B14F-4D97-AF65-F5344CB8AC3E}">
        <p14:creationId xmlns:p14="http://schemas.microsoft.com/office/powerpoint/2010/main" val="2980150319"/>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70740190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29AC52-B617-2547-A9B8-F75BDBB89E3B}" type="datetimeFigureOut">
              <a:rPr lang="en-US"/>
              <a:pPr>
                <a:defRPr/>
              </a:pPr>
              <a:t>20/01/16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D87700-4563-D041-ACA2-6CA07F7A8259}" type="slidenum">
              <a:rPr lang="en-GB"/>
              <a:pPr>
                <a:defRPr/>
              </a:pPr>
              <a:t>‹#›</a:t>
            </a:fld>
            <a:endParaRPr lang="en-GB"/>
          </a:p>
        </p:txBody>
      </p:sp>
    </p:spTree>
    <p:extLst>
      <p:ext uri="{BB962C8B-B14F-4D97-AF65-F5344CB8AC3E}">
        <p14:creationId xmlns:p14="http://schemas.microsoft.com/office/powerpoint/2010/main" val="960715023"/>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1013F995-525D-EF4B-A325-B5C673022F4C}" type="slidenum">
              <a:rPr lang="en-GB"/>
              <a:pPr>
                <a:defRPr/>
              </a:pPr>
              <a:t>‹#›</a:t>
            </a:fld>
            <a:endParaRPr lang="en-GB"/>
          </a:p>
        </p:txBody>
      </p:sp>
    </p:spTree>
    <p:extLst>
      <p:ext uri="{BB962C8B-B14F-4D97-AF65-F5344CB8AC3E}">
        <p14:creationId xmlns:p14="http://schemas.microsoft.com/office/powerpoint/2010/main" val="3628074028"/>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GB"/>
          </a:p>
        </p:txBody>
      </p:sp>
      <p:sp>
        <p:nvSpPr>
          <p:cNvPr id="14" name="Footer Placeholder 7"/>
          <p:cNvSpPr>
            <a:spLocks noGrp="1"/>
          </p:cNvSpPr>
          <p:nvPr>
            <p:ph type="ftr" sz="quarter" idx="11"/>
          </p:nvPr>
        </p:nvSpPr>
        <p:spPr/>
        <p:txBody>
          <a:bodyPr/>
          <a:lstStyle>
            <a:lvl1pPr>
              <a:defRPr/>
            </a:lvl1pPr>
          </a:lstStyle>
          <a:p>
            <a:pPr>
              <a:defRPr/>
            </a:pPr>
            <a:endParaRPr lang="en-GB"/>
          </a:p>
        </p:txBody>
      </p:sp>
      <p:sp>
        <p:nvSpPr>
          <p:cNvPr id="15" name="Slide Number Placeholder 8"/>
          <p:cNvSpPr>
            <a:spLocks noGrp="1"/>
          </p:cNvSpPr>
          <p:nvPr>
            <p:ph type="sldNum" sz="quarter" idx="12"/>
          </p:nvPr>
        </p:nvSpPr>
        <p:spPr/>
        <p:txBody>
          <a:bodyPr/>
          <a:lstStyle>
            <a:lvl1pPr>
              <a:defRPr/>
            </a:lvl1pPr>
          </a:lstStyle>
          <a:p>
            <a:pPr>
              <a:defRPr/>
            </a:pPr>
            <a:fld id="{591F69C0-1B18-9C4E-9690-C9FBFD38ADE7}" type="slidenum">
              <a:rPr lang="en-GB"/>
              <a:pPr>
                <a:defRPr/>
              </a:pPr>
              <a:t>‹#›</a:t>
            </a:fld>
            <a:endParaRPr lang="en-GB"/>
          </a:p>
        </p:txBody>
      </p:sp>
    </p:spTree>
    <p:extLst>
      <p:ext uri="{BB962C8B-B14F-4D97-AF65-F5344CB8AC3E}">
        <p14:creationId xmlns:p14="http://schemas.microsoft.com/office/powerpoint/2010/main" val="4018332043"/>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CABBDF56-EB09-8448-BD08-E57E8E9EE942}" type="slidenum">
              <a:rPr lang="en-GB"/>
              <a:pPr>
                <a:defRPr/>
              </a:pPr>
              <a:t>‹#›</a:t>
            </a:fld>
            <a:endParaRPr lang="en-GB"/>
          </a:p>
        </p:txBody>
      </p:sp>
    </p:spTree>
    <p:extLst>
      <p:ext uri="{BB962C8B-B14F-4D97-AF65-F5344CB8AC3E}">
        <p14:creationId xmlns:p14="http://schemas.microsoft.com/office/powerpoint/2010/main" val="331464279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E4094C-4C2A-EA4B-A443-84A46250B137}" type="datetimeFigureOut">
              <a:rPr lang="en-US"/>
              <a:pPr>
                <a:defRPr/>
              </a:pPr>
              <a:t>20/01/16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F7B030A-A823-2D4E-A78B-D042C07D1C15}" type="slidenum">
              <a:rPr lang="en-GB"/>
              <a:pPr>
                <a:defRPr/>
              </a:pPr>
              <a:t>‹#›</a:t>
            </a:fld>
            <a:endParaRPr lang="en-GB"/>
          </a:p>
        </p:txBody>
      </p:sp>
    </p:spTree>
    <p:extLst>
      <p:ext uri="{BB962C8B-B14F-4D97-AF65-F5344CB8AC3E}">
        <p14:creationId xmlns:p14="http://schemas.microsoft.com/office/powerpoint/2010/main" val="248562789"/>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1844C3B1-2602-3F4D-A854-3D65CA6BFAF8}" type="slidenum">
              <a:rPr lang="en-GB"/>
              <a:pPr>
                <a:defRPr/>
              </a:pPr>
              <a:t>‹#›</a:t>
            </a:fld>
            <a:endParaRPr lang="en-GB"/>
          </a:p>
        </p:txBody>
      </p:sp>
    </p:spTree>
    <p:extLst>
      <p:ext uri="{BB962C8B-B14F-4D97-AF65-F5344CB8AC3E}">
        <p14:creationId xmlns:p14="http://schemas.microsoft.com/office/powerpoint/2010/main" val="3601259988"/>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fr-CH"/>
              <a:t>Click to edit Master title style</a:t>
            </a:r>
            <a:endParaRPr lang="en-US"/>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F789DCC0-A420-2F47-9987-7BDE995DD45A}" type="datetimeFigureOut">
              <a:rPr lang="it-IT"/>
              <a:pPr>
                <a:defRPr/>
              </a:pPr>
              <a:t>20/01/16</a:t>
            </a:fld>
            <a:endParaRPr lang="it-IT"/>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defRPr/>
            </a:pPr>
            <a:fld id="{E8B78136-8FDD-9C40-9D5F-4FC6E02F6C96}" type="slidenum">
              <a:rPr lang="it-IT"/>
              <a:pPr>
                <a:defRPr/>
              </a:pPr>
              <a:t>‹#›</a:t>
            </a:fld>
            <a:endParaRPr lang="it-IT"/>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Slide Number Placeholder 5"/>
          <p:cNvSpPr txBox="1">
            <a:spLocks/>
          </p:cNvSpPr>
          <p:nvPr userDrawn="1"/>
        </p:nvSpPr>
        <p:spPr>
          <a:xfrm>
            <a:off x="6667500" y="6508750"/>
            <a:ext cx="2133600" cy="365125"/>
          </a:xfrm>
          <a:prstGeom prst="rect">
            <a:avLst/>
          </a:prstGeom>
        </p:spPr>
        <p:txBody>
          <a:bodyPr lIns="68580" tIns="34290" rIns="68580" bIns="34290"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fld id="{B7C1C8C2-FED5-8B4A-A85A-7CE2065BBA49}" type="slidenum">
              <a:rPr lang="en-GB" sz="900" smtClean="0">
                <a:solidFill>
                  <a:srgbClr val="898989"/>
                </a:solidFill>
                <a:latin typeface="Calibri" charset="0"/>
              </a:rPr>
              <a:pPr algn="r" eaLnBrk="1" hangingPunct="1">
                <a:defRPr/>
              </a:pPr>
              <a:t>‹#›</a:t>
            </a:fld>
            <a:endParaRPr lang="en-GB" sz="900" smtClean="0">
              <a:solidFill>
                <a:srgbClr val="898989"/>
              </a:solidFill>
              <a:latin typeface="Calibri" charset="0"/>
            </a:endParaRPr>
          </a:p>
        </p:txBody>
      </p:sp>
      <p:pic>
        <p:nvPicPr>
          <p:cNvPr id="1034" name="Image 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155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51" r:id="rId1"/>
    <p:sldLayoutId id="2147485652" r:id="rId2"/>
    <p:sldLayoutId id="2147485653" r:id="rId3"/>
    <p:sldLayoutId id="2147485654" r:id="rId4"/>
    <p:sldLayoutId id="2147485655" r:id="rId5"/>
    <p:sldLayoutId id="2147485656" r:id="rId6"/>
    <p:sldLayoutId id="2147485657" r:id="rId7"/>
    <p:sldLayoutId id="2147485658" r:id="rId8"/>
    <p:sldLayoutId id="2147485659" r:id="rId9"/>
    <p:sldLayoutId id="2147485660" r:id="rId10"/>
    <p:sldLayoutId id="2147485661" r:id="rId11"/>
    <p:sldLayoutId id="2147485662" r:id="rId12"/>
    <p:sldLayoutId id="2147485663" r:id="rId13"/>
    <p:sldLayoutId id="2147485664" r:id="rId14"/>
    <p:sldLayoutId id="2147485665" r:id="rId15"/>
    <p:sldLayoutId id="2147485666" r:id="rId16"/>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2.xm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p:cNvSpPr>
          <p:nvPr/>
        </p:nvSpPr>
        <p:spPr bwMode="auto">
          <a:xfrm>
            <a:off x="1979613" y="1417638"/>
            <a:ext cx="4968875" cy="1450975"/>
          </a:xfrm>
          <a:prstGeom prst="rect">
            <a:avLst/>
          </a:prstGeom>
          <a:noFill/>
          <a:ln>
            <a:noFill/>
          </a:ln>
          <a:extLst/>
        </p:spPr>
        <p:txBody>
          <a:bodyPr lIns="0" tIns="0" rIns="30479" bIns="0"/>
          <a:lstStyle/>
          <a:p>
            <a:pPr marL="201216" indent="-171450" algn="ctr" eaLnBrk="1" fontAlgn="auto" hangingPunct="1">
              <a:spcBef>
                <a:spcPts val="0"/>
              </a:spcBef>
              <a:spcAft>
                <a:spcPts val="0"/>
              </a:spcAft>
              <a:buClr>
                <a:prstClr val="white"/>
              </a:buClr>
              <a:buSzPct val="125000"/>
              <a:defRPr/>
            </a:pPr>
            <a:endParaRPr lang="en-GB" sz="2700" dirty="0">
              <a:solidFill>
                <a:srgbClr val="056CB6"/>
              </a:solidFill>
              <a:ea typeface="+mn-ea"/>
              <a:cs typeface="+mn-cs"/>
            </a:endParaRPr>
          </a:p>
        </p:txBody>
      </p:sp>
      <p:sp>
        <p:nvSpPr>
          <p:cNvPr id="2052" name="AutoShape 5"/>
          <p:cNvSpPr>
            <a:spLocks noChangeAspect="1" noChangeArrowheads="1"/>
          </p:cNvSpPr>
          <p:nvPr/>
        </p:nvSpPr>
        <p:spPr bwMode="auto">
          <a:xfrm>
            <a:off x="1412875" y="1127125"/>
            <a:ext cx="2698750" cy="439738"/>
          </a:xfrm>
          <a:prstGeom prst="rect">
            <a:avLst/>
          </a:prstGeom>
          <a:noFill/>
          <a:ln>
            <a:noFill/>
          </a:ln>
          <a:extLst/>
        </p:spPr>
        <p:txBody>
          <a:bodyPr/>
          <a:lstStyle/>
          <a:p>
            <a:pPr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20483" name="Titre 3"/>
          <p:cNvSpPr>
            <a:spLocks noGrp="1"/>
          </p:cNvSpPr>
          <p:nvPr>
            <p:ph type="ctrTitle"/>
          </p:nvPr>
        </p:nvSpPr>
        <p:spPr>
          <a:xfrm>
            <a:off x="685800" y="1628775"/>
            <a:ext cx="7772400" cy="2087563"/>
          </a:xfrm>
        </p:spPr>
        <p:txBody>
          <a:bodyPr/>
          <a:lstStyle/>
          <a:p>
            <a:pPr eaLnBrk="1" hangingPunct="1"/>
            <a:r>
              <a:rPr lang="fr-FR" b="1">
                <a:latin typeface="Century Gothic" charset="0"/>
                <a:ea typeface="MS PGothic" charset="0"/>
                <a:cs typeface="MS PGothic" charset="0"/>
              </a:rPr>
              <a:t>A human rights-based approach to law and policy-making</a:t>
            </a:r>
          </a:p>
        </p:txBody>
      </p:sp>
      <p:pic>
        <p:nvPicPr>
          <p:cNvPr id="20484" name="Picture 13" descr="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565775"/>
            <a:ext cx="769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s://pbs.twimg.com/profile_images/2226122424/UNHCR_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25" y="5576888"/>
            <a:ext cx="735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IDMC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113" y="5683250"/>
            <a:ext cx="2379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95288" y="0"/>
            <a:ext cx="8229600" cy="1341438"/>
          </a:xfrm>
        </p:spPr>
        <p:txBody>
          <a:bodyPr/>
          <a:lstStyle/>
          <a:p>
            <a:pPr eaLnBrk="1" hangingPunct="1"/>
            <a:r>
              <a:rPr lang="fr-CH" sz="2800" b="1">
                <a:latin typeface="Century Gothic" charset="0"/>
                <a:ea typeface="MS PGothic" charset="0"/>
                <a:cs typeface="MS PGothic" charset="0"/>
              </a:rPr>
              <a:t>Durable solutions: Guiding principles </a:t>
            </a:r>
            <a:br>
              <a:rPr lang="fr-CH" sz="2800" b="1">
                <a:latin typeface="Century Gothic" charset="0"/>
                <a:ea typeface="MS PGothic" charset="0"/>
                <a:cs typeface="MS PGothic" charset="0"/>
              </a:rPr>
            </a:br>
            <a:r>
              <a:rPr lang="fr-CH" sz="2800" b="1">
                <a:latin typeface="Century Gothic" charset="0"/>
                <a:ea typeface="MS PGothic" charset="0"/>
                <a:cs typeface="MS PGothic" charset="0"/>
              </a:rPr>
              <a:t>28 to 30 and the IASC framework</a:t>
            </a:r>
          </a:p>
        </p:txBody>
      </p:sp>
      <p:sp>
        <p:nvSpPr>
          <p:cNvPr id="38914" name="Rectangle 3"/>
          <p:cNvSpPr>
            <a:spLocks noChangeArrowheads="1"/>
          </p:cNvSpPr>
          <p:nvPr/>
        </p:nvSpPr>
        <p:spPr bwMode="auto">
          <a:xfrm>
            <a:off x="539750" y="3251200"/>
            <a:ext cx="8064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spcAft>
                <a:spcPts val="1200"/>
              </a:spcAft>
              <a:buClr>
                <a:schemeClr val="tx2"/>
              </a:buClr>
              <a:buFont typeface="Wingdings" charset="0"/>
              <a:buChar char="§"/>
            </a:pPr>
            <a:r>
              <a:rPr lang="en-GB" sz="2000">
                <a:latin typeface="Century Gothic" charset="0"/>
                <a:cs typeface="Century Gothic" charset="0"/>
              </a:rPr>
              <a:t>Establish IDPs’ right to a free and informed choice between: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reintegration in place of origin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local integration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integration in another part of the country</a:t>
            </a:r>
          </a:p>
          <a:p>
            <a:pPr marL="285750" indent="-285750" eaLnBrk="1" hangingPunct="1">
              <a:spcAft>
                <a:spcPts val="1200"/>
              </a:spcAft>
              <a:buClr>
                <a:schemeClr val="tx2"/>
              </a:buClr>
              <a:buFont typeface="Wingdings" charset="0"/>
              <a:buChar char="§"/>
            </a:pPr>
            <a:r>
              <a:rPr lang="en-GB" sz="2000">
                <a:latin typeface="Century Gothic" charset="0"/>
                <a:cs typeface="Century Gothic" charset="0"/>
              </a:rPr>
              <a:t>Affirm the state’s responsibility to establish the conditions for IDPs to achieve durable solutions</a:t>
            </a:r>
          </a:p>
        </p:txBody>
      </p:sp>
      <p:sp>
        <p:nvSpPr>
          <p:cNvPr id="9" name="Segnaposto contenuto 11"/>
          <p:cNvSpPr>
            <a:spLocks noGrp="1"/>
          </p:cNvSpPr>
          <p:nvPr>
            <p:ph sz="half" idx="2"/>
          </p:nvPr>
        </p:nvSpPr>
        <p:spPr>
          <a:xfrm>
            <a:off x="1187450" y="1700213"/>
            <a:ext cx="6913563" cy="1368425"/>
          </a:xfrm>
          <a:solidFill>
            <a:srgbClr val="C0D5EA">
              <a:alpha val="38823"/>
            </a:srgbClr>
          </a:solidFill>
        </p:spPr>
        <p:txBody>
          <a:bodyPr/>
          <a:lstStyle/>
          <a:p>
            <a:pPr marL="0" indent="0" eaLnBrk="1" hangingPunct="1">
              <a:buFontTx/>
              <a:buNone/>
            </a:pPr>
            <a:r>
              <a:rPr lang="en-US" sz="2000">
                <a:latin typeface="Century Gothic" charset="0"/>
                <a:ea typeface="MS PGothic" charset="0"/>
                <a:cs typeface="MS PGothic" charset="0"/>
              </a:rPr>
              <a:t>Achieved when “IDPs no longer have specific needs linked to their displacement and can enjoy their human rights without discrimination on account of their displacement”.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txBox="1">
            <a:spLocks/>
          </p:cNvSpPr>
          <p:nvPr/>
        </p:nvSpPr>
        <p:spPr bwMode="auto">
          <a:xfrm>
            <a:off x="395288" y="0"/>
            <a:ext cx="8401050" cy="12684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3600" b="1">
                <a:solidFill>
                  <a:schemeClr val="bg1"/>
                </a:solidFill>
                <a:latin typeface="Century Gothic" charset="0"/>
                <a:cs typeface="Century Gothic" charset="0"/>
              </a:rPr>
              <a:t>Criteria for durable solutions</a:t>
            </a:r>
          </a:p>
        </p:txBody>
      </p:sp>
      <p:sp>
        <p:nvSpPr>
          <p:cNvPr id="25" name="Segnaposto contenuto 2"/>
          <p:cNvSpPr txBox="1">
            <a:spLocks/>
          </p:cNvSpPr>
          <p:nvPr/>
        </p:nvSpPr>
        <p:spPr>
          <a:xfrm>
            <a:off x="395288" y="1884363"/>
            <a:ext cx="4176712" cy="3344862"/>
          </a:xfrm>
          <a:prstGeom prst="rect">
            <a:avLst/>
          </a:prstGeom>
        </p:spPr>
        <p:txBody>
          <a:bodyPr>
            <a:normAutofit/>
          </a:bodyPr>
          <a:lstStyle>
            <a:lvl1pPr marL="342900" indent="-342900" algn="l" rtl="0" fontAlgn="base">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fontAlgn="base">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fontAlgn="base">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fontAlgn="base">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fontAlgn="base">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fontAlgn="auto">
              <a:spcAft>
                <a:spcPts val="0"/>
              </a:spcAft>
              <a:buFont typeface="Wingdings" charset="2"/>
              <a:buChar char="§"/>
              <a:defRPr/>
            </a:pPr>
            <a:r>
              <a:rPr lang="it-IT" altLang="fr-FR" dirty="0" smtClean="0">
                <a:ea typeface="+mn-ea"/>
                <a:cs typeface="+mn-cs"/>
              </a:rPr>
              <a:t>Long-</a:t>
            </a:r>
            <a:r>
              <a:rPr lang="it-IT" altLang="fr-FR" dirty="0" err="1" smtClean="0">
                <a:ea typeface="+mn-ea"/>
                <a:cs typeface="+mn-cs"/>
              </a:rPr>
              <a:t>term</a:t>
            </a:r>
            <a:r>
              <a:rPr lang="it-IT" altLang="fr-FR" dirty="0" smtClean="0">
                <a:ea typeface="+mn-ea"/>
                <a:cs typeface="+mn-cs"/>
              </a:rPr>
              <a:t> </a:t>
            </a:r>
            <a:r>
              <a:rPr lang="it-IT" altLang="fr-FR" dirty="0" err="1" smtClean="0">
                <a:ea typeface="+mn-ea"/>
                <a:cs typeface="+mn-cs"/>
              </a:rPr>
              <a:t>safety</a:t>
            </a:r>
            <a:r>
              <a:rPr lang="it-IT" altLang="fr-FR" dirty="0" smtClean="0">
                <a:ea typeface="+mn-ea"/>
                <a:cs typeface="+mn-cs"/>
              </a:rPr>
              <a:t> and security</a:t>
            </a:r>
          </a:p>
          <a:p>
            <a:pPr fontAlgn="auto">
              <a:spcAft>
                <a:spcPts val="0"/>
              </a:spcAft>
              <a:buFont typeface="Wingdings" charset="2"/>
              <a:buChar char="§"/>
              <a:defRPr/>
            </a:pPr>
            <a:r>
              <a:rPr lang="it-IT" altLang="fr-FR" dirty="0" err="1" smtClean="0">
                <a:ea typeface="+mn-ea"/>
                <a:cs typeface="+mn-cs"/>
              </a:rPr>
              <a:t>Adequate</a:t>
            </a:r>
            <a:r>
              <a:rPr lang="it-IT" altLang="fr-FR" dirty="0" smtClean="0">
                <a:ea typeface="+mn-ea"/>
                <a:cs typeface="+mn-cs"/>
              </a:rPr>
              <a:t> standard of living</a:t>
            </a:r>
          </a:p>
          <a:p>
            <a:pPr fontAlgn="auto">
              <a:spcAft>
                <a:spcPts val="0"/>
              </a:spcAft>
              <a:buFont typeface="Wingdings" charset="2"/>
              <a:buChar char="§"/>
              <a:defRPr/>
            </a:pPr>
            <a:r>
              <a:rPr lang="it-IT" altLang="fr-FR" dirty="0" smtClean="0">
                <a:ea typeface="+mn-ea"/>
                <a:cs typeface="+mn-cs"/>
              </a:rPr>
              <a:t>Access to </a:t>
            </a:r>
            <a:r>
              <a:rPr lang="it-IT" altLang="fr-FR" dirty="0" err="1" smtClean="0">
                <a:ea typeface="+mn-ea"/>
                <a:cs typeface="+mn-cs"/>
              </a:rPr>
              <a:t>livelihoods</a:t>
            </a:r>
            <a:r>
              <a:rPr lang="it-IT" altLang="fr-FR" dirty="0" smtClean="0">
                <a:ea typeface="+mn-ea"/>
                <a:cs typeface="+mn-cs"/>
              </a:rPr>
              <a:t> and </a:t>
            </a:r>
            <a:r>
              <a:rPr lang="it-IT" altLang="fr-FR" dirty="0" err="1" smtClean="0">
                <a:ea typeface="+mn-ea"/>
                <a:cs typeface="+mn-cs"/>
              </a:rPr>
              <a:t>employment</a:t>
            </a:r>
            <a:endParaRPr lang="it-IT" altLang="fr-FR" dirty="0" smtClean="0">
              <a:ea typeface="+mn-ea"/>
              <a:cs typeface="+mn-cs"/>
            </a:endParaRPr>
          </a:p>
          <a:p>
            <a:pPr fontAlgn="auto">
              <a:spcAft>
                <a:spcPts val="0"/>
              </a:spcAft>
              <a:buFont typeface="Wingdings" charset="2"/>
              <a:buChar char="§"/>
              <a:defRPr/>
            </a:pPr>
            <a:r>
              <a:rPr lang="it-IT" altLang="fr-FR" dirty="0" smtClean="0">
                <a:ea typeface="+mn-ea"/>
                <a:cs typeface="+mn-cs"/>
              </a:rPr>
              <a:t>Access to </a:t>
            </a:r>
            <a:r>
              <a:rPr lang="it-IT" altLang="fr-FR" dirty="0" err="1" smtClean="0">
                <a:ea typeface="+mn-ea"/>
                <a:cs typeface="+mn-cs"/>
              </a:rPr>
              <a:t>remedies</a:t>
            </a:r>
            <a:r>
              <a:rPr lang="it-IT" altLang="fr-FR" dirty="0" smtClean="0">
                <a:ea typeface="+mn-ea"/>
                <a:cs typeface="+mn-cs"/>
              </a:rPr>
              <a:t> and </a:t>
            </a:r>
            <a:r>
              <a:rPr lang="it-IT" altLang="fr-FR" dirty="0" err="1" smtClean="0">
                <a:ea typeface="+mn-ea"/>
                <a:cs typeface="+mn-cs"/>
              </a:rPr>
              <a:t>justice</a:t>
            </a:r>
            <a:endParaRPr lang="it-IT" altLang="fr-FR" dirty="0" smtClean="0">
              <a:ea typeface="+mn-ea"/>
              <a:cs typeface="+mn-cs"/>
            </a:endParaRPr>
          </a:p>
        </p:txBody>
      </p:sp>
      <p:sp>
        <p:nvSpPr>
          <p:cNvPr id="26" name="Segnaposto contenuto 4"/>
          <p:cNvSpPr txBox="1">
            <a:spLocks/>
          </p:cNvSpPr>
          <p:nvPr/>
        </p:nvSpPr>
        <p:spPr bwMode="auto">
          <a:xfrm>
            <a:off x="4859338" y="1844675"/>
            <a:ext cx="4033837"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charset="0"/>
              <a:buChar char="§"/>
            </a:pPr>
            <a:r>
              <a:rPr lang="it-IT" sz="2000">
                <a:solidFill>
                  <a:srgbClr val="595959"/>
                </a:solidFill>
                <a:latin typeface="Century Gothic" charset="0"/>
                <a:cs typeface="Century Gothic" charset="0"/>
              </a:rPr>
              <a:t>Accessible mechanism for restoration of HLP</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Personal and other documentation</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Family reunification</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Participation in public affairs</a:t>
            </a:r>
          </a:p>
          <a:p>
            <a:pPr>
              <a:spcBef>
                <a:spcPts val="2000"/>
              </a:spcBef>
              <a:buClr>
                <a:schemeClr val="accent1"/>
              </a:buClr>
            </a:pPr>
            <a:endParaRPr lang="it-IT" sz="1600">
              <a:solidFill>
                <a:srgbClr val="595959"/>
              </a:solidFill>
              <a:latin typeface="Century Gothic" charset="0"/>
              <a:cs typeface="Century Gothic" charset="0"/>
            </a:endParaRPr>
          </a:p>
        </p:txBody>
      </p:sp>
      <p:sp>
        <p:nvSpPr>
          <p:cNvPr id="27" name="ZoneTexte 1"/>
          <p:cNvSpPr txBox="1"/>
          <p:nvPr/>
        </p:nvSpPr>
        <p:spPr>
          <a:xfrm>
            <a:off x="955675" y="5313363"/>
            <a:ext cx="5759450" cy="923925"/>
          </a:xfrm>
          <a:prstGeom prst="rect">
            <a:avLst/>
          </a:prstGeom>
          <a:solidFill>
            <a:schemeClr val="accent1">
              <a:lumMod val="20000"/>
              <a:lumOff val="80000"/>
            </a:schemeClr>
          </a:solid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fr-FR" dirty="0" smtClean="0">
                <a:latin typeface="Century Gothic"/>
                <a:cs typeface="Century Gothic"/>
              </a:rPr>
              <a:t>Goal </a:t>
            </a:r>
            <a:r>
              <a:rPr lang="fr-FR" dirty="0" err="1" smtClean="0">
                <a:latin typeface="Century Gothic"/>
                <a:cs typeface="Century Gothic"/>
              </a:rPr>
              <a:t>three</a:t>
            </a:r>
            <a:r>
              <a:rPr lang="fr-FR" dirty="0" smtClean="0">
                <a:latin typeface="Century Gothic"/>
                <a:cs typeface="Century Gothic"/>
              </a:rPr>
              <a:t> of </a:t>
            </a:r>
            <a:r>
              <a:rPr lang="fr-FR" dirty="0" err="1" smtClean="0">
                <a:latin typeface="Century Gothic"/>
                <a:cs typeface="Century Gothic"/>
              </a:rPr>
              <a:t>Yemen’s</a:t>
            </a:r>
            <a:r>
              <a:rPr lang="fr-FR" dirty="0" smtClean="0">
                <a:latin typeface="Century Gothic"/>
                <a:cs typeface="Century Gothic"/>
              </a:rPr>
              <a:t> national </a:t>
            </a:r>
            <a:r>
              <a:rPr lang="fr-FR" dirty="0" err="1" smtClean="0">
                <a:latin typeface="Century Gothic"/>
                <a:cs typeface="Century Gothic"/>
              </a:rPr>
              <a:t>policy</a:t>
            </a:r>
            <a:r>
              <a:rPr lang="fr-FR" dirty="0" smtClean="0">
                <a:latin typeface="Century Gothic"/>
                <a:cs typeface="Century Gothic"/>
              </a:rPr>
              <a:t> on </a:t>
            </a:r>
            <a:r>
              <a:rPr lang="fr-FR" dirty="0" err="1" smtClean="0">
                <a:latin typeface="Century Gothic"/>
                <a:cs typeface="Century Gothic"/>
              </a:rPr>
              <a:t>IDPs</a:t>
            </a:r>
            <a:r>
              <a:rPr lang="fr-FR" dirty="0" smtClean="0">
                <a:latin typeface="Century Gothic"/>
                <a:cs typeface="Century Gothic"/>
              </a:rPr>
              <a:t> </a:t>
            </a:r>
            <a:r>
              <a:rPr lang="fr-FR" dirty="0" err="1" smtClean="0">
                <a:latin typeface="Century Gothic"/>
                <a:cs typeface="Century Gothic"/>
              </a:rPr>
              <a:t>covers</a:t>
            </a:r>
            <a:r>
              <a:rPr lang="fr-FR" dirty="0" smtClean="0">
                <a:latin typeface="Century Gothic"/>
                <a:cs typeface="Century Gothic"/>
              </a:rPr>
              <a:t> the </a:t>
            </a:r>
            <a:r>
              <a:rPr lang="fr-FR" dirty="0" err="1" smtClean="0">
                <a:latin typeface="Century Gothic"/>
                <a:cs typeface="Century Gothic"/>
              </a:rPr>
              <a:t>creation</a:t>
            </a:r>
            <a:r>
              <a:rPr lang="fr-FR" dirty="0" smtClean="0">
                <a:latin typeface="Century Gothic"/>
                <a:cs typeface="Century Gothic"/>
              </a:rPr>
              <a:t> of </a:t>
            </a:r>
            <a:r>
              <a:rPr lang="it-IT" i="1" dirty="0" smtClean="0">
                <a:latin typeface="Century Gothic"/>
                <a:cs typeface="Century Gothic"/>
              </a:rPr>
              <a:t>“</a:t>
            </a:r>
            <a:r>
              <a:rPr lang="en-US" altLang="ja-JP" dirty="0" smtClean="0">
                <a:latin typeface="Century Gothic"/>
                <a:cs typeface="Century Gothic"/>
              </a:rPr>
              <a:t>conditions enabling safe, voluntary and </a:t>
            </a:r>
            <a:r>
              <a:rPr lang="fr-FR" altLang="ja-JP" dirty="0" smtClean="0">
                <a:latin typeface="Century Gothic"/>
                <a:cs typeface="Century Gothic"/>
              </a:rPr>
              <a:t>durable solutions to </a:t>
            </a:r>
            <a:r>
              <a:rPr lang="fr-FR" altLang="ja-JP" dirty="0" err="1" smtClean="0">
                <a:latin typeface="Century Gothic"/>
                <a:cs typeface="Century Gothic"/>
              </a:rPr>
              <a:t>displacement</a:t>
            </a:r>
            <a:r>
              <a:rPr lang="it-IT" i="1" dirty="0" smtClean="0">
                <a:latin typeface="Century Gothic"/>
                <a:cs typeface="Century Gothic"/>
              </a:rPr>
              <a:t>”</a:t>
            </a:r>
            <a:r>
              <a:rPr lang="fr-FR" altLang="ja-JP" dirty="0" smtClean="0">
                <a:latin typeface="Century Gothic"/>
                <a:cs typeface="Century Gothic"/>
              </a:rPr>
              <a:t>.</a:t>
            </a:r>
            <a:endParaRPr lang="fr-FR" dirty="0" smtClean="0">
              <a:latin typeface="Century Gothic"/>
              <a:cs typeface="Century Gothic"/>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 calcmode="lin" valueType="num">
                                      <p:cBhvr additive="base">
                                        <p:cTn id="1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 calcmode="lin" valueType="num">
                                      <p:cBhvr additive="base">
                                        <p:cTn id="1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anim calcmode="lin" valueType="num">
                                      <p:cBhvr additive="base">
                                        <p:cTn id="19"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 calcmode="lin" valueType="num">
                                      <p:cBhvr additive="base">
                                        <p:cTn id="29"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xEl>
                                              <p:pRg st="2" end="2"/>
                                            </p:txEl>
                                          </p:spTgt>
                                        </p:tgtEl>
                                        <p:attrNameLst>
                                          <p:attrName>style.visibility</p:attrName>
                                        </p:attrNameLst>
                                      </p:cBhvr>
                                      <p:to>
                                        <p:strVal val="visible"/>
                                      </p:to>
                                    </p:set>
                                    <p:anim calcmode="lin" valueType="num">
                                      <p:cBhvr additive="base">
                                        <p:cTn id="3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 calcmode="lin" valueType="num">
                                      <p:cBhvr additive="base">
                                        <p:cTn id="3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a:xfrm>
            <a:off x="285750" y="0"/>
            <a:ext cx="8401050" cy="1214438"/>
          </a:xfrm>
        </p:spPr>
        <p:txBody>
          <a:bodyPr/>
          <a:lstStyle/>
          <a:p>
            <a:pPr eaLnBrk="1" hangingPunct="1"/>
            <a:r>
              <a:rPr lang="it-IT" b="1">
                <a:latin typeface="Century Gothic" charset="0"/>
                <a:ea typeface="MS PGothic" charset="0"/>
              </a:rPr>
              <a:t>Regional standards</a:t>
            </a:r>
          </a:p>
        </p:txBody>
      </p:sp>
      <p:sp>
        <p:nvSpPr>
          <p:cNvPr id="6" name="Content Placeholder 2"/>
          <p:cNvSpPr>
            <a:spLocks noGrp="1"/>
          </p:cNvSpPr>
          <p:nvPr>
            <p:ph idx="1"/>
          </p:nvPr>
        </p:nvSpPr>
        <p:spPr>
          <a:xfrm>
            <a:off x="2627313" y="3716338"/>
            <a:ext cx="5903912" cy="1441450"/>
          </a:xfrm>
        </p:spPr>
        <p:txBody>
          <a:bodyPr/>
          <a:lstStyle/>
          <a:p>
            <a:pPr marL="0" indent="0" eaLnBrk="1" hangingPunct="1">
              <a:buFont typeface="Arial" charset="0"/>
              <a:buNone/>
              <a:defRPr/>
            </a:pPr>
            <a:r>
              <a:rPr lang="fr-CH" b="1" dirty="0">
                <a:solidFill>
                  <a:srgbClr val="404040"/>
                </a:solidFill>
                <a:latin typeface="Century Gothic"/>
                <a:ea typeface="MS PGothic" charset="0"/>
                <a:cs typeface="Century Gothic"/>
              </a:rPr>
              <a:t>Pact on Security, Stability and Development in the Great Lakes Region (Great Lakes Pact)</a:t>
            </a:r>
          </a:p>
          <a:p>
            <a:pPr eaLnBrk="1" hangingPunct="1">
              <a:spcBef>
                <a:spcPts val="800"/>
              </a:spcBef>
              <a:buFont typeface="Wingdings" charset="2"/>
              <a:buChar char="§"/>
              <a:defRPr/>
            </a:pPr>
            <a:r>
              <a:rPr lang="fr-CH" sz="1800" dirty="0">
                <a:solidFill>
                  <a:srgbClr val="404040"/>
                </a:solidFill>
                <a:latin typeface="Century Gothic"/>
                <a:ea typeface="MS PGothic" charset="0"/>
                <a:cs typeface="Century Gothic"/>
              </a:rPr>
              <a:t>Protocol on IDPs’ protection and assistance </a:t>
            </a:r>
          </a:p>
          <a:p>
            <a:pPr eaLnBrk="1" hangingPunct="1">
              <a:spcBef>
                <a:spcPts val="800"/>
              </a:spcBef>
              <a:buFont typeface="Wingdings" charset="2"/>
              <a:buChar char="§"/>
              <a:defRPr/>
            </a:pPr>
            <a:r>
              <a:rPr lang="fr-CH" sz="1800" dirty="0">
                <a:solidFill>
                  <a:srgbClr val="404040"/>
                </a:solidFill>
                <a:latin typeface="Century Gothic"/>
                <a:ea typeface="MS PGothic" charset="0"/>
                <a:cs typeface="Century Gothic"/>
              </a:rPr>
              <a:t>Protocol on returnees’ property rights</a:t>
            </a:r>
          </a:p>
        </p:txBody>
      </p:sp>
      <p:pic>
        <p:nvPicPr>
          <p:cNvPr id="43011"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51025"/>
            <a:ext cx="15128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27313" y="1844675"/>
            <a:ext cx="6049962" cy="1103313"/>
          </a:xfrm>
          <a:prstGeom prst="rect">
            <a:avLst/>
          </a:prstGeom>
          <a:noFill/>
        </p:spPr>
        <p:txBody>
          <a:bodyPr>
            <a:spAutoFit/>
          </a:bodyPr>
          <a:lstStyle/>
          <a:p>
            <a:pPr eaLnBrk="1" fontAlgn="auto" hangingPunct="1">
              <a:lnSpc>
                <a:spcPct val="110000"/>
              </a:lnSpc>
              <a:spcAft>
                <a:spcPts val="0"/>
              </a:spcAft>
              <a:defRPr/>
            </a:pPr>
            <a:r>
              <a:rPr lang="en-US" sz="2000" b="1" dirty="0">
                <a:solidFill>
                  <a:schemeClr val="tx1">
                    <a:lumMod val="75000"/>
                    <a:lumOff val="25000"/>
                  </a:schemeClr>
                </a:solidFill>
                <a:latin typeface="+mn-lt"/>
                <a:ea typeface="ＭＳ Ｐゴシック" charset="0"/>
                <a:cs typeface="+mn-cs"/>
              </a:rPr>
              <a:t>African Union Convention for the Protection and Assistance of Internally Displaced Persons in Africa (Kampala Convention)</a:t>
            </a:r>
            <a:endParaRPr lang="fr-CH" sz="2000" b="1" dirty="0">
              <a:solidFill>
                <a:schemeClr val="tx1">
                  <a:lumMod val="75000"/>
                  <a:lumOff val="25000"/>
                </a:schemeClr>
              </a:solidFill>
              <a:latin typeface="+mn-lt"/>
              <a:ea typeface="ＭＳ Ｐゴシック" charset="0"/>
              <a:cs typeface="+mn-cs"/>
            </a:endParaRPr>
          </a:p>
        </p:txBody>
      </p:sp>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89363"/>
            <a:ext cx="183038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50825" y="274638"/>
            <a:ext cx="8435975" cy="922337"/>
          </a:xfrm>
        </p:spPr>
        <p:txBody>
          <a:bodyPr/>
          <a:lstStyle/>
          <a:p>
            <a:pPr eaLnBrk="1" hangingPunct="1"/>
            <a:r>
              <a:rPr lang="fr-CH" sz="2800" b="1">
                <a:latin typeface="Century Gothic" charset="0"/>
                <a:ea typeface="MS PGothic" charset="0"/>
                <a:cs typeface="MS PGothic" charset="0"/>
              </a:rPr>
              <a:t>Conclusions</a:t>
            </a:r>
          </a:p>
        </p:txBody>
      </p:sp>
      <p:sp>
        <p:nvSpPr>
          <p:cNvPr id="45058" name="Content Placeholder 2"/>
          <p:cNvSpPr>
            <a:spLocks noGrp="1"/>
          </p:cNvSpPr>
          <p:nvPr>
            <p:ph idx="1"/>
          </p:nvPr>
        </p:nvSpPr>
        <p:spPr>
          <a:xfrm>
            <a:off x="250825" y="1700213"/>
            <a:ext cx="8208963" cy="4425950"/>
          </a:xfrm>
        </p:spPr>
        <p:txBody>
          <a:bodyPr/>
          <a:lstStyle/>
          <a:p>
            <a:pPr eaLnBrk="1" hangingPunct="1">
              <a:buFont typeface="Wingdings" charset="0"/>
              <a:buChar char="§"/>
            </a:pPr>
            <a:r>
              <a:rPr lang="fr-CH" sz="2800">
                <a:latin typeface="Century Gothic" charset="0"/>
                <a:ea typeface="MS PGothic" charset="0"/>
                <a:cs typeface="MS PGothic" charset="0"/>
              </a:rPr>
              <a:t>International legal standards are benchmarks for states’ action.</a:t>
            </a:r>
          </a:p>
          <a:p>
            <a:pPr eaLnBrk="1" hangingPunct="1">
              <a:buFont typeface="Wingdings" charset="0"/>
              <a:buChar char="§"/>
            </a:pPr>
            <a:r>
              <a:rPr lang="fr-CH" sz="2800">
                <a:latin typeface="Century Gothic" charset="0"/>
                <a:ea typeface="MS PGothic" charset="0"/>
                <a:cs typeface="MS PGothic" charset="0"/>
              </a:rPr>
              <a:t>IHRL, IHL, IDRL and ICL are relevant to IDPs’ protection and assistance.</a:t>
            </a:r>
          </a:p>
          <a:p>
            <a:pPr eaLnBrk="1" hangingPunct="1">
              <a:buFont typeface="Wingdings" charset="0"/>
              <a:buChar char="§"/>
            </a:pPr>
            <a:r>
              <a:rPr lang="fr-CH" sz="2800">
                <a:latin typeface="Century Gothic" charset="0"/>
                <a:ea typeface="MS PGothic" charset="0"/>
                <a:cs typeface="MS PGothic" charset="0"/>
              </a:rPr>
              <a:t>Adhering to international standards is a general state responsibility.</a:t>
            </a:r>
          </a:p>
          <a:p>
            <a:pPr eaLnBrk="1" hangingPunct="1">
              <a:buFont typeface="Wingdings" charset="0"/>
              <a:buChar char="§"/>
            </a:pPr>
            <a:r>
              <a:rPr lang="fr-CH" sz="2800">
                <a:latin typeface="Century Gothic" charset="0"/>
                <a:ea typeface="MS PGothic" charset="0"/>
                <a:cs typeface="MS PGothic" charset="0"/>
              </a:rPr>
              <a:t>A human rights-based approach should guide policy-making processes.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a:latin typeface="Century Gothic" charset="0"/>
                <a:ea typeface="MS PGothic" charset="0"/>
                <a:cs typeface="MS PGothic" charset="0"/>
              </a:rPr>
              <a:t>Objectives</a:t>
            </a:r>
          </a:p>
        </p:txBody>
      </p:sp>
      <p:sp>
        <p:nvSpPr>
          <p:cNvPr id="9219" name="Rectangle 3"/>
          <p:cNvSpPr>
            <a:spLocks noGrp="1" noChangeArrowheads="1"/>
          </p:cNvSpPr>
          <p:nvPr>
            <p:ph idx="1"/>
          </p:nvPr>
        </p:nvSpPr>
        <p:spPr>
          <a:xfrm>
            <a:off x="395288" y="1628775"/>
            <a:ext cx="7416800" cy="4032250"/>
          </a:xfrm>
        </p:spPr>
        <p:txBody>
          <a:bodyPr rtlCol="0">
            <a:normAutofit fontScale="85000" lnSpcReduction="10000"/>
          </a:bodyPr>
          <a:lstStyle/>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illustrate the bodies of international law relevant to IDPs’ protection and assistance</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determine the legal obligations towards IDPs that derive from international instruments</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present a human rights-based approach as the basis for law and policy development</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identify IDPs’ rights during all phases of displacement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a:latin typeface="Century Gothic" charset="0"/>
                <a:ea typeface="MS PGothic" charset="0"/>
                <a:cs typeface="MS PGothic" charset="0"/>
              </a:rPr>
              <a:t>International legal standards</a:t>
            </a:r>
          </a:p>
        </p:txBody>
      </p:sp>
      <p:sp>
        <p:nvSpPr>
          <p:cNvPr id="6" name="AutoShape 4"/>
          <p:cNvSpPr>
            <a:spLocks noChangeArrowheads="1"/>
          </p:cNvSpPr>
          <p:nvPr/>
        </p:nvSpPr>
        <p:spPr bwMode="auto">
          <a:xfrm>
            <a:off x="1330325" y="1558925"/>
            <a:ext cx="6335713" cy="15875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GB" altLang="fr-FR" sz="2000" b="1" kern="0" dirty="0">
                <a:solidFill>
                  <a:srgbClr val="000000"/>
                </a:solidFill>
                <a:latin typeface="Century Gothic"/>
                <a:cs typeface="Century Gothic"/>
              </a:rPr>
              <a:t>International legal </a:t>
            </a:r>
          </a:p>
          <a:p>
            <a:pPr algn="ctr" fontAlgn="auto">
              <a:spcBef>
                <a:spcPts val="0"/>
              </a:spcBef>
              <a:spcAft>
                <a:spcPts val="0"/>
              </a:spcAft>
              <a:defRPr/>
            </a:pPr>
            <a:r>
              <a:rPr lang="en-GB" altLang="fr-FR" sz="2000" b="1" kern="0" dirty="0">
                <a:solidFill>
                  <a:srgbClr val="000000"/>
                </a:solidFill>
                <a:latin typeface="Century Gothic"/>
                <a:cs typeface="Century Gothic"/>
              </a:rPr>
              <a:t>framework for IDPs</a:t>
            </a:r>
          </a:p>
        </p:txBody>
      </p:sp>
      <p:sp>
        <p:nvSpPr>
          <p:cNvPr id="7" name="AutoShape 5"/>
          <p:cNvSpPr>
            <a:spLocks noChangeArrowheads="1"/>
          </p:cNvSpPr>
          <p:nvPr/>
        </p:nvSpPr>
        <p:spPr bwMode="auto">
          <a:xfrm>
            <a:off x="2771775" y="3214688"/>
            <a:ext cx="963613" cy="1855787"/>
          </a:xfrm>
          <a:prstGeom prst="can">
            <a:avLst>
              <a:gd name="adj" fmla="val 14960"/>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Human </a:t>
            </a:r>
          </a:p>
          <a:p>
            <a:pPr algn="ctr" fontAlgn="auto">
              <a:spcBef>
                <a:spcPts val="0"/>
              </a:spcBef>
              <a:spcAft>
                <a:spcPts val="0"/>
              </a:spcAft>
              <a:defRPr/>
            </a:pPr>
            <a:r>
              <a:rPr lang="en-GB" altLang="fr-FR" b="1" kern="0" dirty="0">
                <a:solidFill>
                  <a:srgbClr val="000000"/>
                </a:solidFill>
                <a:latin typeface="Century Gothic"/>
                <a:cs typeface="Century Gothic"/>
              </a:rPr>
              <a:t>rights</a:t>
            </a:r>
          </a:p>
          <a:p>
            <a:pPr algn="ctr" fontAlgn="auto">
              <a:spcBef>
                <a:spcPts val="0"/>
              </a:spcBef>
              <a:spcAft>
                <a:spcPts val="0"/>
              </a:spcAft>
              <a:defRPr/>
            </a:pPr>
            <a:r>
              <a:rPr lang="en-GB" altLang="fr-FR" sz="2400" b="1" kern="0" dirty="0">
                <a:solidFill>
                  <a:srgbClr val="000000"/>
                </a:solidFill>
                <a:latin typeface="Century Gothic"/>
                <a:cs typeface="Century Gothic"/>
              </a:rPr>
              <a:t> </a:t>
            </a:r>
          </a:p>
        </p:txBody>
      </p:sp>
      <p:sp>
        <p:nvSpPr>
          <p:cNvPr id="8" name="AutoShape 6"/>
          <p:cNvSpPr>
            <a:spLocks noChangeArrowheads="1"/>
          </p:cNvSpPr>
          <p:nvPr/>
        </p:nvSpPr>
        <p:spPr bwMode="auto">
          <a:xfrm>
            <a:off x="7523163" y="3214688"/>
            <a:ext cx="879475" cy="1809750"/>
          </a:xfrm>
          <a:prstGeom prst="can">
            <a:avLst>
              <a:gd name="adj" fmla="val 16111"/>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IDRL</a:t>
            </a: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
        <p:nvSpPr>
          <p:cNvPr id="10" name="Round Same Side Corner Rectangle 9"/>
          <p:cNvSpPr/>
          <p:nvPr/>
        </p:nvSpPr>
        <p:spPr>
          <a:xfrm>
            <a:off x="2339975" y="5159375"/>
            <a:ext cx="4175125" cy="790575"/>
          </a:xfrm>
          <a:prstGeom prst="round2Same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fr-CH" b="1" dirty="0">
                <a:solidFill>
                  <a:schemeClr val="tx1"/>
                </a:solidFill>
                <a:latin typeface="Century Gothic"/>
                <a:cs typeface="Century Gothic"/>
              </a:rPr>
              <a:t>International criminal law</a:t>
            </a:r>
          </a:p>
        </p:txBody>
      </p:sp>
      <p:sp>
        <p:nvSpPr>
          <p:cNvPr id="11" name="AutoShape 6"/>
          <p:cNvSpPr>
            <a:spLocks noChangeArrowheads="1"/>
          </p:cNvSpPr>
          <p:nvPr/>
        </p:nvSpPr>
        <p:spPr bwMode="auto">
          <a:xfrm>
            <a:off x="755650" y="3214688"/>
            <a:ext cx="881063" cy="1811337"/>
          </a:xfrm>
          <a:prstGeom prst="can">
            <a:avLst>
              <a:gd name="adj" fmla="val 161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IHRL</a:t>
            </a: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
        <p:nvSpPr>
          <p:cNvPr id="12" name="Right Arrow 11"/>
          <p:cNvSpPr/>
          <p:nvPr/>
        </p:nvSpPr>
        <p:spPr>
          <a:xfrm>
            <a:off x="1835150" y="3933825"/>
            <a:ext cx="779463" cy="485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3" name="Right Arrow 12"/>
          <p:cNvSpPr/>
          <p:nvPr/>
        </p:nvSpPr>
        <p:spPr>
          <a:xfrm>
            <a:off x="4067175" y="3933825"/>
            <a:ext cx="777875" cy="4841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4" name="Right Arrow 13"/>
          <p:cNvSpPr/>
          <p:nvPr/>
        </p:nvSpPr>
        <p:spPr>
          <a:xfrm>
            <a:off x="6443663" y="3933825"/>
            <a:ext cx="779462" cy="4841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5" name="AutoShape 6"/>
          <p:cNvSpPr>
            <a:spLocks noChangeArrowheads="1"/>
          </p:cNvSpPr>
          <p:nvPr/>
        </p:nvSpPr>
        <p:spPr bwMode="auto">
          <a:xfrm>
            <a:off x="5148263" y="3214688"/>
            <a:ext cx="879475" cy="1809750"/>
          </a:xfrm>
          <a:prstGeom prst="can">
            <a:avLst>
              <a:gd name="adj" fmla="val 16111"/>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IHL</a:t>
            </a: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0"/>
            <a:ext cx="8229600" cy="1268413"/>
          </a:xfrm>
        </p:spPr>
        <p:txBody>
          <a:bodyPr/>
          <a:lstStyle/>
          <a:p>
            <a:pPr eaLnBrk="1" hangingPunct="1"/>
            <a:r>
              <a:rPr lang="fr-FR" b="1">
                <a:latin typeface="Century Gothic" charset="0"/>
                <a:ea typeface="MS PGothic" charset="0"/>
                <a:cs typeface="MS PGothic" charset="0"/>
              </a:rPr>
              <a:t>International law</a:t>
            </a:r>
          </a:p>
        </p:txBody>
      </p:sp>
      <p:sp>
        <p:nvSpPr>
          <p:cNvPr id="26626" name="Text Placeholder 4"/>
          <p:cNvSpPr txBox="1">
            <a:spLocks/>
          </p:cNvSpPr>
          <p:nvPr/>
        </p:nvSpPr>
        <p:spPr bwMode="auto">
          <a:xfrm>
            <a:off x="395288" y="1484313"/>
            <a:ext cx="40401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2" charset="0"/>
              <a:buNone/>
            </a:pPr>
            <a:r>
              <a:rPr lang="fr-CH" b="1">
                <a:solidFill>
                  <a:srgbClr val="595959"/>
                </a:solidFill>
                <a:latin typeface="Century Gothic" charset="0"/>
                <a:cs typeface="Century Gothic" charset="0"/>
              </a:rPr>
              <a:t>IHRL</a:t>
            </a:r>
          </a:p>
        </p:txBody>
      </p:sp>
      <p:sp>
        <p:nvSpPr>
          <p:cNvPr id="5" name="Content Placeholder 2"/>
          <p:cNvSpPr>
            <a:spLocks noGrp="1"/>
          </p:cNvSpPr>
          <p:nvPr>
            <p:ph sz="half" idx="4294967295"/>
          </p:nvPr>
        </p:nvSpPr>
        <p:spPr>
          <a:xfrm>
            <a:off x="468313" y="2060575"/>
            <a:ext cx="4103687" cy="4065588"/>
          </a:xfrm>
        </p:spPr>
        <p:txBody>
          <a:bodyPr/>
          <a:lstStyle/>
          <a:p>
            <a:pPr eaLnBrk="1" hangingPunct="1">
              <a:buFont typeface="Wingdings" charset="0"/>
              <a:buChar char="§"/>
            </a:pPr>
            <a:r>
              <a:rPr lang="fr-CH" sz="1800">
                <a:latin typeface="Century Gothic" charset="0"/>
                <a:ea typeface="MS PGothic" charset="0"/>
              </a:rPr>
              <a:t>Applies to everyone at all times </a:t>
            </a:r>
          </a:p>
          <a:p>
            <a:pPr eaLnBrk="1" hangingPunct="1">
              <a:buFont typeface="Wingdings" charset="0"/>
              <a:buChar char="§"/>
            </a:pPr>
            <a:r>
              <a:rPr lang="fr-CH" sz="1800">
                <a:latin typeface="Century Gothic" charset="0"/>
                <a:ea typeface="MS PGothic" charset="0"/>
              </a:rPr>
              <a:t>Applicable to all displacement situations </a:t>
            </a:r>
          </a:p>
          <a:p>
            <a:pPr eaLnBrk="1" hangingPunct="1">
              <a:buFont typeface="Wingdings" charset="0"/>
              <a:buChar char="§"/>
            </a:pPr>
            <a:r>
              <a:rPr lang="fr-CH" sz="1800">
                <a:latin typeface="Century Gothic" charset="0"/>
                <a:ea typeface="MS PGothic" charset="0"/>
              </a:rPr>
              <a:t>States can impose certain derogations in cases of emergency</a:t>
            </a:r>
            <a:r>
              <a:rPr lang="fr-CH" sz="1800" i="1">
                <a:latin typeface="Century Gothic" charset="0"/>
                <a:ea typeface="MS PGothic" charset="0"/>
              </a:rPr>
              <a:t> </a:t>
            </a:r>
          </a:p>
          <a:p>
            <a:pPr eaLnBrk="1" hangingPunct="1">
              <a:buFont typeface="Wingdings" charset="0"/>
              <a:buChar char="§"/>
            </a:pPr>
            <a:r>
              <a:rPr lang="fr-CH" sz="1800">
                <a:latin typeface="Century Gothic" charset="0"/>
                <a:ea typeface="MS PGothic" charset="0"/>
              </a:rPr>
              <a:t>Core non-derogable rights</a:t>
            </a:r>
          </a:p>
        </p:txBody>
      </p:sp>
      <p:sp>
        <p:nvSpPr>
          <p:cNvPr id="26628" name="Text Placeholder 5"/>
          <p:cNvSpPr txBox="1">
            <a:spLocks/>
          </p:cNvSpPr>
          <p:nvPr/>
        </p:nvSpPr>
        <p:spPr bwMode="auto">
          <a:xfrm>
            <a:off x="4643438" y="1484313"/>
            <a:ext cx="4041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2" charset="0"/>
              <a:buNone/>
            </a:pPr>
            <a:r>
              <a:rPr lang="fr-CH" b="1">
                <a:solidFill>
                  <a:srgbClr val="595959"/>
                </a:solidFill>
                <a:latin typeface="Century Gothic" charset="0"/>
                <a:cs typeface="Century Gothic" charset="0"/>
              </a:rPr>
              <a:t>IHL</a:t>
            </a:r>
          </a:p>
        </p:txBody>
      </p:sp>
      <p:sp>
        <p:nvSpPr>
          <p:cNvPr id="7" name="Content Placeholder 3"/>
          <p:cNvSpPr>
            <a:spLocks noGrp="1"/>
          </p:cNvSpPr>
          <p:nvPr>
            <p:ph sz="quarter" idx="4294967295"/>
          </p:nvPr>
        </p:nvSpPr>
        <p:spPr>
          <a:xfrm>
            <a:off x="4645025" y="1989138"/>
            <a:ext cx="4041775" cy="4137025"/>
          </a:xfrm>
        </p:spPr>
        <p:txBody>
          <a:bodyPr/>
          <a:lstStyle/>
          <a:p>
            <a:pPr eaLnBrk="1" hangingPunct="1">
              <a:buFont typeface="Wingdings" charset="0"/>
              <a:buChar char="§"/>
            </a:pPr>
            <a:r>
              <a:rPr lang="fr-CH" sz="1800">
                <a:latin typeface="Century Gothic" charset="0"/>
                <a:ea typeface="MS PGothic" charset="0"/>
              </a:rPr>
              <a:t>Applicable during conflict</a:t>
            </a:r>
          </a:p>
          <a:p>
            <a:pPr eaLnBrk="1" hangingPunct="1">
              <a:buFont typeface="Wingdings" charset="0"/>
              <a:buChar char="§"/>
            </a:pPr>
            <a:r>
              <a:rPr lang="fr-CH" sz="1800">
                <a:latin typeface="Century Gothic" charset="0"/>
                <a:ea typeface="MS PGothic" charset="0"/>
              </a:rPr>
              <a:t>The Geneva Conventions and their additional protocols contain provisions to protect civilians</a:t>
            </a:r>
          </a:p>
          <a:p>
            <a:pPr eaLnBrk="1" hangingPunct="1">
              <a:buFont typeface="Wingdings" charset="0"/>
              <a:buChar char="§"/>
            </a:pPr>
            <a:r>
              <a:rPr lang="fr-CH" sz="1800">
                <a:latin typeface="Century Gothic" charset="0"/>
                <a:ea typeface="MS PGothic" charset="0"/>
              </a:rPr>
              <a:t>Imposes duties on states and other warring parties</a:t>
            </a:r>
          </a:p>
        </p:txBody>
      </p:sp>
      <p:sp>
        <p:nvSpPr>
          <p:cNvPr id="8" name="AutoShape 5"/>
          <p:cNvSpPr>
            <a:spLocks noChangeArrowheads="1"/>
          </p:cNvSpPr>
          <p:nvPr/>
        </p:nvSpPr>
        <p:spPr bwMode="auto">
          <a:xfrm rot="21127860">
            <a:off x="349250" y="5000625"/>
            <a:ext cx="3706813" cy="1751013"/>
          </a:xfrm>
          <a:prstGeom prst="irregularSeal1">
            <a:avLst/>
          </a:prstGeom>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fr-CH" b="1" dirty="0">
                <a:solidFill>
                  <a:schemeClr val="tx1">
                    <a:lumMod val="85000"/>
                    <a:lumOff val="15000"/>
                  </a:schemeClr>
                </a:solidFill>
                <a:cs typeface="Arial" charset="0"/>
              </a:rPr>
              <a:t>No expli</a:t>
            </a:r>
            <a:r>
              <a:rPr lang="fr-CH" sz="2000" b="1" dirty="0">
                <a:solidFill>
                  <a:schemeClr val="tx1">
                    <a:lumMod val="85000"/>
                    <a:lumOff val="15000"/>
                  </a:schemeClr>
                </a:solidFill>
                <a:cs typeface="Arial" charset="0"/>
              </a:rPr>
              <a:t>c</a:t>
            </a:r>
            <a:r>
              <a:rPr lang="fr-CH" b="1" dirty="0">
                <a:solidFill>
                  <a:schemeClr val="tx1">
                    <a:lumMod val="85000"/>
                    <a:lumOff val="15000"/>
                  </a:schemeClr>
                </a:solidFill>
                <a:cs typeface="Arial" charset="0"/>
              </a:rPr>
              <a:t>it prohibition</a:t>
            </a:r>
          </a:p>
          <a:p>
            <a:pPr algn="ctr" eaLnBrk="1" hangingPunct="1">
              <a:defRPr/>
            </a:pPr>
            <a:r>
              <a:rPr lang="fr-CH" b="1" dirty="0">
                <a:solidFill>
                  <a:schemeClr val="tx1">
                    <a:lumMod val="85000"/>
                    <a:lumOff val="15000"/>
                  </a:schemeClr>
                </a:solidFill>
                <a:cs typeface="Arial" charset="0"/>
              </a:rPr>
              <a:t> of displacement</a:t>
            </a:r>
            <a:endParaRPr lang="en-CA" b="1" dirty="0">
              <a:solidFill>
                <a:schemeClr val="tx1">
                  <a:lumMod val="85000"/>
                  <a:lumOff val="15000"/>
                </a:schemeClr>
              </a:solidFill>
              <a:cs typeface="Arial" charset="0"/>
            </a:endParaRPr>
          </a:p>
        </p:txBody>
      </p:sp>
      <p:sp>
        <p:nvSpPr>
          <p:cNvPr id="9" name="AutoShape 4"/>
          <p:cNvSpPr>
            <a:spLocks noChangeArrowheads="1"/>
          </p:cNvSpPr>
          <p:nvPr/>
        </p:nvSpPr>
        <p:spPr bwMode="auto">
          <a:xfrm rot="535905">
            <a:off x="4313238" y="4860925"/>
            <a:ext cx="2870200" cy="1998663"/>
          </a:xfrm>
          <a:prstGeom prst="irregularSeal1">
            <a:avLst/>
          </a:prstGeom>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hangingPunct="1">
              <a:defRPr/>
            </a:pPr>
            <a:r>
              <a:rPr lang="fr-CH" b="1" dirty="0">
                <a:solidFill>
                  <a:schemeClr val="tx1">
                    <a:lumMod val="75000"/>
                    <a:lumOff val="25000"/>
                  </a:schemeClr>
                </a:solidFill>
                <a:cs typeface="Arial" charset="0"/>
              </a:rPr>
              <a:t>Prohibition</a:t>
            </a:r>
          </a:p>
          <a:p>
            <a:pPr algn="ctr" eaLnBrk="1" hangingPunct="1">
              <a:defRPr/>
            </a:pPr>
            <a:r>
              <a:rPr lang="fr-CH" b="1" dirty="0">
                <a:solidFill>
                  <a:schemeClr val="tx1">
                    <a:lumMod val="75000"/>
                    <a:lumOff val="25000"/>
                  </a:schemeClr>
                </a:solidFill>
                <a:cs typeface="Arial" charset="0"/>
              </a:rPr>
              <a:t> of forced displacement</a:t>
            </a:r>
          </a:p>
          <a:p>
            <a:pPr algn="ctr" eaLnBrk="1" hangingPunct="1">
              <a:defRPr/>
            </a:pPr>
            <a:r>
              <a:rPr lang="fr-CH" b="1" dirty="0">
                <a:solidFill>
                  <a:schemeClr val="tx1">
                    <a:lumMod val="75000"/>
                    <a:lumOff val="25000"/>
                  </a:schemeClr>
                </a:solidFill>
                <a:cs typeface="Arial" charset="0"/>
              </a:rPr>
              <a:t>Art 17 prot II</a:t>
            </a:r>
            <a:endParaRPr lang="en-CA" b="1" dirty="0">
              <a:solidFill>
                <a:schemeClr val="tx1">
                  <a:lumMod val="75000"/>
                  <a:lumOff val="2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457200" y="0"/>
            <a:ext cx="8229600" cy="1268413"/>
          </a:xfrm>
        </p:spPr>
        <p:txBody>
          <a:bodyPr/>
          <a:lstStyle/>
          <a:p>
            <a:pPr eaLnBrk="1" hangingPunct="1"/>
            <a:r>
              <a:rPr lang="fr-FR" b="1">
                <a:latin typeface="Century Gothic" charset="0"/>
                <a:ea typeface="MS PGothic" charset="0"/>
                <a:cs typeface="MS PGothic" charset="0"/>
              </a:rPr>
              <a:t>International law (II)</a:t>
            </a:r>
          </a:p>
        </p:txBody>
      </p:sp>
      <p:sp>
        <p:nvSpPr>
          <p:cNvPr id="28674" name="Text Placeholder 4"/>
          <p:cNvSpPr txBox="1">
            <a:spLocks/>
          </p:cNvSpPr>
          <p:nvPr/>
        </p:nvSpPr>
        <p:spPr bwMode="auto">
          <a:xfrm>
            <a:off x="460375" y="1557338"/>
            <a:ext cx="40401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2" charset="0"/>
              <a:buNone/>
            </a:pPr>
            <a:r>
              <a:rPr lang="fr-CH" b="1">
                <a:solidFill>
                  <a:srgbClr val="595959"/>
                </a:solidFill>
                <a:latin typeface="Century Gothic" charset="0"/>
                <a:cs typeface="Century Gothic" charset="0"/>
              </a:rPr>
              <a:t>ICL</a:t>
            </a:r>
          </a:p>
        </p:txBody>
      </p:sp>
      <p:sp>
        <p:nvSpPr>
          <p:cNvPr id="14" name="Content Placeholder 5"/>
          <p:cNvSpPr>
            <a:spLocks noGrp="1"/>
          </p:cNvSpPr>
          <p:nvPr>
            <p:ph sz="half" idx="2"/>
          </p:nvPr>
        </p:nvSpPr>
        <p:spPr>
          <a:xfrm>
            <a:off x="468313" y="2205038"/>
            <a:ext cx="3816350" cy="4392612"/>
          </a:xfrm>
        </p:spPr>
        <p:txBody>
          <a:bodyPr rtlCol="0">
            <a:noAutofit/>
          </a:bodyPr>
          <a:lstStyle/>
          <a:p>
            <a:pPr eaLnBrk="1" fontAlgn="auto" hangingPunct="1">
              <a:spcAft>
                <a:spcPts val="0"/>
              </a:spcAft>
              <a:buFont typeface="Wingdings" charset="2"/>
              <a:buChar char="§"/>
              <a:defRPr/>
            </a:pPr>
            <a:r>
              <a:rPr lang="fr-CH" altLang="fr-FR" dirty="0" smtClean="0">
                <a:ea typeface="+mn-ea"/>
                <a:cs typeface="+mn-cs"/>
              </a:rPr>
              <a:t>Genocide, crimes against humanity, war crimes - 1998 International Criminal Court (ICC) Statute</a:t>
            </a:r>
          </a:p>
          <a:p>
            <a:pPr eaLnBrk="1" fontAlgn="auto" hangingPunct="1">
              <a:spcAft>
                <a:spcPts val="0"/>
              </a:spcAft>
              <a:buFont typeface="Wingdings" charset="2"/>
              <a:buChar char="§"/>
              <a:defRPr/>
            </a:pPr>
            <a:r>
              <a:rPr lang="fr-CH" altLang="fr-FR" dirty="0" smtClean="0">
                <a:ea typeface="+mn-ea"/>
                <a:cs typeface="+mn-cs"/>
              </a:rPr>
              <a:t>Deportation and forcible transfer of civilians (articles seven and eight)</a:t>
            </a:r>
          </a:p>
          <a:p>
            <a:pPr eaLnBrk="1" fontAlgn="auto" hangingPunct="1">
              <a:spcAft>
                <a:spcPts val="0"/>
              </a:spcAft>
              <a:buFont typeface="Wingdings" charset="2"/>
              <a:buChar char="§"/>
              <a:defRPr/>
            </a:pPr>
            <a:r>
              <a:rPr lang="fr-CH" altLang="fr-FR" dirty="0" smtClean="0">
                <a:ea typeface="+mn-ea"/>
                <a:cs typeface="+mn-cs"/>
              </a:rPr>
              <a:t>Responsibility for arbitrary displacement </a:t>
            </a:r>
          </a:p>
          <a:p>
            <a:pPr eaLnBrk="1" fontAlgn="auto" hangingPunct="1">
              <a:spcAft>
                <a:spcPts val="0"/>
              </a:spcAft>
              <a:buFont typeface="Wingdings" charset="2"/>
              <a:buChar char="§"/>
              <a:defRPr/>
            </a:pPr>
            <a:r>
              <a:rPr lang="fr-CH" altLang="fr-FR" dirty="0" smtClean="0">
                <a:ea typeface="+mn-ea"/>
                <a:cs typeface="+mn-cs"/>
              </a:rPr>
              <a:t>Arbitrary displacement punishable by law</a:t>
            </a:r>
          </a:p>
          <a:p>
            <a:pPr eaLnBrk="1" fontAlgn="auto" hangingPunct="1">
              <a:spcAft>
                <a:spcPts val="0"/>
              </a:spcAft>
              <a:buFont typeface="Wingdings" charset="2"/>
              <a:buChar char="§"/>
              <a:defRPr/>
            </a:pPr>
            <a:endParaRPr lang="fr-CH" altLang="fr-FR" sz="1400" dirty="0" smtClean="0">
              <a:ea typeface="+mn-ea"/>
              <a:cs typeface="+mn-cs"/>
            </a:endParaRPr>
          </a:p>
        </p:txBody>
      </p:sp>
      <p:sp>
        <p:nvSpPr>
          <p:cNvPr id="28676" name="Text Placeholder 6"/>
          <p:cNvSpPr txBox="1">
            <a:spLocks/>
          </p:cNvSpPr>
          <p:nvPr/>
        </p:nvSpPr>
        <p:spPr bwMode="auto">
          <a:xfrm>
            <a:off x="4356100" y="1557338"/>
            <a:ext cx="4041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2" charset="0"/>
              <a:buNone/>
            </a:pPr>
            <a:r>
              <a:rPr lang="fr-CH" b="1">
                <a:solidFill>
                  <a:srgbClr val="595959"/>
                </a:solidFill>
                <a:latin typeface="Century Gothic" charset="0"/>
                <a:cs typeface="Century Gothic" charset="0"/>
              </a:rPr>
              <a:t>IDRL</a:t>
            </a:r>
          </a:p>
        </p:txBody>
      </p:sp>
      <p:sp>
        <p:nvSpPr>
          <p:cNvPr id="16" name="Content Placeholder 7"/>
          <p:cNvSpPr>
            <a:spLocks noGrp="1"/>
          </p:cNvSpPr>
          <p:nvPr>
            <p:ph sz="quarter" idx="4294967295"/>
          </p:nvPr>
        </p:nvSpPr>
        <p:spPr>
          <a:xfrm>
            <a:off x="4284663" y="2205038"/>
            <a:ext cx="4391025" cy="4679950"/>
          </a:xfrm>
        </p:spPr>
        <p:txBody>
          <a:bodyPr/>
          <a:lstStyle/>
          <a:p>
            <a:pPr eaLnBrk="1" hangingPunct="1">
              <a:buFont typeface="Wingdings" charset="2"/>
              <a:buChar char="§"/>
              <a:defRPr/>
            </a:pPr>
            <a:r>
              <a:rPr lang="fr-CH" altLang="fr-FR" sz="1800" dirty="0" smtClean="0">
                <a:ea typeface="+mn-ea"/>
                <a:cs typeface="+mn-cs"/>
              </a:rPr>
              <a:t>Legal instruments to facilitate international assistance </a:t>
            </a:r>
          </a:p>
          <a:p>
            <a:pPr eaLnBrk="1" hangingPunct="1">
              <a:buFont typeface="Wingdings" charset="2"/>
              <a:buChar char="§"/>
              <a:defRPr/>
            </a:pPr>
            <a:r>
              <a:rPr lang="fr-CH" altLang="fr-FR" sz="1800" dirty="0" smtClean="0">
                <a:ea typeface="+mn-ea"/>
                <a:cs typeface="+mn-cs"/>
              </a:rPr>
              <a:t>Hyogo framework for action (HFA) contains disaster risk reduction  (DRR) measures to minimise exposure and risks</a:t>
            </a:r>
          </a:p>
          <a:p>
            <a:pPr eaLnBrk="1" hangingPunct="1">
              <a:buFont typeface="Wingdings" charset="2"/>
              <a:buChar char="§"/>
              <a:defRPr/>
            </a:pPr>
            <a:r>
              <a:rPr lang="fr-CH" altLang="fr-FR" sz="1800" dirty="0" smtClean="0">
                <a:ea typeface="+mn-ea"/>
                <a:cs typeface="+mn-cs"/>
              </a:rPr>
              <a:t>IASC operational guidelines on human </a:t>
            </a:r>
            <a:r>
              <a:rPr lang="fr-CH" altLang="fr-FR" sz="1800" dirty="0">
                <a:ea typeface="+mn-ea"/>
                <a:cs typeface="+mn-cs"/>
              </a:rPr>
              <a:t>r</a:t>
            </a:r>
            <a:r>
              <a:rPr lang="fr-CH" altLang="fr-FR" sz="1800" dirty="0" smtClean="0">
                <a:ea typeface="+mn-ea"/>
                <a:cs typeface="+mn-cs"/>
              </a:rPr>
              <a:t>ights during disasters</a:t>
            </a:r>
          </a:p>
          <a:p>
            <a:pPr eaLnBrk="1" hangingPunct="1">
              <a:buFont typeface="Wingdings" charset="2"/>
              <a:buChar char="§"/>
              <a:defRPr/>
            </a:pPr>
            <a:r>
              <a:rPr lang="fr-CH" altLang="fr-FR" sz="1800" dirty="0" smtClean="0">
                <a:ea typeface="+mn-ea"/>
                <a:cs typeface="+mn-cs"/>
              </a:rPr>
              <a:t>Early warning systems and DRR</a:t>
            </a:r>
          </a:p>
          <a:p>
            <a:pPr eaLnBrk="1" hangingPunct="1">
              <a:buFont typeface="Wingdings" charset="2"/>
              <a:buChar char="§"/>
              <a:defRPr/>
            </a:pPr>
            <a:r>
              <a:rPr lang="fr-CH" altLang="fr-FR" sz="1800" dirty="0" smtClean="0">
                <a:ea typeface="+mn-ea"/>
                <a:cs typeface="+mn-cs"/>
              </a:rPr>
              <a:t>Reparation for damages</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6988"/>
            <a:ext cx="8229600" cy="1268413"/>
          </a:xfrm>
        </p:spPr>
        <p:txBody>
          <a:bodyPr/>
          <a:lstStyle/>
          <a:p>
            <a:pPr eaLnBrk="1" hangingPunct="1"/>
            <a:r>
              <a:rPr lang="fr-CH" b="1">
                <a:latin typeface="Century Gothic" charset="0"/>
                <a:ea typeface="MS PGothic" charset="0"/>
                <a:cs typeface="MS PGothic" charset="0"/>
              </a:rPr>
              <a:t>The Guiding Principles</a:t>
            </a:r>
          </a:p>
        </p:txBody>
      </p:sp>
      <p:sp>
        <p:nvSpPr>
          <p:cNvPr id="3" name="Content Placeholder 2"/>
          <p:cNvSpPr>
            <a:spLocks noGrp="1"/>
          </p:cNvSpPr>
          <p:nvPr>
            <p:ph sz="half" idx="1"/>
          </p:nvPr>
        </p:nvSpPr>
        <p:spPr>
          <a:xfrm>
            <a:off x="3995738" y="1557338"/>
            <a:ext cx="4679950" cy="4824412"/>
          </a:xfrm>
        </p:spPr>
        <p:txBody>
          <a:bodyPr rtlCol="0">
            <a:normAutofit fontScale="55000" lnSpcReduction="20000"/>
          </a:bodyPr>
          <a:lstStyle/>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Adopted</a:t>
            </a:r>
            <a:r>
              <a:rPr lang="de-CH" altLang="fr-FR" sz="3200" dirty="0">
                <a:solidFill>
                  <a:schemeClr val="tx1">
                    <a:lumMod val="65000"/>
                    <a:lumOff val="35000"/>
                  </a:schemeClr>
                </a:solidFill>
                <a:ea typeface="ＭＳ Ｐゴシック" pitchFamily="34" charset="-128"/>
                <a:cs typeface="+mn-cs"/>
              </a:rPr>
              <a:t> in 1998 </a:t>
            </a:r>
            <a:r>
              <a:rPr lang="de-CH" altLang="fr-FR" sz="3200" dirty="0" err="1">
                <a:solidFill>
                  <a:schemeClr val="tx1">
                    <a:lumMod val="65000"/>
                    <a:lumOff val="35000"/>
                  </a:schemeClr>
                </a:solidFill>
                <a:ea typeface="ＭＳ Ｐゴシック" pitchFamily="34" charset="-128"/>
                <a:cs typeface="+mn-cs"/>
              </a:rPr>
              <a:t>by</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the</a:t>
            </a:r>
            <a:r>
              <a:rPr lang="de-CH" altLang="fr-FR" sz="3200" dirty="0">
                <a:solidFill>
                  <a:schemeClr val="tx1">
                    <a:lumMod val="65000"/>
                    <a:lumOff val="35000"/>
                  </a:schemeClr>
                </a:solidFill>
                <a:ea typeface="ＭＳ Ｐゴシック" pitchFamily="34" charset="-128"/>
                <a:cs typeface="+mn-cs"/>
              </a:rPr>
              <a:t> UN human </a:t>
            </a:r>
            <a:r>
              <a:rPr lang="de-CH" altLang="fr-FR" sz="3200" dirty="0" err="1">
                <a:solidFill>
                  <a:schemeClr val="tx1">
                    <a:lumMod val="65000"/>
                    <a:lumOff val="35000"/>
                  </a:schemeClr>
                </a:solidFill>
                <a:ea typeface="ＭＳ Ｐゴシック" pitchFamily="34" charset="-128"/>
                <a:cs typeface="+mn-cs"/>
              </a:rPr>
              <a:t>rights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commission</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30 </a:t>
            </a:r>
            <a:r>
              <a:rPr lang="de-CH" altLang="fr-FR" sz="3200" dirty="0" err="1">
                <a:solidFill>
                  <a:schemeClr val="tx1">
                    <a:lumMod val="65000"/>
                    <a:lumOff val="35000"/>
                  </a:schemeClr>
                </a:solidFill>
                <a:ea typeface="ＭＳ Ｐゴシック" pitchFamily="34" charset="-128"/>
                <a:cs typeface="+mn-cs"/>
              </a:rPr>
              <a:t>principles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restate</a:t>
            </a:r>
            <a:r>
              <a:rPr lang="de-CH" altLang="fr-FR" sz="3200" dirty="0">
                <a:solidFill>
                  <a:schemeClr val="tx1">
                    <a:lumMod val="65000"/>
                    <a:lumOff val="35000"/>
                  </a:schemeClr>
                </a:solidFill>
                <a:ea typeface="ＭＳ Ｐゴシック" pitchFamily="34" charset="-128"/>
                <a:cs typeface="+mn-cs"/>
              </a:rPr>
              <a:t> international </a:t>
            </a:r>
            <a:r>
              <a:rPr lang="de-CH" altLang="fr-FR" sz="3200" dirty="0" err="1">
                <a:solidFill>
                  <a:schemeClr val="tx1">
                    <a:lumMod val="65000"/>
                    <a:lumOff val="35000"/>
                  </a:schemeClr>
                </a:solidFill>
                <a:ea typeface="ＭＳ Ｐゴシック" pitchFamily="34" charset="-128"/>
                <a:cs typeface="+mn-cs"/>
              </a:rPr>
              <a:t>law</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All </a:t>
            </a:r>
            <a:r>
              <a:rPr lang="de-CH" altLang="fr-FR" sz="3200" dirty="0" err="1">
                <a:solidFill>
                  <a:schemeClr val="tx1">
                    <a:lumMod val="65000"/>
                    <a:lumOff val="35000"/>
                  </a:schemeClr>
                </a:solidFill>
                <a:ea typeface="ＭＳ Ｐゴシック" pitchFamily="34" charset="-128"/>
                <a:cs typeface="+mn-cs"/>
              </a:rPr>
              <a:t>phases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of</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displacement</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covered</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Provides</a:t>
            </a:r>
            <a:r>
              <a:rPr lang="de-CH" altLang="fr-FR" sz="3200" dirty="0">
                <a:solidFill>
                  <a:schemeClr val="tx1">
                    <a:lumMod val="65000"/>
                    <a:lumOff val="35000"/>
                  </a:schemeClr>
                </a:solidFill>
                <a:ea typeface="ＭＳ Ｐゴシック" pitchFamily="34" charset="-128"/>
                <a:cs typeface="+mn-cs"/>
              </a:rPr>
              <a:t> a </a:t>
            </a:r>
            <a:r>
              <a:rPr lang="de-CH" altLang="fr-FR" sz="3200" dirty="0" err="1">
                <a:solidFill>
                  <a:schemeClr val="accent6">
                    <a:lumMod val="75000"/>
                  </a:schemeClr>
                </a:solidFill>
                <a:ea typeface="ＭＳ Ｐゴシック" pitchFamily="34" charset="-128"/>
                <a:cs typeface="+mn-cs"/>
              </a:rPr>
              <a:t>rights-based</a:t>
            </a:r>
            <a:r>
              <a:rPr lang="de-CH" altLang="fr-FR" sz="3200" dirty="0">
                <a:solidFill>
                  <a:schemeClr val="accent6">
                    <a:lumMod val="75000"/>
                  </a:schemeClr>
                </a:solidFill>
                <a:ea typeface="ＭＳ Ｐゴシック" pitchFamily="34" charset="-128"/>
                <a:cs typeface="+mn-cs"/>
              </a:rPr>
              <a:t> </a:t>
            </a:r>
            <a:r>
              <a:rPr lang="de-CH" altLang="fr-FR" sz="3200" dirty="0" err="1">
                <a:solidFill>
                  <a:schemeClr val="accent6">
                    <a:lumMod val="75000"/>
                  </a:schemeClr>
                </a:solidFill>
                <a:ea typeface="ＭＳ Ｐゴシック" pitchFamily="34" charset="-128"/>
                <a:cs typeface="+mn-cs"/>
              </a:rPr>
              <a:t>approach</a:t>
            </a:r>
            <a:r>
              <a:rPr lang="de-CH" altLang="fr-FR" sz="3200" dirty="0">
                <a:solidFill>
                  <a:schemeClr val="accent6">
                    <a:lumMod val="7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a:t>
            </a:r>
            <a:r>
              <a:rPr lang="de-CH" altLang="fr-FR" sz="3200" dirty="0">
                <a:solidFill>
                  <a:schemeClr val="tx1">
                    <a:lumMod val="65000"/>
                    <a:lumOff val="35000"/>
                  </a:schemeClr>
                </a:solidFill>
                <a:ea typeface="ＭＳ Ｐゴシック" pitchFamily="34" charset="-128"/>
                <a:cs typeface="+mn-cs"/>
              </a:rPr>
              <a:t> IDPs’ </a:t>
            </a:r>
            <a:r>
              <a:rPr lang="de-CH" altLang="fr-FR" sz="3200" dirty="0" err="1">
                <a:solidFill>
                  <a:schemeClr val="tx1">
                    <a:lumMod val="65000"/>
                    <a:lumOff val="35000"/>
                  </a:schemeClr>
                </a:solidFill>
                <a:ea typeface="ＭＳ Ｐゴシック" pitchFamily="34" charset="-128"/>
                <a:cs typeface="+mn-cs"/>
              </a:rPr>
              <a:t>protection</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assistance</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Provides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guidance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states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others</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Identifies</a:t>
            </a:r>
            <a:r>
              <a:rPr lang="de-CH" altLang="fr-FR" sz="3200" dirty="0">
                <a:solidFill>
                  <a:schemeClr val="tx1">
                    <a:lumMod val="65000"/>
                    <a:lumOff val="35000"/>
                  </a:schemeClr>
                </a:solidFill>
                <a:ea typeface="ＭＳ Ｐゴシック" pitchFamily="34" charset="-128"/>
                <a:cs typeface="+mn-cs"/>
              </a:rPr>
              <a:t> relevant IHRL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IHL </a:t>
            </a:r>
            <a:r>
              <a:rPr lang="de-CH" altLang="fr-FR" sz="3200" dirty="0" err="1">
                <a:solidFill>
                  <a:schemeClr val="tx1">
                    <a:lumMod val="65000"/>
                    <a:lumOff val="35000"/>
                  </a:schemeClr>
                </a:solidFill>
                <a:ea typeface="ＭＳ Ｐゴシック" pitchFamily="34" charset="-128"/>
                <a:cs typeface="+mn-cs"/>
              </a:rPr>
              <a:t>standards</a:t>
            </a:r>
            <a:r>
              <a:rPr lang="de-CH" altLang="fr-FR" sz="3200" dirty="0">
                <a:solidFill>
                  <a:schemeClr val="tx1">
                    <a:lumMod val="65000"/>
                    <a:lumOff val="35000"/>
                  </a:schemeClr>
                </a:solidFill>
                <a:ea typeface="ＭＳ Ｐゴシック" pitchFamily="34" charset="-128"/>
                <a:cs typeface="+mn-cs"/>
              </a:rPr>
              <a:t> </a:t>
            </a: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A </a:t>
            </a:r>
            <a:r>
              <a:rPr lang="de-CH" altLang="fr-FR" sz="3200" dirty="0" err="1">
                <a:solidFill>
                  <a:schemeClr val="tx1">
                    <a:lumMod val="65000"/>
                    <a:lumOff val="35000"/>
                  </a:schemeClr>
                </a:solidFill>
                <a:ea typeface="ＭＳ Ｐゴシック" pitchFamily="34" charset="-128"/>
                <a:cs typeface="+mn-cs"/>
              </a:rPr>
              <a:t>practical</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tool</a:t>
            </a:r>
            <a:endParaRPr lang="de-CH" altLang="fr-FR" sz="3200" dirty="0">
              <a:solidFill>
                <a:schemeClr val="tx1">
                  <a:lumMod val="65000"/>
                  <a:lumOff val="35000"/>
                </a:schemeClr>
              </a:solidFill>
              <a:ea typeface="ＭＳ Ｐゴシック" pitchFamily="34" charset="-128"/>
              <a:cs typeface="+mn-cs"/>
            </a:endParaRPr>
          </a:p>
          <a:p>
            <a:pPr marL="0" indent="0" eaLnBrk="1" fontAlgn="auto" hangingPunct="1">
              <a:spcAft>
                <a:spcPts val="0"/>
              </a:spcAft>
              <a:buFontTx/>
              <a:buNone/>
              <a:defRPr/>
            </a:pPr>
            <a:endParaRPr lang="fr-CH" dirty="0">
              <a:solidFill>
                <a:schemeClr val="tx1">
                  <a:lumMod val="65000"/>
                  <a:lumOff val="35000"/>
                </a:schemeClr>
              </a:solidFill>
              <a:ea typeface="+mn-ea"/>
              <a:cs typeface="+mn-cs"/>
            </a:endParaRPr>
          </a:p>
        </p:txBody>
      </p:sp>
      <p:pic>
        <p:nvPicPr>
          <p:cNvPr id="30723" name="Picture 2" descr="C:\Users\jacopo.giorgi\Desktop\gpenglis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32416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323850" y="0"/>
            <a:ext cx="8424863" cy="1268413"/>
          </a:xfrm>
        </p:spPr>
        <p:txBody>
          <a:bodyPr/>
          <a:lstStyle/>
          <a:p>
            <a:pPr eaLnBrk="1" hangingPunct="1"/>
            <a:r>
              <a:rPr lang="fr-FR" sz="2800" b="1">
                <a:latin typeface="Century Gothic" charset="0"/>
                <a:ea typeface="MS PGothic" charset="0"/>
                <a:cs typeface="MS PGothic" charset="0"/>
              </a:rPr>
              <a:t>Prohibition of arbitrary displacement</a:t>
            </a:r>
          </a:p>
        </p:txBody>
      </p:sp>
      <p:sp>
        <p:nvSpPr>
          <p:cNvPr id="30723" name="Espace réservé du contenu 2"/>
          <p:cNvSpPr>
            <a:spLocks noGrp="1"/>
          </p:cNvSpPr>
          <p:nvPr>
            <p:ph idx="1"/>
          </p:nvPr>
        </p:nvSpPr>
        <p:spPr>
          <a:xfrm>
            <a:off x="323850" y="1268413"/>
            <a:ext cx="8424863" cy="5113337"/>
          </a:xfrm>
        </p:spPr>
        <p:txBody>
          <a:bodyPr rtlCol="0">
            <a:normAutofit/>
          </a:bodyPr>
          <a:lstStyle/>
          <a:p>
            <a:pPr marL="0" indent="0" eaLnBrk="1" fontAlgn="auto" hangingPunct="1">
              <a:lnSpc>
                <a:spcPct val="115000"/>
              </a:lnSpc>
              <a:spcAft>
                <a:spcPts val="0"/>
              </a:spcAft>
              <a:buFont typeface="Arial" charset="0"/>
              <a:buNone/>
              <a:defRPr/>
            </a:pPr>
            <a:r>
              <a:rPr lang="fr-FR" dirty="0" err="1" smtClean="0">
                <a:solidFill>
                  <a:schemeClr val="tx1">
                    <a:lumMod val="65000"/>
                    <a:lumOff val="35000"/>
                  </a:schemeClr>
                </a:solidFill>
                <a:latin typeface="Calibri" charset="0"/>
                <a:ea typeface="MS PGothic" charset="0"/>
                <a:cs typeface="Arial" charset="0"/>
              </a:rPr>
              <a:t>Guiding</a:t>
            </a:r>
            <a:r>
              <a:rPr lang="fr-FR" dirty="0" smtClean="0">
                <a:solidFill>
                  <a:schemeClr val="tx1">
                    <a:lumMod val="65000"/>
                    <a:lumOff val="35000"/>
                  </a:schemeClr>
                </a:solidFill>
                <a:latin typeface="Calibri" charset="0"/>
                <a:ea typeface="MS PGothic" charset="0"/>
                <a:cs typeface="Arial" charset="0"/>
              </a:rPr>
              <a:t> </a:t>
            </a:r>
            <a:r>
              <a:rPr lang="fr-FR" dirty="0" err="1" smtClean="0">
                <a:solidFill>
                  <a:schemeClr val="tx1">
                    <a:lumMod val="65000"/>
                    <a:lumOff val="35000"/>
                  </a:schemeClr>
                </a:solidFill>
                <a:latin typeface="Calibri" charset="0"/>
                <a:ea typeface="MS PGothic" charset="0"/>
                <a:cs typeface="Arial" charset="0"/>
              </a:rPr>
              <a:t>principle</a:t>
            </a:r>
            <a:r>
              <a:rPr lang="fr-FR" dirty="0" smtClean="0">
                <a:solidFill>
                  <a:schemeClr val="tx1">
                    <a:lumMod val="65000"/>
                    <a:lumOff val="35000"/>
                  </a:schemeClr>
                </a:solidFill>
                <a:latin typeface="Calibri" charset="0"/>
                <a:ea typeface="MS PGothic" charset="0"/>
                <a:cs typeface="Arial" charset="0"/>
              </a:rPr>
              <a:t> six: Right of all people to </a:t>
            </a:r>
            <a:r>
              <a:rPr lang="fr-FR" dirty="0" err="1" smtClean="0">
                <a:solidFill>
                  <a:schemeClr val="tx1">
                    <a:lumMod val="65000"/>
                    <a:lumOff val="35000"/>
                  </a:schemeClr>
                </a:solidFill>
                <a:latin typeface="Calibri" charset="0"/>
                <a:ea typeface="MS PGothic" charset="0"/>
                <a:cs typeface="Arial" charset="0"/>
              </a:rPr>
              <a:t>be</a:t>
            </a:r>
            <a:r>
              <a:rPr lang="fr-FR" dirty="0" smtClean="0">
                <a:solidFill>
                  <a:schemeClr val="tx1">
                    <a:lumMod val="65000"/>
                    <a:lumOff val="35000"/>
                  </a:schemeClr>
                </a:solidFill>
                <a:latin typeface="Calibri" charset="0"/>
                <a:ea typeface="MS PGothic" charset="0"/>
                <a:cs typeface="Arial" charset="0"/>
              </a:rPr>
              <a:t> </a:t>
            </a:r>
            <a:r>
              <a:rPr lang="fr-FR" dirty="0" err="1" smtClean="0">
                <a:solidFill>
                  <a:schemeClr val="tx1">
                    <a:lumMod val="65000"/>
                    <a:lumOff val="35000"/>
                  </a:schemeClr>
                </a:solidFill>
                <a:latin typeface="Calibri" charset="0"/>
                <a:ea typeface="MS PGothic" charset="0"/>
                <a:cs typeface="Arial" charset="0"/>
              </a:rPr>
              <a:t>protected</a:t>
            </a:r>
            <a:r>
              <a:rPr lang="fr-FR" dirty="0" smtClean="0">
                <a:solidFill>
                  <a:schemeClr val="tx1">
                    <a:lumMod val="65000"/>
                    <a:lumOff val="35000"/>
                  </a:schemeClr>
                </a:solidFill>
                <a:latin typeface="Calibri" charset="0"/>
                <a:ea typeface="MS PGothic" charset="0"/>
                <a:cs typeface="Arial" charset="0"/>
              </a:rPr>
              <a:t> </a:t>
            </a:r>
            <a:r>
              <a:rPr lang="fr-FR" dirty="0" err="1" smtClean="0">
                <a:solidFill>
                  <a:schemeClr val="tx1">
                    <a:lumMod val="65000"/>
                    <a:lumOff val="35000"/>
                  </a:schemeClr>
                </a:solidFill>
                <a:latin typeface="Calibri" charset="0"/>
                <a:ea typeface="MS PGothic" charset="0"/>
                <a:cs typeface="Arial" charset="0"/>
              </a:rPr>
              <a:t>against</a:t>
            </a:r>
            <a:r>
              <a:rPr lang="fr-FR" dirty="0" smtClean="0">
                <a:solidFill>
                  <a:schemeClr val="tx1">
                    <a:lumMod val="65000"/>
                    <a:lumOff val="35000"/>
                  </a:schemeClr>
                </a:solidFill>
                <a:latin typeface="Calibri" charset="0"/>
                <a:ea typeface="MS PGothic" charset="0"/>
                <a:cs typeface="Arial" charset="0"/>
              </a:rPr>
              <a:t> </a:t>
            </a:r>
            <a:r>
              <a:rPr lang="fr-FR" dirty="0" err="1" smtClean="0">
                <a:solidFill>
                  <a:schemeClr val="tx1">
                    <a:lumMod val="65000"/>
                    <a:lumOff val="35000"/>
                  </a:schemeClr>
                </a:solidFill>
                <a:latin typeface="Calibri" charset="0"/>
                <a:ea typeface="MS PGothic" charset="0"/>
                <a:cs typeface="Arial" charset="0"/>
              </a:rPr>
              <a:t>arbitrary</a:t>
            </a:r>
            <a:r>
              <a:rPr lang="fr-FR" dirty="0" smtClean="0">
                <a:solidFill>
                  <a:schemeClr val="tx1">
                    <a:lumMod val="65000"/>
                    <a:lumOff val="35000"/>
                  </a:schemeClr>
                </a:solidFill>
                <a:latin typeface="Calibri" charset="0"/>
                <a:ea typeface="MS PGothic" charset="0"/>
                <a:cs typeface="Arial" charset="0"/>
              </a:rPr>
              <a:t> </a:t>
            </a:r>
            <a:r>
              <a:rPr lang="fr-FR" dirty="0" err="1" smtClean="0">
                <a:solidFill>
                  <a:schemeClr val="tx1">
                    <a:lumMod val="65000"/>
                    <a:lumOff val="35000"/>
                  </a:schemeClr>
                </a:solidFill>
                <a:latin typeface="Calibri" charset="0"/>
                <a:ea typeface="MS PGothic" charset="0"/>
                <a:cs typeface="Arial" charset="0"/>
              </a:rPr>
              <a:t>displacement</a:t>
            </a:r>
            <a:r>
              <a:rPr lang="fr-FR" dirty="0" smtClean="0">
                <a:solidFill>
                  <a:schemeClr val="tx1">
                    <a:lumMod val="65000"/>
                    <a:lumOff val="35000"/>
                  </a:schemeClr>
                </a:solidFill>
                <a:latin typeface="Calibri" charset="0"/>
                <a:ea typeface="MS PGothic" charset="0"/>
                <a:cs typeface="Arial" charset="0"/>
              </a:rPr>
              <a:t>:</a:t>
            </a:r>
            <a:endParaRPr lang="fr-FR" dirty="0">
              <a:solidFill>
                <a:schemeClr val="tx1">
                  <a:lumMod val="65000"/>
                  <a:lumOff val="35000"/>
                </a:schemeClr>
              </a:solidFill>
              <a:latin typeface="Calibri" charset="0"/>
              <a:ea typeface="MS PGothic" charset="0"/>
              <a:cs typeface="Arial" charset="0"/>
            </a:endParaRPr>
          </a:p>
        </p:txBody>
      </p:sp>
      <p:sp>
        <p:nvSpPr>
          <p:cNvPr id="4" name="Freccia a destra 3"/>
          <p:cNvSpPr/>
          <p:nvPr/>
        </p:nvSpPr>
        <p:spPr>
          <a:xfrm>
            <a:off x="2908300" y="2114550"/>
            <a:ext cx="2906713" cy="192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dirty="0">
                <a:solidFill>
                  <a:srgbClr val="FF0000"/>
                </a:solidFill>
              </a:rPr>
              <a:t>         </a:t>
            </a:r>
            <a:r>
              <a:rPr lang="it-IT" b="1" dirty="0">
                <a:solidFill>
                  <a:schemeClr val="bg1"/>
                </a:solidFill>
              </a:rPr>
              <a:t>Refrain</a:t>
            </a:r>
          </a:p>
          <a:p>
            <a:pPr>
              <a:defRPr/>
            </a:pPr>
            <a:r>
              <a:rPr lang="it-IT" b="1" dirty="0">
                <a:solidFill>
                  <a:schemeClr val="bg1"/>
                </a:solidFill>
              </a:rPr>
              <a:t>         </a:t>
            </a:r>
            <a:r>
              <a:rPr lang="it-IT" b="1" dirty="0" err="1">
                <a:solidFill>
                  <a:schemeClr val="bg1"/>
                </a:solidFill>
              </a:rPr>
              <a:t>Prohibit</a:t>
            </a:r>
            <a:endParaRPr lang="it-IT" b="1" dirty="0">
              <a:solidFill>
                <a:schemeClr val="bg1"/>
              </a:solidFill>
            </a:endParaRPr>
          </a:p>
          <a:p>
            <a:pPr>
              <a:defRPr/>
            </a:pPr>
            <a:r>
              <a:rPr lang="it-IT" b="1" dirty="0">
                <a:solidFill>
                  <a:schemeClr val="bg1"/>
                </a:solidFill>
              </a:rPr>
              <a:t>         </a:t>
            </a:r>
            <a:r>
              <a:rPr lang="it-IT" b="1" dirty="0" err="1">
                <a:solidFill>
                  <a:schemeClr val="bg1"/>
                </a:solidFill>
              </a:rPr>
              <a:t>Prevent</a:t>
            </a:r>
            <a:endParaRPr lang="it-IT" b="1" dirty="0">
              <a:solidFill>
                <a:schemeClr val="bg1"/>
              </a:solidFill>
            </a:endParaRPr>
          </a:p>
        </p:txBody>
      </p:sp>
      <p:sp>
        <p:nvSpPr>
          <p:cNvPr id="5" name="Ovale 4"/>
          <p:cNvSpPr/>
          <p:nvPr/>
        </p:nvSpPr>
        <p:spPr>
          <a:xfrm>
            <a:off x="6100763" y="2098675"/>
            <a:ext cx="2503487" cy="165576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err="1">
                <a:solidFill>
                  <a:srgbClr val="FFFFFF"/>
                </a:solidFill>
              </a:rPr>
              <a:t>Arbitrary</a:t>
            </a:r>
            <a:r>
              <a:rPr lang="it-IT" b="1" dirty="0">
                <a:solidFill>
                  <a:srgbClr val="FFFFFF"/>
                </a:solidFill>
              </a:rPr>
              <a:t> </a:t>
            </a:r>
            <a:r>
              <a:rPr lang="it-IT" b="1" dirty="0" err="1">
                <a:solidFill>
                  <a:srgbClr val="FFFFFF"/>
                </a:solidFill>
              </a:rPr>
              <a:t>displacement</a:t>
            </a:r>
            <a:endParaRPr lang="it-IT" b="1" dirty="0">
              <a:solidFill>
                <a:srgbClr val="FFFFFF"/>
              </a:solidFill>
            </a:endParaRPr>
          </a:p>
        </p:txBody>
      </p:sp>
      <p:sp>
        <p:nvSpPr>
          <p:cNvPr id="6" name="Freccia a destra con strisce 6"/>
          <p:cNvSpPr/>
          <p:nvPr/>
        </p:nvSpPr>
        <p:spPr>
          <a:xfrm>
            <a:off x="427038" y="2185988"/>
            <a:ext cx="2071687" cy="1785937"/>
          </a:xfrm>
          <a:prstGeom prst="stripedRightArrow">
            <a:avLst>
              <a:gd name="adj1" fmla="val 50000"/>
              <a:gd name="adj2" fmla="val 48786"/>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dirty="0" err="1">
                <a:solidFill>
                  <a:schemeClr val="tx2"/>
                </a:solidFill>
              </a:rPr>
              <a:t>Respect</a:t>
            </a:r>
            <a:endParaRPr lang="it-IT" b="1" dirty="0">
              <a:solidFill>
                <a:schemeClr val="tx2"/>
              </a:solidFill>
            </a:endParaRPr>
          </a:p>
          <a:p>
            <a:pPr>
              <a:defRPr/>
            </a:pPr>
            <a:r>
              <a:rPr lang="it-IT" b="1" dirty="0" err="1">
                <a:solidFill>
                  <a:schemeClr val="tx2"/>
                </a:solidFill>
              </a:rPr>
              <a:t>Protect</a:t>
            </a:r>
            <a:endParaRPr lang="it-IT" b="1" dirty="0">
              <a:solidFill>
                <a:schemeClr val="tx2"/>
              </a:solidFill>
            </a:endParaRPr>
          </a:p>
          <a:p>
            <a:pPr>
              <a:defRPr/>
            </a:pPr>
            <a:r>
              <a:rPr lang="it-IT" b="1" dirty="0" err="1">
                <a:solidFill>
                  <a:schemeClr val="tx2"/>
                </a:solidFill>
              </a:rPr>
              <a:t>Fulfil</a:t>
            </a:r>
            <a:endParaRPr lang="it-IT" b="1" dirty="0">
              <a:solidFill>
                <a:schemeClr val="tx2"/>
              </a:solidFill>
            </a:endParaRPr>
          </a:p>
        </p:txBody>
      </p:sp>
      <p:graphicFrame>
        <p:nvGraphicFramePr>
          <p:cNvPr id="7" name="Diagram 3"/>
          <p:cNvGraphicFramePr/>
          <p:nvPr/>
        </p:nvGraphicFramePr>
        <p:xfrm>
          <a:off x="1492870" y="4043333"/>
          <a:ext cx="5688631" cy="233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85750" y="0"/>
            <a:ext cx="8572500" cy="836613"/>
          </a:xfrm>
        </p:spPr>
        <p:txBody>
          <a:bodyPr/>
          <a:lstStyle/>
          <a:p>
            <a:pPr eaLnBrk="1" hangingPunct="1"/>
            <a:r>
              <a:rPr lang="fr-CH" b="1">
                <a:latin typeface="Century Gothic" charset="0"/>
                <a:ea typeface="MS PGothic" charset="0"/>
                <a:cs typeface="MS PGothic" charset="0"/>
              </a:rPr>
              <a:t>Prevention</a:t>
            </a:r>
          </a:p>
        </p:txBody>
      </p:sp>
      <p:sp>
        <p:nvSpPr>
          <p:cNvPr id="34818" name="Espace réservé du texte 1"/>
          <p:cNvSpPr txBox="1">
            <a:spLocks/>
          </p:cNvSpPr>
          <p:nvPr/>
        </p:nvSpPr>
        <p:spPr bwMode="auto">
          <a:xfrm>
            <a:off x="323850" y="1052513"/>
            <a:ext cx="8496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chemeClr val="accent1"/>
              </a:buClr>
              <a:buFont typeface="Wingdings 2" charset="0"/>
              <a:buNone/>
            </a:pPr>
            <a:r>
              <a:rPr lang="it-IT" sz="2000" b="1">
                <a:solidFill>
                  <a:srgbClr val="595959"/>
                </a:solidFill>
                <a:latin typeface="Century Gothic" charset="0"/>
                <a:cs typeface="Century Gothic" charset="0"/>
              </a:rPr>
              <a:t>Guiding principle seven: State responsibility to prevent and avoid conditions leading to displacement</a:t>
            </a:r>
          </a:p>
        </p:txBody>
      </p:sp>
      <p:sp>
        <p:nvSpPr>
          <p:cNvPr id="8" name="Segnaposto contenuto 2"/>
          <p:cNvSpPr>
            <a:spLocks noGrp="1"/>
          </p:cNvSpPr>
          <p:nvPr>
            <p:ph sz="half" idx="2"/>
          </p:nvPr>
        </p:nvSpPr>
        <p:spPr>
          <a:xfrm>
            <a:off x="468313" y="2028825"/>
            <a:ext cx="4391025" cy="3776663"/>
          </a:xfrm>
        </p:spPr>
        <p:txBody>
          <a:bodyPr rtlCol="0">
            <a:noAutofit/>
          </a:bodyPr>
          <a:lstStyle/>
          <a:p>
            <a:pPr marL="0" indent="0" eaLnBrk="1" fontAlgn="auto" hangingPunct="1">
              <a:spcAft>
                <a:spcPts val="0"/>
              </a:spcAft>
              <a:buFontTx/>
              <a:buNone/>
              <a:defRPr/>
            </a:pPr>
            <a:r>
              <a:rPr lang="it-IT" altLang="fr-FR" sz="2000" b="1" dirty="0" smtClean="0">
                <a:ea typeface="+mn-ea"/>
                <a:cs typeface="+mn-cs"/>
              </a:rPr>
              <a:t>Conflict:</a:t>
            </a:r>
          </a:p>
          <a:p>
            <a:pPr eaLnBrk="1" fontAlgn="auto" hangingPunct="1">
              <a:spcBef>
                <a:spcPts val="1400"/>
              </a:spcBef>
              <a:spcAft>
                <a:spcPts val="0"/>
              </a:spcAft>
              <a:buFont typeface="Wingdings" charset="2"/>
              <a:buChar char="§"/>
              <a:defRPr/>
            </a:pPr>
            <a:r>
              <a:rPr lang="en-GB" dirty="0">
                <a:ea typeface="+mn-ea"/>
                <a:cs typeface="+mn-cs"/>
              </a:rPr>
              <a:t>Protection of minority rights, rule of law, participation, adequate standard of living</a:t>
            </a:r>
            <a:endParaRPr lang="it-IT" altLang="fr-FR" dirty="0" smtClean="0">
              <a:ea typeface="+mn-ea"/>
              <a:cs typeface="+mn-cs"/>
            </a:endParaRPr>
          </a:p>
          <a:p>
            <a:pPr eaLnBrk="1" fontAlgn="auto" hangingPunct="1">
              <a:spcBef>
                <a:spcPts val="1400"/>
              </a:spcBef>
              <a:spcAft>
                <a:spcPts val="0"/>
              </a:spcAft>
              <a:buFont typeface="Wingdings" charset="2"/>
              <a:buChar char="§"/>
              <a:defRPr/>
            </a:pPr>
            <a:r>
              <a:rPr lang="it-IT" altLang="fr-FR" dirty="0" smtClean="0">
                <a:ea typeface="+mn-ea"/>
                <a:cs typeface="+mn-cs"/>
              </a:rPr>
              <a:t>Prevention of IHL </a:t>
            </a:r>
            <a:r>
              <a:rPr lang="it-IT" altLang="fr-FR" dirty="0" err="1" smtClean="0">
                <a:ea typeface="+mn-ea"/>
                <a:cs typeface="+mn-cs"/>
              </a:rPr>
              <a:t>violations</a:t>
            </a:r>
            <a:r>
              <a:rPr lang="it-IT" altLang="fr-FR" dirty="0" smtClean="0">
                <a:ea typeface="+mn-ea"/>
                <a:cs typeface="+mn-cs"/>
              </a:rPr>
              <a:t> </a:t>
            </a:r>
            <a:r>
              <a:rPr lang="it-IT" altLang="fr-FR" dirty="0" err="1" smtClean="0">
                <a:ea typeface="+mn-ea"/>
                <a:cs typeface="+mn-cs"/>
              </a:rPr>
              <a:t>that</a:t>
            </a:r>
            <a:r>
              <a:rPr lang="it-IT" altLang="fr-FR" dirty="0" smtClean="0">
                <a:ea typeface="+mn-ea"/>
                <a:cs typeface="+mn-cs"/>
              </a:rPr>
              <a:t> trigger </a:t>
            </a:r>
            <a:r>
              <a:rPr lang="it-IT" altLang="fr-FR" dirty="0" err="1" smtClean="0">
                <a:ea typeface="+mn-ea"/>
                <a:cs typeface="+mn-cs"/>
              </a:rPr>
              <a:t>displacement</a:t>
            </a:r>
            <a:r>
              <a:rPr lang="it-IT" altLang="fr-FR" dirty="0" smtClean="0">
                <a:ea typeface="+mn-ea"/>
                <a:cs typeface="+mn-cs"/>
              </a:rPr>
              <a:t> </a:t>
            </a:r>
          </a:p>
          <a:p>
            <a:pPr eaLnBrk="1" fontAlgn="auto" hangingPunct="1">
              <a:spcBef>
                <a:spcPts val="1400"/>
              </a:spcBef>
              <a:spcAft>
                <a:spcPts val="0"/>
              </a:spcAft>
              <a:buFont typeface="Wingdings" charset="2"/>
              <a:buChar char="§"/>
              <a:defRPr/>
            </a:pPr>
            <a:r>
              <a:rPr lang="it-IT" altLang="fr-FR" dirty="0" smtClean="0">
                <a:ea typeface="+mn-ea"/>
                <a:cs typeface="+mn-cs"/>
              </a:rPr>
              <a:t>Dialogue with </a:t>
            </a:r>
            <a:r>
              <a:rPr lang="it-IT" altLang="fr-FR" dirty="0" err="1" smtClean="0">
                <a:ea typeface="+mn-ea"/>
                <a:cs typeface="+mn-cs"/>
              </a:rPr>
              <a:t>all</a:t>
            </a:r>
            <a:r>
              <a:rPr lang="it-IT" altLang="fr-FR" dirty="0" smtClean="0">
                <a:ea typeface="+mn-ea"/>
                <a:cs typeface="+mn-cs"/>
              </a:rPr>
              <a:t> parties, </a:t>
            </a:r>
            <a:r>
              <a:rPr lang="it-IT" altLang="fr-FR" dirty="0" err="1" smtClean="0">
                <a:ea typeface="+mn-ea"/>
                <a:cs typeface="+mn-cs"/>
              </a:rPr>
              <a:t>outreach</a:t>
            </a:r>
            <a:r>
              <a:rPr lang="it-IT" altLang="fr-FR" dirty="0" smtClean="0">
                <a:ea typeface="+mn-ea"/>
                <a:cs typeface="+mn-cs"/>
              </a:rPr>
              <a:t> to security forces, training </a:t>
            </a:r>
          </a:p>
          <a:p>
            <a:pPr eaLnBrk="1" fontAlgn="auto" hangingPunct="1">
              <a:spcBef>
                <a:spcPts val="1400"/>
              </a:spcBef>
              <a:spcAft>
                <a:spcPts val="0"/>
              </a:spcAft>
              <a:buFont typeface="Wingdings" charset="2"/>
              <a:buChar char="§"/>
              <a:defRPr/>
            </a:pPr>
            <a:r>
              <a:rPr lang="it-IT" altLang="fr-FR" dirty="0" smtClean="0">
                <a:ea typeface="+mn-ea"/>
                <a:cs typeface="+mn-cs"/>
              </a:rPr>
              <a:t>Fight </a:t>
            </a:r>
            <a:r>
              <a:rPr lang="it-IT" altLang="fr-FR" dirty="0" err="1" smtClean="0">
                <a:ea typeface="+mn-ea"/>
                <a:cs typeface="+mn-cs"/>
              </a:rPr>
              <a:t>against</a:t>
            </a:r>
            <a:r>
              <a:rPr lang="it-IT" altLang="fr-FR" dirty="0" smtClean="0">
                <a:ea typeface="+mn-ea"/>
                <a:cs typeface="+mn-cs"/>
              </a:rPr>
              <a:t> </a:t>
            </a:r>
            <a:r>
              <a:rPr lang="it-IT" altLang="fr-FR" dirty="0" err="1" smtClean="0">
                <a:ea typeface="+mn-ea"/>
                <a:cs typeface="+mn-cs"/>
              </a:rPr>
              <a:t>impunity</a:t>
            </a:r>
            <a:endParaRPr lang="it-IT" altLang="fr-FR" dirty="0">
              <a:ea typeface="+mn-ea"/>
              <a:cs typeface="+mn-cs"/>
            </a:endParaRPr>
          </a:p>
          <a:p>
            <a:pPr eaLnBrk="1" fontAlgn="auto" hangingPunct="1">
              <a:spcBef>
                <a:spcPts val="1400"/>
              </a:spcBef>
              <a:spcAft>
                <a:spcPts val="0"/>
              </a:spcAft>
              <a:buFont typeface="Wingdings" charset="2"/>
              <a:buChar char="§"/>
              <a:defRPr/>
            </a:pPr>
            <a:r>
              <a:rPr lang="it-IT" altLang="fr-FR" dirty="0" err="1" smtClean="0">
                <a:ea typeface="+mn-ea"/>
                <a:cs typeface="+mn-cs"/>
              </a:rPr>
              <a:t>Criminalisation</a:t>
            </a:r>
            <a:r>
              <a:rPr lang="it-IT" altLang="fr-FR" dirty="0" smtClean="0">
                <a:ea typeface="+mn-ea"/>
                <a:cs typeface="+mn-cs"/>
              </a:rPr>
              <a:t> of </a:t>
            </a:r>
            <a:r>
              <a:rPr lang="it-IT" altLang="fr-FR" dirty="0" err="1" smtClean="0">
                <a:ea typeface="+mn-ea"/>
                <a:cs typeface="+mn-cs"/>
              </a:rPr>
              <a:t>arbitrary</a:t>
            </a:r>
            <a:r>
              <a:rPr lang="it-IT" altLang="fr-FR" dirty="0" smtClean="0">
                <a:ea typeface="+mn-ea"/>
                <a:cs typeface="+mn-cs"/>
              </a:rPr>
              <a:t> </a:t>
            </a:r>
            <a:r>
              <a:rPr lang="it-IT" altLang="fr-FR" dirty="0" err="1" smtClean="0">
                <a:ea typeface="+mn-ea"/>
                <a:cs typeface="+mn-cs"/>
              </a:rPr>
              <a:t>displacement</a:t>
            </a:r>
            <a:r>
              <a:rPr lang="it-IT" altLang="fr-FR" dirty="0" smtClean="0">
                <a:ea typeface="+mn-ea"/>
                <a:cs typeface="+mn-cs"/>
              </a:rPr>
              <a:t>  </a:t>
            </a:r>
          </a:p>
        </p:txBody>
      </p:sp>
      <p:sp>
        <p:nvSpPr>
          <p:cNvPr id="9" name="Segnaposto contenuto 3"/>
          <p:cNvSpPr>
            <a:spLocks noGrp="1"/>
          </p:cNvSpPr>
          <p:nvPr>
            <p:ph sz="quarter" idx="4294967295"/>
          </p:nvPr>
        </p:nvSpPr>
        <p:spPr>
          <a:xfrm>
            <a:off x="5003800" y="2033588"/>
            <a:ext cx="3992563" cy="3843337"/>
          </a:xfrm>
        </p:spPr>
        <p:txBody>
          <a:bodyPr/>
          <a:lstStyle/>
          <a:p>
            <a:pPr marL="0" indent="0" eaLnBrk="1" hangingPunct="1">
              <a:buFontTx/>
              <a:buNone/>
              <a:defRPr/>
            </a:pPr>
            <a:r>
              <a:rPr lang="it-IT" b="1" dirty="0" err="1">
                <a:latin typeface="Century Gothic"/>
                <a:ea typeface="MS PGothic" charset="0"/>
                <a:cs typeface="Century Gothic"/>
              </a:rPr>
              <a:t>Disasters</a:t>
            </a:r>
            <a:r>
              <a:rPr lang="it-IT" b="1" dirty="0">
                <a:latin typeface="Century Gothic"/>
                <a:ea typeface="MS PGothic" charset="0"/>
                <a:cs typeface="Century Gothic"/>
              </a:rPr>
              <a:t>:  </a:t>
            </a:r>
          </a:p>
          <a:p>
            <a:pPr eaLnBrk="1" hangingPunct="1">
              <a:spcBef>
                <a:spcPts val="1400"/>
              </a:spcBef>
              <a:buFont typeface="Wingdings" charset="2"/>
              <a:buChar char="§"/>
              <a:defRPr/>
            </a:pPr>
            <a:r>
              <a:rPr lang="en-US" sz="1800" dirty="0" smtClean="0">
                <a:latin typeface="Century Gothic"/>
                <a:ea typeface="MS PGothic" charset="0"/>
                <a:cs typeface="Century Gothic"/>
              </a:rPr>
              <a:t>“</a:t>
            </a:r>
            <a:r>
              <a:rPr lang="en-US" altLang="ja-JP" sz="1800" dirty="0">
                <a:latin typeface="Century Gothic"/>
                <a:ea typeface="MS PGothic" charset="0"/>
                <a:cs typeface="Century Gothic"/>
              </a:rPr>
              <a:t>There is no such thing as a </a:t>
            </a:r>
            <a:r>
              <a:rPr lang="en-US" sz="1800" dirty="0">
                <a:latin typeface="Century Gothic"/>
                <a:ea typeface="MS PGothic" charset="0"/>
                <a:cs typeface="Century Gothic"/>
              </a:rPr>
              <a:t>‘</a:t>
            </a:r>
            <a:r>
              <a:rPr lang="en-US" altLang="ja-JP" sz="1800" dirty="0">
                <a:latin typeface="Century Gothic"/>
                <a:ea typeface="MS PGothic" charset="0"/>
                <a:cs typeface="Century Gothic"/>
              </a:rPr>
              <a:t>natural</a:t>
            </a:r>
            <a:r>
              <a:rPr lang="en-US" sz="1800" dirty="0">
                <a:latin typeface="Century Gothic"/>
                <a:ea typeface="MS PGothic" charset="0"/>
                <a:cs typeface="Century Gothic"/>
              </a:rPr>
              <a:t>’</a:t>
            </a:r>
            <a:r>
              <a:rPr lang="en-US" altLang="ja-JP" sz="1800" dirty="0">
                <a:latin typeface="Century Gothic"/>
                <a:ea typeface="MS PGothic" charset="0"/>
                <a:cs typeface="Century Gothic"/>
              </a:rPr>
              <a:t> disaster, only natural hazards.</a:t>
            </a:r>
            <a:r>
              <a:rPr lang="en-US" sz="1800" dirty="0">
                <a:latin typeface="Century Gothic"/>
                <a:ea typeface="MS PGothic" charset="0"/>
                <a:cs typeface="Century Gothic"/>
              </a:rPr>
              <a:t>”</a:t>
            </a:r>
            <a:r>
              <a:rPr lang="en-US" altLang="ja-JP" sz="1800" dirty="0">
                <a:latin typeface="Century Gothic"/>
                <a:ea typeface="MS PGothic" charset="0"/>
                <a:cs typeface="Century Gothic"/>
              </a:rPr>
              <a:t> UN office for DRR</a:t>
            </a:r>
          </a:p>
          <a:p>
            <a:pPr eaLnBrk="1" hangingPunct="1">
              <a:spcBef>
                <a:spcPts val="1400"/>
              </a:spcBef>
              <a:buFont typeface="Wingdings" charset="2"/>
              <a:buChar char="§"/>
              <a:defRPr/>
            </a:pPr>
            <a:r>
              <a:rPr lang="en-US" sz="1800" dirty="0" smtClean="0">
                <a:latin typeface="Century Gothic"/>
                <a:ea typeface="MS PGothic" charset="0"/>
                <a:cs typeface="Century Gothic"/>
              </a:rPr>
              <a:t>Disaster </a:t>
            </a:r>
            <a:r>
              <a:rPr lang="en-US" sz="1800" dirty="0">
                <a:latin typeface="Century Gothic"/>
                <a:ea typeface="MS PGothic" charset="0"/>
                <a:cs typeface="Century Gothic"/>
              </a:rPr>
              <a:t>management, mitigation and preparedness </a:t>
            </a:r>
          </a:p>
          <a:p>
            <a:pPr eaLnBrk="1" hangingPunct="1">
              <a:spcBef>
                <a:spcPts val="1400"/>
              </a:spcBef>
              <a:buFont typeface="Wingdings" charset="2"/>
              <a:buChar char="§"/>
              <a:defRPr/>
            </a:pPr>
            <a:r>
              <a:rPr lang="en-US" sz="1800" dirty="0" smtClean="0">
                <a:latin typeface="Century Gothic"/>
                <a:ea typeface="MS PGothic" charset="0"/>
                <a:cs typeface="Century Gothic"/>
              </a:rPr>
              <a:t>Early </a:t>
            </a:r>
            <a:r>
              <a:rPr lang="en-US" sz="1800" dirty="0">
                <a:latin typeface="Century Gothic"/>
                <a:ea typeface="MS PGothic" charset="0"/>
                <a:cs typeface="Century Gothic"/>
              </a:rPr>
              <a:t>warning systems </a:t>
            </a:r>
          </a:p>
          <a:p>
            <a:pPr marL="0" indent="0" eaLnBrk="1" hangingPunct="1">
              <a:buFontTx/>
              <a:buNone/>
              <a:defRPr/>
            </a:pPr>
            <a:endParaRPr lang="it-IT" sz="1800" dirty="0">
              <a:latin typeface="Century Gothic"/>
              <a:ea typeface="MS PGothic" charset="0"/>
              <a:cs typeface="Century Gothic"/>
            </a:endParaRPr>
          </a:p>
          <a:p>
            <a:pPr marL="0" indent="0" eaLnBrk="1" hangingPunct="1">
              <a:buFontTx/>
              <a:buNone/>
              <a:defRPr/>
            </a:pPr>
            <a:endParaRPr lang="it-IT" u="sng" dirty="0">
              <a:latin typeface="Century Gothic"/>
              <a:ea typeface="MS PGothic" charset="0"/>
              <a:cs typeface="Century Gothic"/>
            </a:endParaRPr>
          </a:p>
        </p:txBody>
      </p:sp>
      <p:sp>
        <p:nvSpPr>
          <p:cNvPr id="14" name="Rettangolo arrotondato 4"/>
          <p:cNvSpPr/>
          <p:nvPr/>
        </p:nvSpPr>
        <p:spPr>
          <a:xfrm>
            <a:off x="4284663" y="4941888"/>
            <a:ext cx="3095625" cy="15128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b="1" dirty="0"/>
              <a:t>Model </a:t>
            </a:r>
            <a:r>
              <a:rPr lang="it-IT" b="1" dirty="0" err="1"/>
              <a:t>act</a:t>
            </a:r>
            <a:r>
              <a:rPr lang="it-IT" b="1" dirty="0"/>
              <a:t> on </a:t>
            </a:r>
            <a:r>
              <a:rPr lang="it-IT" b="1" dirty="0" err="1"/>
              <a:t>disaster</a:t>
            </a:r>
            <a:r>
              <a:rPr lang="it-IT" b="1" dirty="0"/>
              <a:t> </a:t>
            </a:r>
            <a:r>
              <a:rPr lang="it-IT" b="1" dirty="0" err="1"/>
              <a:t>relief</a:t>
            </a:r>
            <a:r>
              <a:rPr lang="it-IT" b="1" dirty="0"/>
              <a:t> and </a:t>
            </a:r>
            <a:r>
              <a:rPr lang="it-IT" b="1" dirty="0" err="1"/>
              <a:t>initial</a:t>
            </a:r>
            <a:r>
              <a:rPr lang="it-IT" b="1" dirty="0"/>
              <a:t> </a:t>
            </a:r>
            <a:r>
              <a:rPr lang="it-IT" b="1" dirty="0" err="1"/>
              <a:t>recovery</a:t>
            </a:r>
            <a:r>
              <a:rPr lang="it-IT" b="1" dirty="0"/>
              <a:t> </a:t>
            </a:r>
            <a:r>
              <a:rPr lang="it-IT" b="1" dirty="0" err="1"/>
              <a:t>assistance</a:t>
            </a:r>
            <a:r>
              <a:rPr lang="it-IT" b="1" dirty="0"/>
              <a:t>, 2013</a:t>
            </a:r>
          </a:p>
          <a:p>
            <a:pPr algn="ctr">
              <a:defRPr/>
            </a:pPr>
            <a:endParaRPr lang="it-IT" b="1" dirty="0"/>
          </a:p>
        </p:txBody>
      </p:sp>
      <p:pic>
        <p:nvPicPr>
          <p:cNvPr id="15" name="Picture 4" descr="C:\Users\utente\Desktop\IFRC-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6092825"/>
            <a:ext cx="26638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23850" y="0"/>
            <a:ext cx="8229600" cy="1196975"/>
          </a:xfrm>
        </p:spPr>
        <p:txBody>
          <a:bodyPr/>
          <a:lstStyle/>
          <a:p>
            <a:pPr eaLnBrk="1" hangingPunct="1"/>
            <a:r>
              <a:rPr lang="fr-CH" sz="3200" b="1">
                <a:latin typeface="Century Gothic" charset="0"/>
                <a:ea typeface="MS PGothic" charset="0"/>
                <a:cs typeface="MS PGothic" charset="0"/>
              </a:rPr>
              <a:t>IDPs’ protection: Guiding principles 10 to 23</a:t>
            </a:r>
          </a:p>
        </p:txBody>
      </p:sp>
      <p:graphicFrame>
        <p:nvGraphicFramePr>
          <p:cNvPr id="5" name="Table 4"/>
          <p:cNvGraphicFramePr>
            <a:graphicFrameLocks noGrp="1"/>
          </p:cNvGraphicFramePr>
          <p:nvPr/>
        </p:nvGraphicFramePr>
        <p:xfrm>
          <a:off x="395288" y="1628775"/>
          <a:ext cx="8137525" cy="3600450"/>
        </p:xfrm>
        <a:graphic>
          <a:graphicData uri="http://schemas.openxmlformats.org/drawingml/2006/table">
            <a:tbl>
              <a:tblPr/>
              <a:tblGrid>
                <a:gridCol w="4069492"/>
                <a:gridCol w="4068033"/>
              </a:tblGrid>
              <a:tr h="163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E46C0A"/>
                          </a:solidFill>
                          <a:effectLst/>
                          <a:latin typeface="Century Gothic"/>
                          <a:ea typeface="MS PGothic" charset="0"/>
                          <a:cs typeface="Century Gothic"/>
                        </a:rPr>
                        <a:t>A. Civil and political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people’s lives, safety, physical wellbeing and family unity. </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2"/>
                          </a:solidFill>
                          <a:effectLst/>
                          <a:latin typeface="Century Gothic"/>
                          <a:ea typeface="MS PGothic" charset="0"/>
                          <a:cs typeface="Century Gothic"/>
                        </a:rPr>
                        <a:t>B. Economic, social and cultural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food, basic shelter, health and primary education</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r>
              <a:tr h="196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E46C0A"/>
                          </a:solidFill>
                          <a:effectLst/>
                          <a:latin typeface="Century Gothic"/>
                          <a:ea typeface="MS PGothic" charset="0"/>
                          <a:cs typeface="Century Gothic"/>
                        </a:rPr>
                        <a:t>D. Civil and political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personal documentation, and freedom of movement, expression, opinion, religion and voting</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1F497D"/>
                          </a:solidFill>
                          <a:effectLst/>
                          <a:latin typeface="Century Gothic"/>
                          <a:ea typeface="MS PGothic" charset="0"/>
                          <a:cs typeface="Century Gothic"/>
                        </a:rPr>
                        <a:t>C. Economic, social and cultural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housing, land and property (HLP), livelihoods, and secondary and higher education</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0" name="TextBox 1"/>
          <p:cNvSpPr txBox="1">
            <a:spLocks noChangeArrowheads="1"/>
          </p:cNvSpPr>
          <p:nvPr/>
        </p:nvSpPr>
        <p:spPr bwMode="auto">
          <a:xfrm>
            <a:off x="395288" y="5589588"/>
            <a:ext cx="655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GB" sz="1400" dirty="0" smtClean="0">
                <a:solidFill>
                  <a:schemeClr val="tx1">
                    <a:lumMod val="50000"/>
                    <a:lumOff val="50000"/>
                  </a:schemeClr>
                </a:solidFill>
                <a:latin typeface="Century Gothic"/>
                <a:cs typeface="Century Gothic"/>
              </a:rPr>
              <a:t>Source: UN secretary general’s representative on IDPs’ human rights</a:t>
            </a:r>
            <a:endParaRPr lang="en-US" sz="1400" dirty="0" smtClean="0">
              <a:solidFill>
                <a:schemeClr val="tx1">
                  <a:lumMod val="50000"/>
                  <a:lumOff val="50000"/>
                </a:schemeClr>
              </a:solidFill>
              <a:latin typeface="Century Gothic"/>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6910</TotalTime>
  <Words>2587</Words>
  <Application>Microsoft Macintosh PowerPoint</Application>
  <PresentationFormat>On-screen Show (4:3)</PresentationFormat>
  <Paragraphs>214</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MS PGothic</vt:lpstr>
      <vt:lpstr>Century Gothic</vt:lpstr>
      <vt:lpstr>ＭＳ Ｐゴシック</vt:lpstr>
      <vt:lpstr>Wingdings 2</vt:lpstr>
      <vt:lpstr>Calibri</vt:lpstr>
      <vt:lpstr>Wingdings</vt:lpstr>
      <vt:lpstr>AkzidenzGroteskPro-Light</vt:lpstr>
      <vt:lpstr>AkzidenzGroteskPro-Md</vt:lpstr>
      <vt:lpstr>AkzidenzGroteskPro-LightIt</vt:lpstr>
      <vt:lpstr>Perception</vt:lpstr>
      <vt:lpstr>A human rights-based approach to law and policy-making</vt:lpstr>
      <vt:lpstr>Objectives</vt:lpstr>
      <vt:lpstr>International legal standards</vt:lpstr>
      <vt:lpstr>International law</vt:lpstr>
      <vt:lpstr>International law (II)</vt:lpstr>
      <vt:lpstr>The Guiding Principles</vt:lpstr>
      <vt:lpstr>Prohibition of arbitrary displacement</vt:lpstr>
      <vt:lpstr>Prevention</vt:lpstr>
      <vt:lpstr>IDPs’ protection: Guiding principles 10 to 23</vt:lpstr>
      <vt:lpstr>Durable solutions: Guiding principles  28 to 30 and the IASC framework</vt:lpstr>
      <vt:lpstr>PowerPoint Presentation</vt:lpstr>
      <vt:lpstr>Regional standards</vt:lpstr>
      <vt:lpstr>Conclusions</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dc:creator>
  <cp:lastModifiedBy>Rachel</cp:lastModifiedBy>
  <cp:revision>234</cp:revision>
  <dcterms:created xsi:type="dcterms:W3CDTF">2008-09-19T08:19:15Z</dcterms:created>
  <dcterms:modified xsi:type="dcterms:W3CDTF">2016-01-20T14:59:29Z</dcterms:modified>
</cp:coreProperties>
</file>