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3"/>
  </p:notesMasterIdLst>
  <p:handoutMasterIdLst>
    <p:handoutMasterId r:id="rId14"/>
  </p:handoutMasterIdLst>
  <p:sldIdLst>
    <p:sldId id="326" r:id="rId2"/>
    <p:sldId id="324" r:id="rId3"/>
    <p:sldId id="309" r:id="rId4"/>
    <p:sldId id="320" r:id="rId5"/>
    <p:sldId id="334" r:id="rId6"/>
    <p:sldId id="335" r:id="rId7"/>
    <p:sldId id="336" r:id="rId8"/>
    <p:sldId id="337" r:id="rId9"/>
    <p:sldId id="313" r:id="rId10"/>
    <p:sldId id="338" r:id="rId11"/>
    <p:sldId id="329"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887" autoAdjust="0"/>
  </p:normalViewPr>
  <p:slideViewPr>
    <p:cSldViewPr>
      <p:cViewPr varScale="1">
        <p:scale>
          <a:sx n="86" d="100"/>
          <a:sy n="86" d="100"/>
        </p:scale>
        <p:origin x="-576"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92255FE-7C72-444E-A121-40E0F97E5A9F}" type="slidenum">
              <a:rPr lang="en-GB"/>
              <a:pPr>
                <a:defRPr/>
              </a:pPr>
              <a:t>‹#›</a:t>
            </a:fld>
            <a:endParaRPr lang="en-GB"/>
          </a:p>
        </p:txBody>
      </p:sp>
    </p:spTree>
    <p:extLst>
      <p:ext uri="{BB962C8B-B14F-4D97-AF65-F5344CB8AC3E}">
        <p14:creationId xmlns:p14="http://schemas.microsoft.com/office/powerpoint/2010/main" val="929877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071851-DCB3-614D-976F-C0A71FEC46E3}" type="slidenum">
              <a:rPr lang="it-IT"/>
              <a:pPr>
                <a:defRPr/>
              </a:pPr>
              <a:t>‹#›</a:t>
            </a:fld>
            <a:endParaRPr lang="it-IT"/>
          </a:p>
        </p:txBody>
      </p:sp>
    </p:spTree>
    <p:extLst>
      <p:ext uri="{BB962C8B-B14F-4D97-AF65-F5344CB8AC3E}">
        <p14:creationId xmlns:p14="http://schemas.microsoft.com/office/powerpoint/2010/main" val="579051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07000"/>
              </a:lnSpc>
              <a:spcAft>
                <a:spcPts val="800"/>
              </a:spcAft>
            </a:pPr>
            <a:endParaRPr lang="fr-FR" altLang="ja-JP" sz="1100" dirty="0">
              <a:latin typeface="Calibri"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2173707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noTextEdit="1"/>
          </p:cNvSpPr>
          <p:nvPr>
            <p:ph type="sldImg"/>
          </p:nvPr>
        </p:nvSpPr>
        <p:spPr>
          <a:ln/>
        </p:spPr>
      </p:sp>
      <p:sp>
        <p:nvSpPr>
          <p:cNvPr id="48130"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lnSpc>
                <a:spcPct val="90000"/>
              </a:lnSpc>
            </a:pPr>
            <a:r>
              <a:rPr lang="fr-FR" dirty="0" smtClean="0">
                <a:latin typeface="Arial" charset="0"/>
              </a:rPr>
              <a:t> Exemple: République Centrafricaine, Brookings, 2011 : </a:t>
            </a:r>
          </a:p>
          <a:p>
            <a:pPr>
              <a:lnSpc>
                <a:spcPct val="90000"/>
              </a:lnSpc>
            </a:pPr>
            <a:r>
              <a:rPr lang="fr-FR" dirty="0" smtClean="0">
                <a:latin typeface="Arial" charset="0"/>
              </a:rPr>
              <a:t>A la suite d’une requête de la part du gouvernement et avec le soutien du HCR, un expert a été nommé pour conduire une étude sur le cadre législatif national. </a:t>
            </a:r>
          </a:p>
          <a:p>
            <a:pPr>
              <a:lnSpc>
                <a:spcPct val="90000"/>
              </a:lnSpc>
            </a:pPr>
            <a:r>
              <a:rPr lang="fr-FR" dirty="0" smtClean="0">
                <a:latin typeface="Arial" charset="0"/>
              </a:rPr>
              <a:t>L’étude a débuté avec une analyse du contexte, des problèmes politiques, sociaux et économiques existants qui empêchaient ou affectaient la réponse au déplacement interne. </a:t>
            </a:r>
          </a:p>
          <a:p>
            <a:pPr>
              <a:lnSpc>
                <a:spcPct val="90000"/>
              </a:lnSpc>
            </a:pPr>
            <a:r>
              <a:rPr lang="fr-FR" dirty="0" smtClean="0">
                <a:latin typeface="Arial" charset="0"/>
              </a:rPr>
              <a:t>Elle a ensuite consisté en l’analyse plus spécifique les lois et politiques pertinentes : </a:t>
            </a:r>
          </a:p>
          <a:p>
            <a:pPr>
              <a:lnSpc>
                <a:spcPct val="90000"/>
              </a:lnSpc>
            </a:pPr>
            <a:r>
              <a:rPr lang="fr-FR" dirty="0" smtClean="0">
                <a:latin typeface="Arial" charset="0"/>
              </a:rPr>
              <a:t>-	67 éléments qui doivent figurer dans </a:t>
            </a:r>
            <a:r>
              <a:rPr lang="fr-FR" dirty="0" err="1" smtClean="0">
                <a:latin typeface="Arial" charset="0"/>
              </a:rPr>
              <a:t>dans</a:t>
            </a:r>
            <a:r>
              <a:rPr lang="fr-FR" dirty="0" smtClean="0">
                <a:latin typeface="Arial" charset="0"/>
              </a:rPr>
              <a:t> une législation nationale et qui sont requis pour répondre de manière adéquate aux problèmes liés au déplacement ont été identifiés </a:t>
            </a:r>
          </a:p>
          <a:p>
            <a:pPr>
              <a:lnSpc>
                <a:spcPct val="90000"/>
              </a:lnSpc>
            </a:pPr>
            <a:r>
              <a:rPr lang="fr-FR" dirty="0" smtClean="0">
                <a:latin typeface="Arial" charset="0"/>
              </a:rPr>
              <a:t>-	Ensuite une évaluation de la conformité des cadres </a:t>
            </a:r>
            <a:r>
              <a:rPr lang="fr-FR" dirty="0" err="1" smtClean="0">
                <a:latin typeface="Arial" charset="0"/>
              </a:rPr>
              <a:t>éxistants</a:t>
            </a:r>
            <a:r>
              <a:rPr lang="fr-FR" dirty="0" smtClean="0">
                <a:latin typeface="Arial" charset="0"/>
              </a:rPr>
              <a:t> avec le Pacte des Grands Lacs et la Convention de Kampala a été réalisée</a:t>
            </a:r>
          </a:p>
          <a:p>
            <a:pPr>
              <a:lnSpc>
                <a:spcPct val="90000"/>
              </a:lnSpc>
            </a:pPr>
            <a:r>
              <a:rPr lang="fr-FR" dirty="0" smtClean="0">
                <a:latin typeface="Arial" charset="0"/>
              </a:rPr>
              <a:t>Des </a:t>
            </a:r>
            <a:r>
              <a:rPr lang="fr-FR" dirty="0" err="1" smtClean="0">
                <a:latin typeface="Arial" charset="0"/>
              </a:rPr>
              <a:t>récommandations</a:t>
            </a:r>
            <a:r>
              <a:rPr lang="fr-FR" dirty="0" smtClean="0">
                <a:latin typeface="Arial" charset="0"/>
              </a:rPr>
              <a:t> mettant en évidence des vides juridiques et des problèmes ont enfin été formulées </a:t>
            </a:r>
          </a:p>
          <a:p>
            <a:pPr>
              <a:lnSpc>
                <a:spcPct val="90000"/>
              </a:lnSpc>
            </a:pPr>
            <a:r>
              <a:rPr lang="fr-FR" dirty="0" smtClean="0">
                <a:latin typeface="Arial" charset="0"/>
              </a:rPr>
              <a:t>Exemple : Kenya </a:t>
            </a:r>
          </a:p>
          <a:p>
            <a:pPr>
              <a:lnSpc>
                <a:spcPct val="90000"/>
              </a:lnSpc>
            </a:pPr>
            <a:r>
              <a:rPr lang="fr-FR" dirty="0" smtClean="0">
                <a:latin typeface="Arial" charset="0"/>
              </a:rPr>
              <a:t>En décembre 2010 le LASWG (</a:t>
            </a:r>
            <a:r>
              <a:rPr lang="fr-FR" dirty="0" err="1" smtClean="0">
                <a:latin typeface="Arial" charset="0"/>
              </a:rPr>
              <a:t>Legal</a:t>
            </a:r>
            <a:r>
              <a:rPr lang="fr-FR" dirty="0" smtClean="0">
                <a:latin typeface="Arial" charset="0"/>
              </a:rPr>
              <a:t> and </a:t>
            </a:r>
            <a:r>
              <a:rPr lang="fr-FR" dirty="0" err="1" smtClean="0">
                <a:latin typeface="Arial" charset="0"/>
              </a:rPr>
              <a:t>Advocacy</a:t>
            </a:r>
            <a:r>
              <a:rPr lang="fr-FR" dirty="0" smtClean="0">
                <a:latin typeface="Arial" charset="0"/>
              </a:rPr>
              <a:t> </a:t>
            </a:r>
            <a:r>
              <a:rPr lang="fr-FR" dirty="0" err="1" smtClean="0">
                <a:latin typeface="Arial" charset="0"/>
              </a:rPr>
              <a:t>Sub</a:t>
            </a:r>
            <a:r>
              <a:rPr lang="fr-FR" dirty="0" smtClean="0">
                <a:latin typeface="Arial" charset="0"/>
              </a:rPr>
              <a:t> </a:t>
            </a:r>
            <a:r>
              <a:rPr lang="fr-FR" dirty="0" err="1" smtClean="0">
                <a:latin typeface="Arial" charset="0"/>
              </a:rPr>
              <a:t>Working</a:t>
            </a:r>
            <a:r>
              <a:rPr lang="fr-FR" dirty="0" smtClean="0">
                <a:latin typeface="Arial" charset="0"/>
              </a:rPr>
              <a:t> Group) a </a:t>
            </a:r>
            <a:r>
              <a:rPr lang="fr-FR" dirty="0" err="1" smtClean="0">
                <a:latin typeface="Arial" charset="0"/>
              </a:rPr>
              <a:t>dévéloppé</a:t>
            </a:r>
            <a:r>
              <a:rPr lang="fr-FR" dirty="0" smtClean="0">
                <a:latin typeface="Arial" charset="0"/>
              </a:rPr>
              <a:t> et diffusé une matrice d’audit du cadre légal et institutionnel en lien avec la protection des PDI. Cela a engendré un appel pour la révision du brouillon de la politique afin d’assurer sa conformité avec les cadres légaux adoptés par le pays : principalement la Constitution et la Loi sur le LTB. </a:t>
            </a:r>
          </a:p>
          <a:p>
            <a:pPr>
              <a:lnSpc>
                <a:spcPct val="90000"/>
              </a:lnSpc>
            </a:pPr>
            <a:endParaRPr lang="fr-FR" dirty="0" smtClean="0">
              <a:latin typeface="Arial" charset="0"/>
            </a:endParaRPr>
          </a:p>
          <a:p>
            <a:pPr>
              <a:lnSpc>
                <a:spcPct val="90000"/>
              </a:lnSpc>
            </a:pPr>
            <a:endParaRPr lang="it-IT" dirty="0" smtClean="0">
              <a:latin typeface="Arial" charset="0"/>
            </a:endParaRPr>
          </a:p>
          <a:p>
            <a:endParaRPr lang="en-GB" dirty="0">
              <a:latin typeface="Arial" charset="0"/>
              <a:ea typeface="MS PGothic" charset="0"/>
            </a:endParaRPr>
          </a:p>
        </p:txBody>
      </p:sp>
      <p:sp>
        <p:nvSpPr>
          <p:cNvPr id="48131"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75DD205-87FA-B24C-B97B-66325A937387}" type="slidenum">
              <a:rPr lang="it-IT" sz="1200"/>
              <a:pPr/>
              <a:t>10</a:t>
            </a:fld>
            <a:endParaRPr lang="it-IT" sz="1200"/>
          </a:p>
        </p:txBody>
      </p:sp>
    </p:spTree>
    <p:extLst>
      <p:ext uri="{BB962C8B-B14F-4D97-AF65-F5344CB8AC3E}">
        <p14:creationId xmlns:p14="http://schemas.microsoft.com/office/powerpoint/2010/main" val="3084282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rPr>
              <a:t>Examens</a:t>
            </a:r>
            <a:r>
              <a:rPr lang="fr-FR" baseline="0" dirty="0" smtClean="0">
                <a:latin typeface="Arial" charset="0"/>
              </a:rPr>
              <a:t> juridiques en République Centrafricaine, au Kenya et </a:t>
            </a:r>
            <a:r>
              <a:rPr lang="fr-FR" baseline="0" smtClean="0">
                <a:latin typeface="Arial" charset="0"/>
              </a:rPr>
              <a:t>au Zimbabwe</a:t>
            </a:r>
            <a:r>
              <a:rPr lang="fr-FR" smtClean="0">
                <a:latin typeface="Arial" charset="0"/>
              </a:rPr>
              <a:t>. </a:t>
            </a:r>
            <a:endParaRPr lang="fr-FR" dirty="0">
              <a:latin typeface="Arial" charset="0"/>
            </a:endParaRPr>
          </a:p>
        </p:txBody>
      </p:sp>
      <p:sp>
        <p:nvSpPr>
          <p:cNvPr id="2969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CDD424F-9E0C-7E49-81D4-F33F2904ECFF}" type="slidenum">
              <a:rPr lang="it-IT" sz="1200"/>
              <a:pPr/>
              <a:t>11</a:t>
            </a:fld>
            <a:endParaRPr lang="it-IT" sz="1200"/>
          </a:p>
        </p:txBody>
      </p:sp>
    </p:spTree>
    <p:extLst>
      <p:ext uri="{BB962C8B-B14F-4D97-AF65-F5344CB8AC3E}">
        <p14:creationId xmlns:p14="http://schemas.microsoft.com/office/powerpoint/2010/main" val="375324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noTextEdit="1"/>
          </p:cNvSpPr>
          <p:nvPr>
            <p:ph type="sldImg"/>
          </p:nvPr>
        </p:nvSpPr>
        <p:spPr>
          <a:ln/>
        </p:spPr>
      </p:sp>
      <p:sp>
        <p:nvSpPr>
          <p:cNvPr id="25602"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defRPr/>
            </a:pPr>
            <a:endParaRPr lang="it-IT" sz="1200" kern="1200" dirty="0" smtClean="0">
              <a:solidFill>
                <a:schemeClr val="tx1"/>
              </a:solidFill>
              <a:latin typeface="Arial" pitchFamily="34" charset="0"/>
              <a:ea typeface="MS PGothic" panose="020B0600070205080204" pitchFamily="34" charset="-128"/>
              <a:cs typeface="MS PGothic" charset="0"/>
            </a:endParaRPr>
          </a:p>
          <a:p>
            <a:pPr>
              <a:buFontTx/>
              <a:buNone/>
              <a:defRPr/>
            </a:pPr>
            <a:r>
              <a:rPr lang="it-IT" sz="1200" kern="1200" dirty="0" smtClean="0">
                <a:solidFill>
                  <a:schemeClr val="tx1"/>
                </a:solidFill>
                <a:latin typeface="Arial" pitchFamily="34" charset="0"/>
                <a:ea typeface="MS PGothic" panose="020B0600070205080204" pitchFamily="34" charset="-128"/>
                <a:cs typeface="MS PGothic" charset="0"/>
              </a:rPr>
              <a:t>Un mot de pour</a:t>
            </a:r>
            <a:r>
              <a:rPr lang="it-IT" sz="1200" kern="1200" baseline="0" dirty="0" smtClean="0">
                <a:solidFill>
                  <a:schemeClr val="tx1"/>
                </a:solidFill>
                <a:latin typeface="Arial" pitchFamily="34" charset="0"/>
                <a:ea typeface="MS PGothic" panose="020B0600070205080204" pitchFamily="34" charset="-128"/>
                <a:cs typeface="MS PGothic" charset="0"/>
              </a:rPr>
              <a:t> avertir et clarifier l’utlisation de ce processus en sept étapes. Il ne s’agit en aucun cas d’un processus ogligatoire. Il met juste en évidence un parcours institutionnel potentiel,  mais pas toujours séquentiel. Les étapes peuvent se chevaucher et certaines peuvent ou devront être sautées. </a:t>
            </a:r>
          </a:p>
          <a:p>
            <a:pPr>
              <a:buFontTx/>
              <a:buNone/>
              <a:defRPr/>
            </a:pPr>
            <a:endParaRPr lang="it-IT" sz="1200" kern="1200" baseline="0" dirty="0" smtClean="0">
              <a:solidFill>
                <a:schemeClr val="tx1"/>
              </a:solidFill>
              <a:latin typeface="Arial" pitchFamily="34" charset="0"/>
              <a:ea typeface="MS PGothic" panose="020B0600070205080204" pitchFamily="34" charset="-128"/>
              <a:cs typeface="MS PGothic" charset="0"/>
            </a:endParaRPr>
          </a:p>
          <a:p>
            <a:pPr>
              <a:buFontTx/>
              <a:buNone/>
              <a:defRPr/>
            </a:pPr>
            <a:r>
              <a:rPr lang="it-IT" sz="1200" kern="1200" baseline="0" dirty="0" smtClean="0">
                <a:solidFill>
                  <a:schemeClr val="tx1"/>
                </a:solidFill>
                <a:latin typeface="Arial" pitchFamily="34" charset="0"/>
                <a:ea typeface="MS PGothic" panose="020B0600070205080204" pitchFamily="34" charset="-128"/>
                <a:cs typeface="MS PGothic" charset="0"/>
              </a:rPr>
              <a:t>De manière générale, elles englobent trois moments principaux: </a:t>
            </a:r>
            <a:r>
              <a:rPr lang="it-IT" sz="1200" kern="1200" dirty="0" smtClean="0">
                <a:solidFill>
                  <a:schemeClr val="tx1"/>
                </a:solidFill>
                <a:latin typeface="Arial" pitchFamily="34" charset="0"/>
                <a:ea typeface="MS PGothic" panose="020B0600070205080204" pitchFamily="34" charset="-128"/>
                <a:cs typeface="MS PGothic" charset="0"/>
              </a:rPr>
              <a:t>: </a:t>
            </a:r>
          </a:p>
          <a:p>
            <a:pPr marL="228600" indent="-228600">
              <a:buFontTx/>
              <a:buAutoNum type="arabicPeriod"/>
              <a:defRPr/>
            </a:pPr>
            <a:r>
              <a:rPr lang="it-IT" sz="1200" kern="1200" dirty="0" smtClean="0">
                <a:solidFill>
                  <a:schemeClr val="tx1"/>
                </a:solidFill>
                <a:latin typeface="Arial" pitchFamily="34" charset="0"/>
                <a:ea typeface="MS PGothic" panose="020B0600070205080204" pitchFamily="34" charset="-128"/>
                <a:cs typeface="MS PGothic" charset="0"/>
              </a:rPr>
              <a:t>La</a:t>
            </a:r>
            <a:r>
              <a:rPr lang="it-IT" sz="1200" kern="1200" baseline="0" dirty="0" smtClean="0">
                <a:solidFill>
                  <a:schemeClr val="tx1"/>
                </a:solidFill>
                <a:latin typeface="Arial" pitchFamily="34" charset="0"/>
                <a:ea typeface="MS PGothic" panose="020B0600070205080204" pitchFamily="34" charset="-128"/>
                <a:cs typeface="MS PGothic" charset="0"/>
              </a:rPr>
              <a:t> p</a:t>
            </a:r>
            <a:r>
              <a:rPr lang="it-IT" sz="1200" kern="1200" dirty="0" smtClean="0">
                <a:solidFill>
                  <a:schemeClr val="tx1"/>
                </a:solidFill>
                <a:latin typeface="Arial" pitchFamily="34" charset="0"/>
                <a:ea typeface="MS PGothic" panose="020B0600070205080204" pitchFamily="34" charset="-128"/>
                <a:cs typeface="MS PGothic" charset="0"/>
              </a:rPr>
              <a:t>réparation</a:t>
            </a:r>
          </a:p>
          <a:p>
            <a:pPr marL="228600" indent="-228600">
              <a:buFontTx/>
              <a:buAutoNum type="arabicPeriod"/>
              <a:defRPr/>
            </a:pPr>
            <a:r>
              <a:rPr lang="it-IT" sz="1200" kern="1200" dirty="0" smtClean="0">
                <a:solidFill>
                  <a:schemeClr val="tx1"/>
                </a:solidFill>
                <a:latin typeface="Arial" pitchFamily="34" charset="0"/>
                <a:ea typeface="MS PGothic" panose="020B0600070205080204" pitchFamily="34" charset="-128"/>
                <a:cs typeface="MS PGothic" charset="0"/>
              </a:rPr>
              <a:t>La rédaction et l’adoption </a:t>
            </a:r>
          </a:p>
          <a:p>
            <a:pPr marL="228600" indent="-228600">
              <a:defRPr/>
            </a:pPr>
            <a:r>
              <a:rPr lang="it-IT" sz="1200" kern="1200" dirty="0" smtClean="0">
                <a:solidFill>
                  <a:schemeClr val="tx1"/>
                </a:solidFill>
                <a:latin typeface="Arial" pitchFamily="34" charset="0"/>
                <a:ea typeface="MS PGothic" panose="020B0600070205080204" pitchFamily="34" charset="-128"/>
                <a:cs typeface="MS PGothic" charset="0"/>
              </a:rPr>
              <a:t>3.</a:t>
            </a:r>
            <a:r>
              <a:rPr lang="it-IT" sz="1200" kern="1200" baseline="0" dirty="0" smtClean="0">
                <a:solidFill>
                  <a:schemeClr val="tx1"/>
                </a:solidFill>
                <a:latin typeface="Arial" pitchFamily="34" charset="0"/>
                <a:ea typeface="MS PGothic" panose="020B0600070205080204" pitchFamily="34" charset="-128"/>
                <a:cs typeface="MS PGothic" charset="0"/>
              </a:rPr>
              <a:t> </a:t>
            </a:r>
            <a:r>
              <a:rPr lang="it-IT" sz="1200" kern="1200" dirty="0" smtClean="0">
                <a:solidFill>
                  <a:schemeClr val="tx1"/>
                </a:solidFill>
                <a:latin typeface="Arial" pitchFamily="34" charset="0"/>
                <a:ea typeface="MS PGothic" panose="020B0600070205080204" pitchFamily="34" charset="-128"/>
                <a:cs typeface="MS PGothic" charset="0"/>
              </a:rPr>
              <a:t>La</a:t>
            </a:r>
            <a:r>
              <a:rPr lang="it-IT" sz="1200" kern="1200" baseline="0" dirty="0" smtClean="0">
                <a:solidFill>
                  <a:schemeClr val="tx1"/>
                </a:solidFill>
                <a:latin typeface="Arial" pitchFamily="34" charset="0"/>
                <a:ea typeface="MS PGothic" panose="020B0600070205080204" pitchFamily="34" charset="-128"/>
                <a:cs typeface="MS PGothic" charset="0"/>
              </a:rPr>
              <a:t> mise en oeuvre </a:t>
            </a:r>
            <a:endParaRPr lang="it-IT" sz="1200" kern="1200" dirty="0" smtClean="0">
              <a:solidFill>
                <a:schemeClr val="tx1"/>
              </a:solidFill>
              <a:latin typeface="Arial" pitchFamily="34" charset="0"/>
              <a:ea typeface="MS PGothic" panose="020B0600070205080204" pitchFamily="34" charset="-128"/>
              <a:cs typeface="MS PGothic" charset="0"/>
            </a:endParaRPr>
          </a:p>
          <a:p>
            <a:pPr>
              <a:buFontTx/>
              <a:buChar char="-"/>
              <a:defRPr/>
            </a:pPr>
            <a:endParaRPr lang="it-IT" sz="1200" kern="1200" dirty="0">
              <a:solidFill>
                <a:schemeClr val="tx1"/>
              </a:solidFill>
              <a:latin typeface="Arial" pitchFamily="34" charset="0"/>
              <a:ea typeface="MS PGothic" panose="020B0600070205080204" pitchFamily="34" charset="-128"/>
              <a:cs typeface="MS PGothic" charset="0"/>
            </a:endParaRPr>
          </a:p>
        </p:txBody>
      </p:sp>
      <p:sp>
        <p:nvSpPr>
          <p:cNvPr id="25603"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97356A6-B426-C748-B67E-F3F48777D07B}" type="slidenum">
              <a:rPr lang="it-IT" sz="1200"/>
              <a:pPr/>
              <a:t>2</a:t>
            </a:fld>
            <a:endParaRPr lang="it-IT" sz="1200"/>
          </a:p>
        </p:txBody>
      </p:sp>
    </p:spTree>
    <p:extLst>
      <p:ext uri="{BB962C8B-B14F-4D97-AF65-F5344CB8AC3E}">
        <p14:creationId xmlns:p14="http://schemas.microsoft.com/office/powerpoint/2010/main" val="4052535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defRPr/>
            </a:pPr>
            <a:r>
              <a:rPr lang="it-IT" sz="1200" kern="1200" dirty="0" smtClean="0">
                <a:solidFill>
                  <a:schemeClr val="tx1"/>
                </a:solidFill>
                <a:latin typeface="Arial" pitchFamily="34" charset="0"/>
                <a:ea typeface="MS PGothic" panose="020B0600070205080204" pitchFamily="34" charset="-128"/>
                <a:cs typeface="MS PGothic" charset="0"/>
              </a:rPr>
              <a:t>The </a:t>
            </a:r>
            <a:r>
              <a:rPr lang="it-IT" sz="1200" kern="1200" dirty="0" err="1" smtClean="0">
                <a:solidFill>
                  <a:schemeClr val="tx1"/>
                </a:solidFill>
                <a:latin typeface="Arial" pitchFamily="34" charset="0"/>
                <a:ea typeface="MS PGothic" panose="020B0600070205080204" pitchFamily="34" charset="-128"/>
                <a:cs typeface="MS PGothic" charset="0"/>
              </a:rPr>
              <a:t>objective</a:t>
            </a:r>
            <a:r>
              <a:rPr lang="it-IT" sz="1200" kern="1200" dirty="0" smtClean="0">
                <a:solidFill>
                  <a:schemeClr val="tx1"/>
                </a:solidFill>
                <a:latin typeface="Arial" pitchFamily="34" charset="0"/>
                <a:ea typeface="MS PGothic" panose="020B0600070205080204" pitchFamily="34" charset="-128"/>
                <a:cs typeface="MS PGothic" charset="0"/>
              </a:rPr>
              <a:t>:</a:t>
            </a:r>
          </a:p>
          <a:p>
            <a:pPr marL="228600" indent="-228600">
              <a:buFontTx/>
              <a:buAutoNum type="arabicPeriod"/>
              <a:defRPr/>
            </a:pPr>
            <a:r>
              <a:rPr lang="it-IT" sz="1200" kern="1200" dirty="0" err="1" smtClean="0">
                <a:solidFill>
                  <a:schemeClr val="tx1"/>
                </a:solidFill>
                <a:latin typeface="Arial" pitchFamily="34" charset="0"/>
                <a:ea typeface="MS PGothic" panose="020B0600070205080204" pitchFamily="34" charset="-128"/>
                <a:cs typeface="MS PGothic" charset="0"/>
              </a:rPr>
              <a:t>What</a:t>
            </a:r>
            <a:r>
              <a:rPr lang="it-IT" sz="1200" kern="1200" dirty="0" smtClean="0">
                <a:solidFill>
                  <a:schemeClr val="tx1"/>
                </a:solidFill>
                <a:latin typeface="Arial" pitchFamily="34" charset="0"/>
                <a:ea typeface="MS PGothic" panose="020B0600070205080204" pitchFamily="34" charset="-128"/>
                <a:cs typeface="MS PGothic" charset="0"/>
              </a:rPr>
              <a:t> are the </a:t>
            </a:r>
            <a:r>
              <a:rPr lang="it-IT" sz="1200" kern="1200" dirty="0" err="1" smtClean="0">
                <a:solidFill>
                  <a:schemeClr val="tx1"/>
                </a:solidFill>
                <a:latin typeface="Arial" pitchFamily="34" charset="0"/>
                <a:ea typeface="MS PGothic" panose="020B0600070205080204" pitchFamily="34" charset="-128"/>
                <a:cs typeface="MS PGothic" charset="0"/>
              </a:rPr>
              <a:t>actions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that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need</a:t>
            </a:r>
            <a:r>
              <a:rPr lang="it-IT" sz="1200" kern="1200" dirty="0" smtClean="0">
                <a:solidFill>
                  <a:schemeClr val="tx1"/>
                </a:solidFill>
                <a:latin typeface="Arial" pitchFamily="34" charset="0"/>
                <a:ea typeface="MS PGothic" panose="020B0600070205080204" pitchFamily="34" charset="-128"/>
                <a:cs typeface="MS PGothic" charset="0"/>
              </a:rPr>
              <a:t> to be </a:t>
            </a:r>
            <a:r>
              <a:rPr lang="it-IT" sz="1200" kern="1200" dirty="0" err="1" smtClean="0">
                <a:solidFill>
                  <a:schemeClr val="tx1"/>
                </a:solidFill>
                <a:latin typeface="Arial" pitchFamily="34" charset="0"/>
                <a:ea typeface="MS PGothic" panose="020B0600070205080204" pitchFamily="34" charset="-128"/>
                <a:cs typeface="MS PGothic" charset="0"/>
              </a:rPr>
              <a:t>undertaken</a:t>
            </a:r>
            <a:r>
              <a:rPr lang="it-IT" sz="1200" kern="1200" dirty="0" smtClean="0">
                <a:solidFill>
                  <a:schemeClr val="tx1"/>
                </a:solidFill>
                <a:latin typeface="Arial" pitchFamily="34" charset="0"/>
                <a:ea typeface="MS PGothic" panose="020B0600070205080204" pitchFamily="34" charset="-128"/>
                <a:cs typeface="MS PGothic" charset="0"/>
              </a:rPr>
              <a:t> to </a:t>
            </a:r>
            <a:r>
              <a:rPr lang="it-IT" sz="1200" kern="1200" dirty="0" err="1" smtClean="0">
                <a:solidFill>
                  <a:schemeClr val="tx1"/>
                </a:solidFill>
                <a:latin typeface="Arial" pitchFamily="34" charset="0"/>
                <a:ea typeface="MS PGothic" panose="020B0600070205080204" pitchFamily="34" charset="-128"/>
                <a:cs typeface="MS PGothic" charset="0"/>
              </a:rPr>
              <a:t>prepare</a:t>
            </a:r>
            <a:r>
              <a:rPr lang="it-IT" sz="1200" kern="1200" dirty="0" smtClean="0">
                <a:solidFill>
                  <a:schemeClr val="tx1"/>
                </a:solidFill>
                <a:latin typeface="Arial" pitchFamily="34" charset="0"/>
                <a:ea typeface="MS PGothic" panose="020B0600070205080204" pitchFamily="34" charset="-128"/>
                <a:cs typeface="MS PGothic" charset="0"/>
              </a:rPr>
              <a:t> a law/policy </a:t>
            </a:r>
            <a:r>
              <a:rPr lang="it-IT" sz="1200" kern="1200" dirty="0" err="1" smtClean="0">
                <a:solidFill>
                  <a:schemeClr val="tx1"/>
                </a:solidFill>
                <a:latin typeface="Arial" pitchFamily="34" charset="0"/>
                <a:ea typeface="MS PGothic" panose="020B0600070205080204" pitchFamily="34" charset="-128"/>
                <a:cs typeface="MS PGothic" charset="0"/>
              </a:rPr>
              <a:t>making</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process</a:t>
            </a:r>
            <a:r>
              <a:rPr lang="it-IT" sz="1200" kern="1200" dirty="0" smtClean="0">
                <a:solidFill>
                  <a:schemeClr val="tx1"/>
                </a:solidFill>
                <a:latin typeface="Arial" pitchFamily="34" charset="0"/>
                <a:ea typeface="MS PGothic" panose="020B0600070205080204" pitchFamily="34" charset="-128"/>
                <a:cs typeface="MS PGothic" charset="0"/>
              </a:rPr>
              <a:t>;</a:t>
            </a:r>
          </a:p>
          <a:p>
            <a:pPr marL="228600" indent="-228600">
              <a:buFontTx/>
              <a:buAutoNum type="arabicPeriod"/>
              <a:defRPr/>
            </a:pPr>
            <a:r>
              <a:rPr lang="it-IT" sz="1200" kern="1200" dirty="0" smtClean="0">
                <a:solidFill>
                  <a:schemeClr val="tx1"/>
                </a:solidFill>
                <a:latin typeface="Arial" pitchFamily="34" charset="0"/>
                <a:ea typeface="MS PGothic" panose="020B0600070205080204" pitchFamily="34" charset="-128"/>
                <a:cs typeface="MS PGothic" charset="0"/>
              </a:rPr>
              <a:t>To </a:t>
            </a:r>
            <a:r>
              <a:rPr lang="it-IT" sz="1200" kern="1200" dirty="0" err="1" smtClean="0">
                <a:solidFill>
                  <a:schemeClr val="tx1"/>
                </a:solidFill>
                <a:latin typeface="Arial" pitchFamily="34" charset="0"/>
                <a:ea typeface="MS PGothic" panose="020B0600070205080204" pitchFamily="34" charset="-128"/>
                <a:cs typeface="MS PGothic" charset="0"/>
              </a:rPr>
              <a:t>demonstrate</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reasons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why</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certain</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activities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have</a:t>
            </a:r>
            <a:r>
              <a:rPr lang="it-IT" sz="1200" kern="1200" dirty="0" smtClean="0">
                <a:solidFill>
                  <a:schemeClr val="tx1"/>
                </a:solidFill>
                <a:latin typeface="Arial" pitchFamily="34" charset="0"/>
                <a:ea typeface="MS PGothic" panose="020B0600070205080204" pitchFamily="34" charset="-128"/>
                <a:cs typeface="MS PGothic" charset="0"/>
              </a:rPr>
              <a:t> a </a:t>
            </a:r>
            <a:r>
              <a:rPr lang="it-IT" sz="1200" kern="1200" dirty="0" err="1" smtClean="0">
                <a:solidFill>
                  <a:schemeClr val="tx1"/>
                </a:solidFill>
                <a:latin typeface="Arial" pitchFamily="34" charset="0"/>
                <a:ea typeface="MS PGothic" panose="020B0600070205080204" pitchFamily="34" charset="-128"/>
                <a:cs typeface="MS PGothic" charset="0"/>
              </a:rPr>
              <a:t>meaning</a:t>
            </a:r>
            <a:r>
              <a:rPr lang="it-IT" sz="1200" kern="1200" dirty="0" smtClean="0">
                <a:solidFill>
                  <a:schemeClr val="tx1"/>
                </a:solidFill>
                <a:latin typeface="Arial" pitchFamily="34" charset="0"/>
                <a:ea typeface="MS PGothic" panose="020B0600070205080204" pitchFamily="34" charset="-128"/>
                <a:cs typeface="MS PGothic" charset="0"/>
              </a:rPr>
              <a:t> and </a:t>
            </a:r>
            <a:r>
              <a:rPr lang="it-IT" sz="1200" kern="1200" dirty="0" err="1" smtClean="0">
                <a:solidFill>
                  <a:schemeClr val="tx1"/>
                </a:solidFill>
                <a:latin typeface="Arial" pitchFamily="34" charset="0"/>
                <a:ea typeface="MS PGothic" panose="020B0600070205080204" pitchFamily="34" charset="-128"/>
                <a:cs typeface="MS PGothic" charset="0"/>
              </a:rPr>
              <a:t>may</a:t>
            </a:r>
            <a:r>
              <a:rPr lang="it-IT" sz="1200" kern="1200" dirty="0" smtClean="0">
                <a:solidFill>
                  <a:schemeClr val="tx1"/>
                </a:solidFill>
                <a:latin typeface="Arial" pitchFamily="34" charset="0"/>
                <a:ea typeface="MS PGothic" panose="020B0600070205080204" pitchFamily="34" charset="-128"/>
                <a:cs typeface="MS PGothic" charset="0"/>
              </a:rPr>
              <a:t> in </a:t>
            </a:r>
            <a:r>
              <a:rPr lang="it-IT" sz="1200" kern="1200" dirty="0" err="1" smtClean="0">
                <a:solidFill>
                  <a:schemeClr val="tx1"/>
                </a:solidFill>
                <a:latin typeface="Arial" pitchFamily="34" charset="0"/>
                <a:ea typeface="MS PGothic" panose="020B0600070205080204" pitchFamily="34" charset="-128"/>
                <a:cs typeface="MS PGothic" charset="0"/>
              </a:rPr>
              <a:t>fact</a:t>
            </a:r>
            <a:r>
              <a:rPr lang="it-IT" sz="1200" kern="1200" dirty="0" smtClean="0">
                <a:solidFill>
                  <a:schemeClr val="tx1"/>
                </a:solidFill>
                <a:latin typeface="Arial" pitchFamily="34" charset="0"/>
                <a:ea typeface="MS PGothic" panose="020B0600070205080204" pitchFamily="34" charset="-128"/>
                <a:cs typeface="MS PGothic" charset="0"/>
              </a:rPr>
              <a:t> impact </a:t>
            </a:r>
            <a:r>
              <a:rPr lang="it-IT" sz="1200" kern="1200" dirty="0" err="1" smtClean="0">
                <a:solidFill>
                  <a:schemeClr val="tx1"/>
                </a:solidFill>
                <a:latin typeface="Arial" pitchFamily="34" charset="0"/>
                <a:ea typeface="MS PGothic" panose="020B0600070205080204" pitchFamily="34" charset="-128"/>
                <a:cs typeface="MS PGothic" charset="0"/>
              </a:rPr>
              <a:t>positively</a:t>
            </a:r>
            <a:r>
              <a:rPr lang="it-IT" sz="1200" kern="1200" dirty="0" smtClean="0">
                <a:solidFill>
                  <a:schemeClr val="tx1"/>
                </a:solidFill>
                <a:latin typeface="Arial" pitchFamily="34" charset="0"/>
                <a:ea typeface="MS PGothic" panose="020B0600070205080204" pitchFamily="34" charset="-128"/>
                <a:cs typeface="MS PGothic" charset="0"/>
              </a:rPr>
              <a:t> on a </a:t>
            </a:r>
            <a:r>
              <a:rPr lang="it-IT" sz="1200" kern="1200" dirty="0" err="1" smtClean="0">
                <a:solidFill>
                  <a:schemeClr val="tx1"/>
                </a:solidFill>
                <a:latin typeface="Arial" pitchFamily="34" charset="0"/>
                <a:ea typeface="MS PGothic" panose="020B0600070205080204" pitchFamily="34" charset="-128"/>
                <a:cs typeface="MS PGothic" charset="0"/>
              </a:rPr>
              <a:t>process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if</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undertaken</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at</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earliest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possible</a:t>
            </a:r>
            <a:r>
              <a:rPr lang="it-IT" sz="1200" kern="1200" dirty="0" smtClean="0">
                <a:solidFill>
                  <a:schemeClr val="tx1"/>
                </a:solidFill>
                <a:latin typeface="Arial" pitchFamily="34" charset="0"/>
                <a:ea typeface="MS PGothic" panose="020B0600070205080204" pitchFamily="34" charset="-128"/>
                <a:cs typeface="MS PGothic" charset="0"/>
              </a:rPr>
              <a:t> stage of a law/policy </a:t>
            </a:r>
            <a:r>
              <a:rPr lang="it-IT" sz="1200" kern="1200" dirty="0" err="1" smtClean="0">
                <a:solidFill>
                  <a:schemeClr val="tx1"/>
                </a:solidFill>
                <a:latin typeface="Arial" pitchFamily="34" charset="0"/>
                <a:ea typeface="MS PGothic" panose="020B0600070205080204" pitchFamily="34" charset="-128"/>
                <a:cs typeface="MS PGothic" charset="0"/>
              </a:rPr>
              <a:t>making</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process</a:t>
            </a:r>
            <a:endParaRPr lang="it-IT" sz="1200" kern="1200" dirty="0" smtClean="0">
              <a:solidFill>
                <a:schemeClr val="tx1"/>
              </a:solidFill>
              <a:latin typeface="Arial" pitchFamily="34" charset="0"/>
              <a:ea typeface="MS PGothic" panose="020B0600070205080204" pitchFamily="34" charset="-128"/>
              <a:cs typeface="MS PGothic" charset="0"/>
            </a:endParaRPr>
          </a:p>
          <a:p>
            <a:pPr marL="228600" indent="-228600">
              <a:buFontTx/>
              <a:buAutoNum type="arabicPeriod"/>
              <a:defRPr/>
            </a:pPr>
            <a:r>
              <a:rPr lang="it-IT" sz="1200" kern="1200" dirty="0" err="1" smtClean="0">
                <a:solidFill>
                  <a:schemeClr val="tx1"/>
                </a:solidFill>
                <a:latin typeface="Arial" pitchFamily="34" charset="0"/>
                <a:ea typeface="MS PGothic" panose="020B0600070205080204" pitchFamily="34" charset="-128"/>
                <a:cs typeface="MS PGothic" charset="0"/>
              </a:rPr>
              <a:t>Highlight</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kind</a:t>
            </a:r>
            <a:r>
              <a:rPr lang="it-IT" sz="1200" kern="1200" dirty="0" smtClean="0">
                <a:solidFill>
                  <a:schemeClr val="tx1"/>
                </a:solidFill>
                <a:latin typeface="Arial" pitchFamily="34" charset="0"/>
                <a:ea typeface="MS PGothic" panose="020B0600070205080204" pitchFamily="34" charset="-128"/>
                <a:cs typeface="MS PGothic" charset="0"/>
              </a:rPr>
              <a:t> of </a:t>
            </a:r>
            <a:r>
              <a:rPr lang="it-IT" sz="1200" kern="1200" dirty="0" err="1" smtClean="0">
                <a:solidFill>
                  <a:schemeClr val="tx1"/>
                </a:solidFill>
                <a:latin typeface="Arial" pitchFamily="34" charset="0"/>
                <a:ea typeface="MS PGothic" panose="020B0600070205080204" pitchFamily="34" charset="-128"/>
                <a:cs typeface="MS PGothic" charset="0"/>
              </a:rPr>
              <a:t>actions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that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may</a:t>
            </a:r>
            <a:r>
              <a:rPr lang="it-IT" sz="1200" kern="1200" dirty="0" smtClean="0">
                <a:solidFill>
                  <a:schemeClr val="tx1"/>
                </a:solidFill>
                <a:latin typeface="Arial" pitchFamily="34" charset="0"/>
                <a:ea typeface="MS PGothic" panose="020B0600070205080204" pitchFamily="34" charset="-128"/>
                <a:cs typeface="MS PGothic" charset="0"/>
              </a:rPr>
              <a:t> help in </a:t>
            </a:r>
            <a:r>
              <a:rPr lang="it-IT" sz="1200" kern="1200" dirty="0" err="1" smtClean="0">
                <a:solidFill>
                  <a:schemeClr val="tx1"/>
                </a:solidFill>
                <a:latin typeface="Arial" pitchFamily="34" charset="0"/>
                <a:ea typeface="MS PGothic" panose="020B0600070205080204" pitchFamily="34" charset="-128"/>
                <a:cs typeface="MS PGothic" charset="0"/>
              </a:rPr>
              <a:t>creating</a:t>
            </a:r>
            <a:r>
              <a:rPr lang="it-IT" sz="1200" kern="1200" dirty="0" smtClean="0">
                <a:solidFill>
                  <a:schemeClr val="tx1"/>
                </a:solidFill>
                <a:latin typeface="Arial" pitchFamily="34" charset="0"/>
                <a:ea typeface="MS PGothic" panose="020B0600070205080204" pitchFamily="34" charset="-128"/>
                <a:cs typeface="MS PGothic" charset="0"/>
              </a:rPr>
              <a:t> a </a:t>
            </a:r>
            <a:r>
              <a:rPr lang="it-IT" sz="1200" kern="1200" dirty="0" err="1" smtClean="0">
                <a:solidFill>
                  <a:schemeClr val="tx1"/>
                </a:solidFill>
                <a:latin typeface="Arial" pitchFamily="34" charset="0"/>
                <a:ea typeface="MS PGothic" panose="020B0600070205080204" pitchFamily="34" charset="-128"/>
                <a:cs typeface="MS PGothic" charset="0"/>
              </a:rPr>
              <a:t>broad-based</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understanding</a:t>
            </a:r>
            <a:r>
              <a:rPr lang="it-IT" sz="1200" kern="1200" dirty="0" smtClean="0">
                <a:solidFill>
                  <a:schemeClr val="tx1"/>
                </a:solidFill>
                <a:latin typeface="Arial" pitchFamily="34" charset="0"/>
                <a:ea typeface="MS PGothic" panose="020B0600070205080204" pitchFamily="34" charset="-128"/>
                <a:cs typeface="MS PGothic" charset="0"/>
              </a:rPr>
              <a:t> and </a:t>
            </a:r>
            <a:r>
              <a:rPr lang="it-IT" sz="1200" kern="1200" dirty="0" err="1" smtClean="0">
                <a:solidFill>
                  <a:schemeClr val="tx1"/>
                </a:solidFill>
                <a:latin typeface="Arial" pitchFamily="34" charset="0"/>
                <a:ea typeface="MS PGothic" panose="020B0600070205080204" pitchFamily="34" charset="-128"/>
                <a:cs typeface="MS PGothic" charset="0"/>
              </a:rPr>
              <a:t>knowledge</a:t>
            </a:r>
            <a:r>
              <a:rPr lang="it-IT" sz="1200" kern="1200" dirty="0" smtClean="0">
                <a:solidFill>
                  <a:schemeClr val="tx1"/>
                </a:solidFill>
                <a:latin typeface="Arial" pitchFamily="34" charset="0"/>
                <a:ea typeface="MS PGothic" panose="020B0600070205080204" pitchFamily="34" charset="-128"/>
                <a:cs typeface="MS PGothic" charset="0"/>
              </a:rPr>
              <a:t> of the </a:t>
            </a:r>
            <a:r>
              <a:rPr lang="it-IT" sz="1200" kern="1200" dirty="0" err="1" smtClean="0">
                <a:solidFill>
                  <a:schemeClr val="tx1"/>
                </a:solidFill>
                <a:latin typeface="Arial" pitchFamily="34" charset="0"/>
                <a:ea typeface="MS PGothic" panose="020B0600070205080204" pitchFamily="34" charset="-128"/>
                <a:cs typeface="MS PGothic" charset="0"/>
              </a:rPr>
              <a:t>phenomenon</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within</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wider</a:t>
            </a:r>
            <a:r>
              <a:rPr lang="it-IT" sz="1200" kern="1200" dirty="0" smtClean="0">
                <a:solidFill>
                  <a:schemeClr val="tx1"/>
                </a:solidFill>
                <a:latin typeface="Arial" pitchFamily="34" charset="0"/>
                <a:ea typeface="MS PGothic" panose="020B0600070205080204" pitchFamily="34" charset="-128"/>
                <a:cs typeface="MS PGothic" charset="0"/>
              </a:rPr>
              <a:t> public or, </a:t>
            </a:r>
            <a:r>
              <a:rPr lang="it-IT" sz="1200" kern="1200" dirty="0" err="1" smtClean="0">
                <a:solidFill>
                  <a:schemeClr val="tx1"/>
                </a:solidFill>
                <a:latin typeface="Arial" pitchFamily="34" charset="0"/>
                <a:ea typeface="MS PGothic" panose="020B0600070205080204" pitchFamily="34" charset="-128"/>
                <a:cs typeface="MS PGothic" charset="0"/>
              </a:rPr>
              <a:t>at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least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among</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actors</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that</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will</a:t>
            </a:r>
            <a:r>
              <a:rPr lang="it-IT" sz="1200" kern="1200" dirty="0" smtClean="0">
                <a:solidFill>
                  <a:schemeClr val="tx1"/>
                </a:solidFill>
                <a:latin typeface="Arial" pitchFamily="34" charset="0"/>
                <a:ea typeface="MS PGothic" panose="020B0600070205080204" pitchFamily="34" charset="-128"/>
                <a:cs typeface="MS PGothic" charset="0"/>
              </a:rPr>
              <a:t> be </a:t>
            </a:r>
            <a:r>
              <a:rPr lang="it-IT" sz="1200" kern="1200" dirty="0" err="1" smtClean="0">
                <a:solidFill>
                  <a:schemeClr val="tx1"/>
                </a:solidFill>
                <a:latin typeface="Arial" pitchFamily="34" charset="0"/>
                <a:ea typeface="MS PGothic" panose="020B0600070205080204" pitchFamily="34" charset="-128"/>
                <a:cs typeface="MS PGothic" charset="0"/>
              </a:rPr>
              <a:t>engaged</a:t>
            </a:r>
            <a:r>
              <a:rPr lang="it-IT" sz="1200" kern="1200" dirty="0" smtClean="0">
                <a:solidFill>
                  <a:schemeClr val="tx1"/>
                </a:solidFill>
                <a:latin typeface="Arial" pitchFamily="34" charset="0"/>
                <a:ea typeface="MS PGothic" panose="020B0600070205080204" pitchFamily="34" charset="-128"/>
                <a:cs typeface="MS PGothic" charset="0"/>
              </a:rPr>
              <a:t> in the </a:t>
            </a:r>
            <a:r>
              <a:rPr lang="it-IT" sz="1200" kern="1200" dirty="0" err="1" smtClean="0">
                <a:solidFill>
                  <a:schemeClr val="tx1"/>
                </a:solidFill>
                <a:latin typeface="Arial" pitchFamily="34" charset="0"/>
                <a:ea typeface="MS PGothic" panose="020B0600070205080204" pitchFamily="34" charset="-128"/>
                <a:cs typeface="MS PGothic" charset="0"/>
              </a:rPr>
              <a:t>process</a:t>
            </a:r>
            <a:endParaRPr lang="it-IT" sz="1200" kern="1200" dirty="0" smtClean="0">
              <a:solidFill>
                <a:schemeClr val="tx1"/>
              </a:solidFill>
              <a:latin typeface="Arial" pitchFamily="34" charset="0"/>
              <a:ea typeface="MS PGothic" panose="020B0600070205080204" pitchFamily="34" charset="-128"/>
              <a:cs typeface="MS PGothic" charset="0"/>
            </a:endParaRPr>
          </a:p>
          <a:p>
            <a:pPr marL="228600" indent="-228600">
              <a:buFontTx/>
              <a:buAutoNum type="arabicPeriod"/>
              <a:defRPr/>
            </a:pPr>
            <a:r>
              <a:rPr lang="it-IT" sz="1200" kern="1200" dirty="0" err="1" smtClean="0">
                <a:solidFill>
                  <a:schemeClr val="tx1"/>
                </a:solidFill>
                <a:latin typeface="Arial" pitchFamily="34" charset="0"/>
                <a:ea typeface="MS PGothic" panose="020B0600070205080204" pitchFamily="34" charset="-128"/>
                <a:cs typeface="MS PGothic" charset="0"/>
              </a:rPr>
              <a:t>Clarify</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meaning</a:t>
            </a:r>
            <a:r>
              <a:rPr lang="it-IT" sz="1200" kern="1200" dirty="0" smtClean="0">
                <a:solidFill>
                  <a:schemeClr val="tx1"/>
                </a:solidFill>
                <a:latin typeface="Arial" pitchFamily="34" charset="0"/>
                <a:ea typeface="MS PGothic" panose="020B0600070205080204" pitchFamily="34" charset="-128"/>
                <a:cs typeface="MS PGothic" charset="0"/>
              </a:rPr>
              <a:t>, the </a:t>
            </a:r>
            <a:r>
              <a:rPr lang="it-IT" sz="1200" kern="1200" dirty="0" err="1" smtClean="0">
                <a:solidFill>
                  <a:schemeClr val="tx1"/>
                </a:solidFill>
                <a:latin typeface="Arial" pitchFamily="34" charset="0"/>
                <a:ea typeface="MS PGothic" panose="020B0600070205080204" pitchFamily="34" charset="-128"/>
                <a:cs typeface="MS PGothic" charset="0"/>
              </a:rPr>
              <a:t>reason</a:t>
            </a:r>
            <a:r>
              <a:rPr lang="it-IT" sz="1200" kern="1200" dirty="0" smtClean="0">
                <a:solidFill>
                  <a:schemeClr val="tx1"/>
                </a:solidFill>
                <a:latin typeface="Arial" pitchFamily="34" charset="0"/>
                <a:ea typeface="MS PGothic" panose="020B0600070205080204" pitchFamily="34" charset="-128"/>
                <a:cs typeface="MS PGothic" charset="0"/>
              </a:rPr>
              <a:t> and </a:t>
            </a:r>
            <a:r>
              <a:rPr lang="it-IT" sz="1200" kern="1200" dirty="0" err="1" smtClean="0">
                <a:solidFill>
                  <a:schemeClr val="tx1"/>
                </a:solidFill>
                <a:latin typeface="Arial" pitchFamily="34" charset="0"/>
                <a:ea typeface="MS PGothic" panose="020B0600070205080204" pitchFamily="34" charset="-128"/>
                <a:cs typeface="MS PGothic" charset="0"/>
              </a:rPr>
              <a:t>eventually</a:t>
            </a:r>
            <a:r>
              <a:rPr lang="it-IT" sz="1200" kern="1200" dirty="0" smtClean="0">
                <a:solidFill>
                  <a:schemeClr val="tx1"/>
                </a:solidFill>
                <a:latin typeface="Arial" pitchFamily="34" charset="0"/>
                <a:ea typeface="MS PGothic" panose="020B0600070205080204" pitchFamily="34" charset="-128"/>
                <a:cs typeface="MS PGothic" charset="0"/>
              </a:rPr>
              <a:t> test the </a:t>
            </a:r>
            <a:r>
              <a:rPr lang="it-IT" sz="1200" kern="1200" dirty="0" err="1" smtClean="0">
                <a:solidFill>
                  <a:schemeClr val="tx1"/>
                </a:solidFill>
                <a:latin typeface="Arial" pitchFamily="34" charset="0"/>
                <a:ea typeface="MS PGothic" panose="020B0600070205080204" pitchFamily="34" charset="-128"/>
                <a:cs typeface="MS PGothic" charset="0"/>
              </a:rPr>
              <a:t>opportunnes</a:t>
            </a:r>
            <a:r>
              <a:rPr lang="it-IT" sz="1200" kern="1200" dirty="0" smtClean="0">
                <a:solidFill>
                  <a:schemeClr val="tx1"/>
                </a:solidFill>
                <a:latin typeface="Arial" pitchFamily="34" charset="0"/>
                <a:ea typeface="MS PGothic" panose="020B0600070205080204" pitchFamily="34" charset="-128"/>
                <a:cs typeface="MS PGothic" charset="0"/>
              </a:rPr>
              <a:t> of a </a:t>
            </a:r>
            <a:r>
              <a:rPr lang="it-IT" sz="1200" kern="1200" dirty="0" err="1" smtClean="0">
                <a:solidFill>
                  <a:schemeClr val="tx1"/>
                </a:solidFill>
                <a:latin typeface="Arial" pitchFamily="34" charset="0"/>
                <a:ea typeface="MS PGothic" panose="020B0600070205080204" pitchFamily="34" charset="-128"/>
                <a:cs typeface="MS PGothic" charset="0"/>
              </a:rPr>
              <a:t>framework</a:t>
            </a:r>
            <a:r>
              <a:rPr lang="it-IT" sz="1200" kern="1200" dirty="0" smtClean="0">
                <a:solidFill>
                  <a:schemeClr val="tx1"/>
                </a:solidFill>
                <a:latin typeface="Arial" pitchFamily="34" charset="0"/>
                <a:ea typeface="MS PGothic" panose="020B0600070205080204" pitchFamily="34" charset="-128"/>
                <a:cs typeface="MS PGothic" charset="0"/>
              </a:rPr>
              <a:t> </a:t>
            </a:r>
            <a:r>
              <a:rPr lang="it-IT" sz="1200" kern="1200" dirty="0" err="1" smtClean="0">
                <a:solidFill>
                  <a:schemeClr val="tx1"/>
                </a:solidFill>
                <a:latin typeface="Arial" pitchFamily="34" charset="0"/>
                <a:ea typeface="MS PGothic" panose="020B0600070205080204" pitchFamily="34" charset="-128"/>
                <a:cs typeface="MS PGothic" charset="0"/>
              </a:rPr>
              <a:t>assessment</a:t>
            </a:r>
            <a:endParaRPr lang="it-IT" sz="1200" kern="1200" dirty="0" smtClean="0">
              <a:solidFill>
                <a:schemeClr val="tx1"/>
              </a:solidFill>
              <a:latin typeface="Arial" pitchFamily="34" charset="0"/>
              <a:ea typeface="MS PGothic" panose="020B0600070205080204" pitchFamily="34" charset="-128"/>
              <a:cs typeface="MS PGothic" charset="0"/>
            </a:endParaRPr>
          </a:p>
        </p:txBody>
      </p:sp>
    </p:spTree>
    <p:extLst>
      <p:ext uri="{BB962C8B-B14F-4D97-AF65-F5344CB8AC3E}">
        <p14:creationId xmlns:p14="http://schemas.microsoft.com/office/powerpoint/2010/main" val="1905638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Afin de débuter les processus d’élaboration d’un instrument sur le déplacement interne, il est essentiel d’améliotrer la connaissance et la compréhension du phénomène à travers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1.</a:t>
            </a:r>
            <a:r>
              <a:rPr lang="it-IT" sz="1200" kern="1200" baseline="0" dirty="0" smtClean="0">
                <a:solidFill>
                  <a:schemeClr val="tx1"/>
                </a:solidFill>
                <a:effectLst/>
                <a:latin typeface="Arial" pitchFamily="34" charset="0"/>
                <a:ea typeface="MS PGothic" panose="020B0600070205080204" pitchFamily="34" charset="-128"/>
                <a:cs typeface="MS PGothic" charset="0"/>
              </a:rPr>
              <a:t> </a:t>
            </a:r>
            <a:r>
              <a:rPr lang="it-IT" sz="1200" kern="1200" dirty="0" smtClean="0">
                <a:solidFill>
                  <a:schemeClr val="tx1"/>
                </a:solidFill>
                <a:effectLst/>
                <a:latin typeface="Arial" pitchFamily="34" charset="0"/>
                <a:ea typeface="MS PGothic" panose="020B0600070205080204" pitchFamily="34" charset="-128"/>
                <a:cs typeface="MS PGothic" charset="0"/>
              </a:rPr>
              <a:t>La sensibilisation et la formation</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2. La collecte de données (les données existantes sont souvent insuffisantes et/ou dépassées). Des informations fiables sur les causes, l’ampleur et les dynamiques en jeu sont indispensables pour le cadrage du futur instrument légal et pour sa future mise en oeuvre.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3. Examen juridique (les cadres existants)</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Toutes ces étapes sont cruciales dans la mesure où elles influenceraont les choix que les legislateurs feront par la suite: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1. Forme de l’instrument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2. Etendue de l’instrument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3. Contenu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lvl="0" eaLnBrk="0" fontAlgn="base" hangingPunct="0"/>
            <a:r>
              <a:rPr lang="it-IT" sz="1200" kern="1200" dirty="0" smtClean="0">
                <a:solidFill>
                  <a:schemeClr val="tx1"/>
                </a:solidFill>
                <a:effectLst/>
                <a:latin typeface="Arial" pitchFamily="34" charset="0"/>
                <a:ea typeface="MS PGothic" panose="020B0600070205080204" pitchFamily="34" charset="-128"/>
                <a:cs typeface="MS PGothic" charset="0"/>
              </a:rPr>
              <a:t>4. Besoin de soutien </a:t>
            </a:r>
            <a:endParaRPr lang="fr-FR" sz="1200" kern="1200" dirty="0" smtClean="0">
              <a:solidFill>
                <a:schemeClr val="tx1"/>
              </a:solidFill>
              <a:effectLst/>
              <a:latin typeface="Arial" pitchFamily="34" charset="0"/>
              <a:ea typeface="MS PGothic" panose="020B0600070205080204" pitchFamily="34" charset="-128"/>
              <a:cs typeface="MS PGothic" charset="0"/>
            </a:endParaRPr>
          </a:p>
          <a:p>
            <a:pPr marL="228600" indent="-228600">
              <a:defRPr/>
            </a:pPr>
            <a:endParaRPr lang="it-IT" sz="1200" kern="1200" dirty="0" smtClean="0">
              <a:solidFill>
                <a:schemeClr val="tx1"/>
              </a:solidFill>
              <a:latin typeface="Arial" charset="0"/>
              <a:ea typeface="MS PGothic" panose="020B0600070205080204" pitchFamily="34" charset="-128"/>
              <a:cs typeface="MS PGothic" charset="0"/>
            </a:endParaRPr>
          </a:p>
          <a:p>
            <a:pPr marL="228600" indent="-228600">
              <a:defRPr/>
            </a:pPr>
            <a:endParaRPr lang="it-IT" sz="1200" kern="1200" dirty="0" smtClean="0">
              <a:solidFill>
                <a:schemeClr val="tx1"/>
              </a:solidFill>
              <a:latin typeface="Arial" charset="0"/>
              <a:ea typeface="MS PGothic" panose="020B0600070205080204" pitchFamily="34" charset="-128"/>
              <a:cs typeface="MS PGothic" charset="0"/>
            </a:endParaRPr>
          </a:p>
          <a:p>
            <a:pPr>
              <a:defRPr/>
            </a:pPr>
            <a:endParaRPr lang="it-IT" sz="1200" kern="1200" dirty="0" smtClean="0">
              <a:solidFill>
                <a:schemeClr val="tx1"/>
              </a:solidFill>
              <a:latin typeface="Arial" charset="0"/>
              <a:ea typeface="MS PGothic" panose="020B0600070205080204" pitchFamily="34" charset="-128"/>
              <a:cs typeface="MS PGothic" charset="0"/>
            </a:endParaRPr>
          </a:p>
          <a:p>
            <a:pPr>
              <a:defRPr/>
            </a:pPr>
            <a:endParaRPr lang="it-IT" sz="1200" kern="1200" dirty="0" smtClean="0">
              <a:solidFill>
                <a:schemeClr val="tx1"/>
              </a:solidFill>
              <a:latin typeface="Arial" charset="0"/>
              <a:ea typeface="MS PGothic" panose="020B0600070205080204" pitchFamily="34" charset="-128"/>
              <a:cs typeface="MS PGothic"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4</a:t>
            </a:fld>
            <a:endParaRPr lang="it-IT" sz="1200"/>
          </a:p>
        </p:txBody>
      </p:sp>
    </p:spTree>
    <p:extLst>
      <p:ext uri="{BB962C8B-B14F-4D97-AF65-F5344CB8AC3E}">
        <p14:creationId xmlns:p14="http://schemas.microsoft.com/office/powerpoint/2010/main" val="405452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kern="1200" dirty="0" smtClean="0">
                <a:solidFill>
                  <a:schemeClr val="tx1"/>
                </a:solidFill>
                <a:effectLst/>
                <a:latin typeface="Arial" pitchFamily="34" charset="0"/>
                <a:ea typeface="MS PGothic" panose="020B0600070205080204" pitchFamily="34" charset="-128"/>
                <a:cs typeface="MS PGothic" charset="0"/>
              </a:rPr>
              <a:t>Quelles sont les notions clés qui doivent être comprises et intégrées par tous? </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pPr marL="171450" indent="-171450">
              <a:buFont typeface="Arial"/>
              <a:buChar char="•"/>
            </a:pPr>
            <a:r>
              <a:rPr lang="fr-FR" sz="1200" kern="1200" dirty="0" smtClean="0">
                <a:solidFill>
                  <a:schemeClr val="tx1"/>
                </a:solidFill>
                <a:effectLst/>
                <a:latin typeface="Arial" pitchFamily="34" charset="0"/>
                <a:ea typeface="MS PGothic" panose="020B0600070205080204" pitchFamily="34" charset="-128"/>
                <a:cs typeface="MS PGothic" charset="0"/>
              </a:rPr>
              <a:t>PDI (la référence aux Principes Directeurs et à la Convention de Kampala peut être faite) </a:t>
            </a:r>
          </a:p>
          <a:p>
            <a:pPr marL="171450" indent="-171450">
              <a:buFont typeface="Arial"/>
              <a:buChar char="•"/>
            </a:pPr>
            <a:r>
              <a:rPr lang="fr-FR" sz="1200" kern="1200" dirty="0" smtClean="0">
                <a:solidFill>
                  <a:schemeClr val="tx1"/>
                </a:solidFill>
                <a:effectLst/>
                <a:latin typeface="Arial" pitchFamily="34" charset="0"/>
                <a:ea typeface="MS PGothic" panose="020B0600070205080204" pitchFamily="34" charset="-128"/>
                <a:cs typeface="MS PGothic" charset="0"/>
              </a:rPr>
              <a:t>Communautés affectées par le déplacement : ceux qui sont touchés par les conséquences du déplacement. En plus des PDI, il y a les communautés d’accueil, les communautés dans les zones de retour et celles dans les lieux où les PDI choisissent de se réinstaller</a:t>
            </a:r>
          </a:p>
          <a:p>
            <a:pPr marL="171450" indent="-171450">
              <a:buFont typeface="Arial"/>
              <a:buChar char="•"/>
            </a:pPr>
            <a:r>
              <a:rPr lang="fr-FR" sz="1200" kern="1200" dirty="0" smtClean="0">
                <a:solidFill>
                  <a:schemeClr val="tx1"/>
                </a:solidFill>
                <a:effectLst/>
                <a:latin typeface="Arial" pitchFamily="34" charset="0"/>
                <a:ea typeface="MS PGothic" panose="020B0600070205080204" pitchFamily="34" charset="-128"/>
                <a:cs typeface="MS PGothic" charset="0"/>
              </a:rPr>
              <a:t>Processus de déplacement : il ne s’agit pas d’un phénomène statique, mais d’un processus qui commence avec la fuite et qui se termine quand les solutions durables sont atteintes. Mais les besoins des PDI changent avec le temps. La durée du déplacement est variable. Par exemple, des personnes qui sont déplacées à de nombreuses reprises (déplacements cycliques) tendent à être bien plus vulnérables que les autres PDI. De même, le déplacement prolongé – quand les perspectives d’atteindre des solutions durables sont bloquées – affaiblira les capacités de résistance des PDI. </a:t>
            </a:r>
          </a:p>
          <a:p>
            <a:pPr marL="171450" indent="-171450">
              <a:buFont typeface="Arial"/>
              <a:buChar char="•"/>
            </a:pPr>
            <a:r>
              <a:rPr lang="fr-FR" sz="1200" kern="1200" dirty="0" smtClean="0">
                <a:solidFill>
                  <a:schemeClr val="tx1"/>
                </a:solidFill>
                <a:effectLst/>
                <a:latin typeface="Arial" pitchFamily="34" charset="0"/>
                <a:ea typeface="MS PGothic" panose="020B0600070205080204" pitchFamily="34" charset="-128"/>
                <a:cs typeface="MS PGothic" charset="0"/>
              </a:rPr>
              <a:t>Solution Durables : définition du cadre du IASC, les trois options d’installation, les principes qui régissent sa recherche et les critères de sa réalisation.</a:t>
            </a:r>
          </a:p>
          <a:p>
            <a:pPr marL="171450" indent="-171450">
              <a:buFont typeface="Arial"/>
              <a:buChar char="•"/>
            </a:pPr>
            <a:r>
              <a:rPr lang="fr-FR" sz="1200" kern="1200" dirty="0" smtClean="0">
                <a:solidFill>
                  <a:schemeClr val="tx1"/>
                </a:solidFill>
                <a:effectLst/>
                <a:latin typeface="Arial" pitchFamily="34" charset="0"/>
                <a:ea typeface="MS PGothic" panose="020B0600070205080204" pitchFamily="34" charset="-128"/>
                <a:cs typeface="MS PGothic" charset="0"/>
              </a:rPr>
              <a:t>Réponse au déplacement (Voir manuel sur la protection des personnes déplacées à l’intérieur de leur propre pays)</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r>
              <a:rPr lang="fr-FR" sz="1200" kern="1200" dirty="0" smtClean="0">
                <a:solidFill>
                  <a:schemeClr val="tx1"/>
                </a:solidFill>
                <a:effectLst/>
                <a:latin typeface="Arial" pitchFamily="34" charset="0"/>
                <a:ea typeface="MS PGothic" panose="020B0600070205080204" pitchFamily="34" charset="-128"/>
                <a:cs typeface="MS PGothic" charset="0"/>
              </a:rPr>
              <a:t>Pensez-vous à d’autres éléments qui devraient être ajouté à cette liste dans le contexte précis de votre pays?</a:t>
            </a:r>
          </a:p>
          <a:p>
            <a:pPr>
              <a:lnSpc>
                <a:spcPct val="90000"/>
              </a:lnSpc>
              <a:buFontTx/>
              <a:buNone/>
            </a:pPr>
            <a:endParaRPr lang="it-IT" dirty="0">
              <a:latin typeface="Arial"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5</a:t>
            </a:fld>
            <a:endParaRPr lang="it-IT" sz="1200"/>
          </a:p>
        </p:txBody>
      </p:sp>
    </p:spTree>
    <p:extLst>
      <p:ext uri="{BB962C8B-B14F-4D97-AF65-F5344CB8AC3E}">
        <p14:creationId xmlns:p14="http://schemas.microsoft.com/office/powerpoint/2010/main" val="2256292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05063" y="641350"/>
            <a:ext cx="2095500" cy="1571625"/>
          </a:xfrm>
          <a:ln/>
        </p:spPr>
      </p:sp>
      <p:sp>
        <p:nvSpPr>
          <p:cNvPr id="23554"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lnSpc>
                <a:spcPct val="80000"/>
              </a:lnSpc>
            </a:pPr>
            <a:r>
              <a:rPr lang="fr-FR" sz="1200" dirty="0" smtClean="0">
                <a:latin typeface="Arial" charset="0"/>
              </a:rPr>
              <a:t>Comment s’assurer concrètement de l’amélioration des connaissances et de la dissémination des informations ? </a:t>
            </a:r>
          </a:p>
          <a:p>
            <a:pPr>
              <a:lnSpc>
                <a:spcPct val="80000"/>
              </a:lnSpc>
            </a:pPr>
            <a:endParaRPr lang="fr-FR" sz="1200" dirty="0" smtClean="0">
              <a:latin typeface="Arial" charset="0"/>
            </a:endParaRPr>
          </a:p>
          <a:p>
            <a:pPr>
              <a:lnSpc>
                <a:spcPct val="80000"/>
              </a:lnSpc>
            </a:pPr>
            <a:endParaRPr lang="fr-FR" sz="1200" dirty="0" smtClean="0">
              <a:latin typeface="Arial" charset="0"/>
            </a:endParaRPr>
          </a:p>
          <a:p>
            <a:pPr>
              <a:lnSpc>
                <a:spcPct val="80000"/>
              </a:lnSpc>
            </a:pPr>
            <a:r>
              <a:rPr lang="fr-FR" sz="1200" dirty="0" smtClean="0">
                <a:latin typeface="Arial" charset="0"/>
              </a:rPr>
              <a:t>1.	Des ateliers techniques et juridiques : un atelier </a:t>
            </a:r>
            <a:r>
              <a:rPr lang="fr-FR" sz="1200" dirty="0" err="1" smtClean="0">
                <a:latin typeface="Arial" charset="0"/>
              </a:rPr>
              <a:t>pourrra</a:t>
            </a:r>
            <a:r>
              <a:rPr lang="fr-FR" sz="1200" dirty="0" smtClean="0">
                <a:latin typeface="Arial" charset="0"/>
              </a:rPr>
              <a:t> être focalisé sur les techniques de collecte des données et sur la coordination du profilage.</a:t>
            </a:r>
          </a:p>
          <a:p>
            <a:pPr>
              <a:lnSpc>
                <a:spcPct val="80000"/>
              </a:lnSpc>
            </a:pPr>
            <a:r>
              <a:rPr lang="fr-FR" sz="1200" dirty="0" smtClean="0">
                <a:latin typeface="Arial" charset="0"/>
              </a:rPr>
              <a:t>2.	Une conférence multipartite donnera l’opportunité d’échanger des informations ce qui résultera en une connaissance “partagée” du phénomène. Les différents acteurs (acteurs de développement, humanitaires, politiques etc.) voient le sujet sous des angles différents. Il est donc nécessaire d’atteindre un seuil commun de connaissance et de compréhension avant de procéder aux phases suivantes </a:t>
            </a:r>
          </a:p>
          <a:p>
            <a:pPr>
              <a:lnSpc>
                <a:spcPct val="80000"/>
              </a:lnSpc>
            </a:pPr>
            <a:r>
              <a:rPr lang="fr-FR" sz="1200" dirty="0" smtClean="0">
                <a:latin typeface="Arial" charset="0"/>
              </a:rPr>
              <a:t>3.	Expérience et visites de terrain : organiser des visites de camps, de sites informels dans des zones rurales et urbaines et écouter les communautés permet une meilleure compréhension et contribue à aborder le problème d’un point de vue plus concret </a:t>
            </a:r>
          </a:p>
          <a:p>
            <a:pPr>
              <a:lnSpc>
                <a:spcPct val="80000"/>
              </a:lnSpc>
            </a:pPr>
            <a:r>
              <a:rPr lang="fr-FR" sz="1200" dirty="0" smtClean="0">
                <a:latin typeface="Arial" charset="0"/>
              </a:rPr>
              <a:t>4.	Des évaluations conjointes des besoins (ou multisectorielles) qui permettent la collecte d’informations plus approfondies sur les populations de déplacés ou affectées par le déplacement.</a:t>
            </a:r>
          </a:p>
          <a:p>
            <a:pPr>
              <a:lnSpc>
                <a:spcPct val="80000"/>
              </a:lnSpc>
            </a:pPr>
            <a:r>
              <a:rPr lang="fr-FR" sz="1200" dirty="0" smtClean="0">
                <a:latin typeface="Arial" charset="0"/>
              </a:rPr>
              <a:t>5.	Auditions publiques : Il ne s’agit pas là que d’une opportunité de plaidoyer, mais également d’un moment unique pour les représentants élus et/ou le gouvernement de discuter une action proposée ou d’obtenir des retours de la part d’un large public (ou d’un public sélectionné de représentants de la société civile) ou d’être informés sur les problèmes ou besoins au niveau national et/ou local. Mais de telles discussions peuvent avoir lieu dans un cadre moins formel et pourront être parrainées ou non par une agence gouvernementale. </a:t>
            </a:r>
          </a:p>
          <a:p>
            <a:pPr>
              <a:lnSpc>
                <a:spcPct val="80000"/>
              </a:lnSpc>
            </a:pPr>
            <a:r>
              <a:rPr lang="fr-FR" sz="1200" dirty="0" smtClean="0">
                <a:latin typeface="Arial" charset="0"/>
              </a:rPr>
              <a:t>6.	Les débats ouverts sont recommandés en amont du processus législatif particulièrement dans les zones en dehors de la capitale ou dans les régions rurales touchées par le déplacement</a:t>
            </a:r>
          </a:p>
          <a:p>
            <a:pPr>
              <a:lnSpc>
                <a:spcPct val="80000"/>
              </a:lnSpc>
            </a:pPr>
            <a:r>
              <a:rPr lang="fr-FR" sz="1200" dirty="0" smtClean="0">
                <a:latin typeface="Arial" charset="0"/>
              </a:rPr>
              <a:t>7.	Finalement les informations peuvent être divulguées par une campagne d’information spécifique mobilisant plusieurs composantes de la société (qui sera parrainé ou non par le gouvernement). L’objectif ultime ici est la sensibilisation. </a:t>
            </a:r>
          </a:p>
          <a:p>
            <a:pPr>
              <a:lnSpc>
                <a:spcPct val="80000"/>
              </a:lnSpc>
            </a:pPr>
            <a:endParaRPr lang="it-IT" sz="1200" dirty="0">
              <a:latin typeface="Arial" charset="0"/>
            </a:endParaRPr>
          </a:p>
        </p:txBody>
      </p:sp>
    </p:spTree>
    <p:extLst>
      <p:ext uri="{BB962C8B-B14F-4D97-AF65-F5344CB8AC3E}">
        <p14:creationId xmlns:p14="http://schemas.microsoft.com/office/powerpoint/2010/main" val="1083349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rPr>
              <a:t>Qu’est-ce qu’un examen juridique et comment peut-il aider? </a:t>
            </a:r>
          </a:p>
          <a:p>
            <a:r>
              <a:rPr lang="fr-FR" dirty="0" smtClean="0">
                <a:latin typeface="Arial" charset="0"/>
              </a:rPr>
              <a:t>Un examen juridique est une étude de composantes de la législation nationale pré sélectionnée. </a:t>
            </a:r>
          </a:p>
          <a:p>
            <a:endParaRPr lang="fr-FR" dirty="0" smtClean="0">
              <a:latin typeface="Arial" charset="0"/>
            </a:endParaRPr>
          </a:p>
          <a:p>
            <a:r>
              <a:rPr lang="fr-FR" dirty="0" smtClean="0">
                <a:latin typeface="Arial" charset="0"/>
              </a:rPr>
              <a:t>Généralement -  et particulièrement dans le contexte de la ratification d’une convention internationale – cela apporte des informations sur le fait de savoir si le cadre existant est conforme avec les obligations internationales. Dans le contexte de l’élaboration d’une loi, l’examen aide à déterminer dans quelle mesure il : </a:t>
            </a:r>
          </a:p>
          <a:p>
            <a:r>
              <a:rPr lang="fr-FR" dirty="0" smtClean="0">
                <a:latin typeface="Arial" charset="0"/>
              </a:rPr>
              <a:t>-	Répond de manière adéquate au déplacement ; </a:t>
            </a:r>
          </a:p>
          <a:p>
            <a:r>
              <a:rPr lang="fr-FR" dirty="0" smtClean="0">
                <a:latin typeface="Arial" charset="0"/>
              </a:rPr>
              <a:t>-	Crée des obstacles aux </a:t>
            </a:r>
            <a:r>
              <a:rPr lang="fr-FR" dirty="0" err="1" smtClean="0">
                <a:latin typeface="Arial" charset="0"/>
              </a:rPr>
              <a:t>PDIs</a:t>
            </a:r>
            <a:r>
              <a:rPr lang="fr-FR" dirty="0" smtClean="0">
                <a:latin typeface="Arial" charset="0"/>
              </a:rPr>
              <a:t> et à ceux qui les protègent et les assistent</a:t>
            </a:r>
          </a:p>
          <a:p>
            <a:r>
              <a:rPr lang="fr-FR" dirty="0" smtClean="0">
                <a:latin typeface="Arial" charset="0"/>
              </a:rPr>
              <a:t>-	Contient des vides juridiques en lien avec la protection et l’assistance des PDI. </a:t>
            </a:r>
          </a:p>
          <a:p>
            <a:endParaRPr lang="fr-FR" dirty="0" smtClean="0">
              <a:latin typeface="Arial" charset="0"/>
            </a:endParaRPr>
          </a:p>
          <a:p>
            <a:r>
              <a:rPr lang="fr-FR" dirty="0" smtClean="0">
                <a:latin typeface="Arial" charset="0"/>
              </a:rPr>
              <a:t>On doit au préalable déterminer si un tel examen apportera une valeur ajoutée et si il pourra être mené dans des délais raisonnables </a:t>
            </a:r>
          </a:p>
          <a:p>
            <a:endParaRPr lang="it-IT" dirty="0">
              <a:latin typeface="Arial"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7</a:t>
            </a:fld>
            <a:endParaRPr lang="it-IT" sz="1200"/>
          </a:p>
        </p:txBody>
      </p:sp>
    </p:spTree>
    <p:extLst>
      <p:ext uri="{BB962C8B-B14F-4D97-AF65-F5344CB8AC3E}">
        <p14:creationId xmlns:p14="http://schemas.microsoft.com/office/powerpoint/2010/main" val="29456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kern="1200" dirty="0" smtClean="0">
                <a:solidFill>
                  <a:schemeClr val="tx1"/>
                </a:solidFill>
                <a:effectLst/>
                <a:latin typeface="Arial" pitchFamily="34" charset="0"/>
                <a:ea typeface="MS PGothic" panose="020B0600070205080204" pitchFamily="34" charset="-128"/>
                <a:cs typeface="MS PGothic" charset="0"/>
              </a:rPr>
              <a:t>Si les législations nationales n’apportent pas les bases suffisantes pour permettre le respect des droits des PDI, il faudra identifier les vides juridiques; </a:t>
            </a:r>
          </a:p>
          <a:p>
            <a:r>
              <a:rPr lang="fr-FR" sz="1200" kern="1200" dirty="0" smtClean="0">
                <a:solidFill>
                  <a:schemeClr val="tx1"/>
                </a:solidFill>
                <a:effectLst/>
                <a:latin typeface="Arial" pitchFamily="34" charset="0"/>
                <a:ea typeface="MS PGothic" panose="020B0600070205080204" pitchFamily="34" charset="-128"/>
                <a:cs typeface="MS PGothic" charset="0"/>
              </a:rPr>
              <a:t>Si la législation existante crée des obstacles fortuits à la réponse au déplacement, il faudra les identifier et la modifier ;</a:t>
            </a:r>
          </a:p>
          <a:p>
            <a:r>
              <a:rPr lang="fr-FR" sz="1200" kern="1200" dirty="0" smtClean="0">
                <a:solidFill>
                  <a:schemeClr val="tx1"/>
                </a:solidFill>
                <a:effectLst/>
                <a:latin typeface="Arial" pitchFamily="34" charset="0"/>
                <a:ea typeface="MS PGothic" panose="020B0600070205080204" pitchFamily="34" charset="-128"/>
                <a:cs typeface="MS PGothic" charset="0"/>
              </a:rPr>
              <a:t>Si l’instrument national prend la forme d’une loi, il est nécessaire d’établir comment elle sera reliée aux lois existantes et s’il y a des incohérences, auquel cas il faudra opérer des amendements ; </a:t>
            </a:r>
          </a:p>
          <a:p>
            <a:r>
              <a:rPr lang="fr-FR" sz="1200" kern="1200" dirty="0" smtClean="0">
                <a:solidFill>
                  <a:schemeClr val="tx1"/>
                </a:solidFill>
                <a:effectLst/>
                <a:latin typeface="Arial" pitchFamily="34" charset="0"/>
                <a:ea typeface="MS PGothic" panose="020B0600070205080204" pitchFamily="34" charset="-128"/>
                <a:cs typeface="MS PGothic" charset="0"/>
              </a:rPr>
              <a:t>Si l’instrument national prend la forme d’une politique ou d’une stratégie, on devra vérifier les lois existantes faciliteront ou empêcheront sa mise en œuvre. </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r>
              <a:rPr lang="fr-FR" sz="1200" kern="1200" dirty="0" smtClean="0">
                <a:solidFill>
                  <a:schemeClr val="tx1"/>
                </a:solidFill>
                <a:effectLst/>
                <a:latin typeface="Arial" pitchFamily="34" charset="0"/>
                <a:ea typeface="MS PGothic" panose="020B0600070205080204" pitchFamily="34" charset="-128"/>
                <a:cs typeface="MS PGothic" charset="0"/>
              </a:rPr>
              <a:t>Le ministère de la justice et le parlement ont un rôle central dans ce domaine. Il peut cependant être long, fastidieux et au-delà des capacités nationales, particulièrement au moment d’une crise humanitaire (question, avons-nous les capacités et l’expertise nécessaire ?) </a:t>
            </a:r>
          </a:p>
          <a:p>
            <a:r>
              <a:rPr lang="fr-FR" sz="1200" kern="1200" dirty="0" smtClean="0">
                <a:solidFill>
                  <a:schemeClr val="tx1"/>
                </a:solidFill>
                <a:effectLst/>
                <a:latin typeface="Arial" pitchFamily="34" charset="0"/>
                <a:ea typeface="MS PGothic" panose="020B0600070205080204" pitchFamily="34" charset="-128"/>
                <a:cs typeface="MS PGothic" charset="0"/>
              </a:rPr>
              <a:t>Afin d’éviter des retards inutiles, il peut être envisagé de développer une politique, une stratégie ou un plan d’action plutôt qu’une loi (question loi ou politique ?). </a:t>
            </a:r>
          </a:p>
          <a:p>
            <a:r>
              <a:rPr lang="fr-FR" sz="1200" kern="1200" dirty="0" smtClean="0">
                <a:solidFill>
                  <a:schemeClr val="tx1"/>
                </a:solidFill>
                <a:effectLst/>
                <a:latin typeface="Arial" pitchFamily="34" charset="0"/>
                <a:ea typeface="MS PGothic" panose="020B0600070205080204" pitchFamily="34" charset="-128"/>
                <a:cs typeface="MS PGothic" charset="0"/>
              </a:rPr>
              <a:t>Une option alternative peut également être de se focaliser sur l’interprétation de la législation nationale au regard des standards régionaux et internationaux en attendant de pouvoir faire un véritable examen juridique. </a:t>
            </a:r>
          </a:p>
          <a:p>
            <a:r>
              <a:rPr lang="fr-FR" sz="1200" kern="1200" dirty="0" smtClean="0">
                <a:solidFill>
                  <a:schemeClr val="tx1"/>
                </a:solidFill>
                <a:effectLst/>
                <a:latin typeface="Arial" pitchFamily="34" charset="0"/>
                <a:ea typeface="MS PGothic" panose="020B0600070205080204" pitchFamily="34" charset="-128"/>
                <a:cs typeface="MS PGothic" charset="0"/>
              </a:rPr>
              <a:t>L’examen juridique peut précéder,  se faire au cours de la rédaction ou au moment de la mise en œuvre. </a:t>
            </a:r>
          </a:p>
          <a:p>
            <a:pPr marL="228600" indent="-228600"/>
            <a:endParaRPr lang="it-IT" dirty="0">
              <a:latin typeface="Arial" charset="0"/>
            </a:endParaRPr>
          </a:p>
        </p:txBody>
      </p:sp>
      <p:sp>
        <p:nvSpPr>
          <p:cNvPr id="276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AF31B957-B180-7545-93FB-98FF520149C9}" type="slidenum">
              <a:rPr lang="it-IT" sz="1200"/>
              <a:pPr/>
              <a:t>8</a:t>
            </a:fld>
            <a:endParaRPr lang="it-IT" sz="1200"/>
          </a:p>
        </p:txBody>
      </p:sp>
    </p:spTree>
    <p:extLst>
      <p:ext uri="{BB962C8B-B14F-4D97-AF65-F5344CB8AC3E}">
        <p14:creationId xmlns:p14="http://schemas.microsoft.com/office/powerpoint/2010/main" val="2821308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noTextEdit="1"/>
          </p:cNvSpPr>
          <p:nvPr>
            <p:ph type="sldImg"/>
          </p:nvPr>
        </p:nvSpPr>
        <p:spPr>
          <a:ln/>
        </p:spPr>
      </p:sp>
      <p:sp>
        <p:nvSpPr>
          <p:cNvPr id="48130"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dirty="0">
              <a:latin typeface="Arial" charset="0"/>
              <a:ea typeface="MS PGothic" charset="0"/>
            </a:endParaRPr>
          </a:p>
        </p:txBody>
      </p:sp>
      <p:sp>
        <p:nvSpPr>
          <p:cNvPr id="48131"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275DD205-87FA-B24C-B97B-66325A937387}" type="slidenum">
              <a:rPr lang="it-IT" sz="1200"/>
              <a:pPr/>
              <a:t>9</a:t>
            </a:fld>
            <a:endParaRPr lang="it-IT" sz="1200"/>
          </a:p>
        </p:txBody>
      </p:sp>
    </p:spTree>
    <p:extLst>
      <p:ext uri="{BB962C8B-B14F-4D97-AF65-F5344CB8AC3E}">
        <p14:creationId xmlns:p14="http://schemas.microsoft.com/office/powerpoint/2010/main" val="458066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9535DC-B201-DC44-B905-E223299526C2}" type="slidenum">
              <a:rPr lang="en-GB"/>
              <a:pPr>
                <a:defRPr/>
              </a:pPr>
              <a:t>‹#›</a:t>
            </a:fld>
            <a:endParaRPr lang="en-GB"/>
          </a:p>
        </p:txBody>
      </p:sp>
    </p:spTree>
    <p:extLst>
      <p:ext uri="{BB962C8B-B14F-4D97-AF65-F5344CB8AC3E}">
        <p14:creationId xmlns:p14="http://schemas.microsoft.com/office/powerpoint/2010/main" val="1414245876"/>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CC699F3-2D9C-3C45-B559-3EA6717F22AD}" type="slidenum">
              <a:rPr lang="en-GB"/>
              <a:pPr>
                <a:defRPr/>
              </a:pPr>
              <a:t>‹#›</a:t>
            </a:fld>
            <a:endParaRPr lang="en-GB"/>
          </a:p>
        </p:txBody>
      </p:sp>
    </p:spTree>
    <p:extLst>
      <p:ext uri="{BB962C8B-B14F-4D97-AF65-F5344CB8AC3E}">
        <p14:creationId xmlns:p14="http://schemas.microsoft.com/office/powerpoint/2010/main" val="3709962958"/>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169860733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331133098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417272597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21F00D-C0E8-2E4E-8258-954C6740E0EC}" type="slidenum">
              <a:rPr lang="en-GB"/>
              <a:pPr>
                <a:defRPr/>
              </a:pPr>
              <a:t>‹#›</a:t>
            </a:fld>
            <a:endParaRPr lang="en-GB"/>
          </a:p>
        </p:txBody>
      </p:sp>
    </p:spTree>
    <p:extLst>
      <p:ext uri="{BB962C8B-B14F-4D97-AF65-F5344CB8AC3E}">
        <p14:creationId xmlns:p14="http://schemas.microsoft.com/office/powerpoint/2010/main" val="111915762"/>
      </p:ext>
    </p:extLst>
  </p:cSld>
  <p:clrMapOvr>
    <a:masterClrMapping/>
  </p:clrMapOvr>
  <p:transition xmlns:p14="http://schemas.microsoft.com/office/powerpoint/2010/mai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92EBB1-32CE-0E45-A931-3CFDE70A6991}" type="slidenum">
              <a:rPr lang="en-GB"/>
              <a:pPr>
                <a:defRPr/>
              </a:pPr>
              <a:t>‹#›</a:t>
            </a:fld>
            <a:endParaRPr lang="en-GB"/>
          </a:p>
        </p:txBody>
      </p:sp>
    </p:spTree>
    <p:extLst>
      <p:ext uri="{BB962C8B-B14F-4D97-AF65-F5344CB8AC3E}">
        <p14:creationId xmlns:p14="http://schemas.microsoft.com/office/powerpoint/2010/main" val="2497043706"/>
      </p:ext>
    </p:extLst>
  </p:cSld>
  <p:clrMapOvr>
    <a:masterClrMapping/>
  </p:clrMapOvr>
  <p:transition xmlns:p14="http://schemas.microsoft.com/office/powerpoint/2010/mai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1C4FE4EF-86EC-FB40-895E-98DBFA32C14C}" type="slidenum">
              <a:rPr lang="en-US"/>
              <a:pPr>
                <a:defRPr/>
              </a:pPr>
              <a:t>‹#›</a:t>
            </a:fld>
            <a:endParaRPr lang="en-US"/>
          </a:p>
        </p:txBody>
      </p:sp>
    </p:spTree>
    <p:extLst>
      <p:ext uri="{BB962C8B-B14F-4D97-AF65-F5344CB8AC3E}">
        <p14:creationId xmlns:p14="http://schemas.microsoft.com/office/powerpoint/2010/main" val="2812814165"/>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C58C2209-30BA-6341-BC18-C7500D70D89E}" type="datetimeFigureOut">
              <a:rPr lang="en-US"/>
              <a:pPr>
                <a:defRPr/>
              </a:pPr>
              <a:t>15/01/16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F0F99-AB08-314F-8C82-3EC69606DCC1}" type="slidenum">
              <a:rPr lang="en-GB"/>
              <a:pPr>
                <a:defRPr/>
              </a:pPr>
              <a:t>‹#›</a:t>
            </a:fld>
            <a:endParaRPr lang="en-GB"/>
          </a:p>
        </p:txBody>
      </p:sp>
    </p:spTree>
    <p:extLst>
      <p:ext uri="{BB962C8B-B14F-4D97-AF65-F5344CB8AC3E}">
        <p14:creationId xmlns:p14="http://schemas.microsoft.com/office/powerpoint/2010/main" val="373426118"/>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246266305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78164A-8E63-0448-BF56-7D0FCF211A0C}" type="datetimeFigureOut">
              <a:rPr lang="en-US"/>
              <a:pPr>
                <a:defRPr/>
              </a:pPr>
              <a:t>15/01/16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A0C6BB5-3DF0-7845-A808-E18422EDBB4B}" type="slidenum">
              <a:rPr lang="en-GB"/>
              <a:pPr>
                <a:defRPr/>
              </a:pPr>
              <a:t>‹#›</a:t>
            </a:fld>
            <a:endParaRPr lang="en-GB"/>
          </a:p>
        </p:txBody>
      </p:sp>
    </p:spTree>
    <p:extLst>
      <p:ext uri="{BB962C8B-B14F-4D97-AF65-F5344CB8AC3E}">
        <p14:creationId xmlns:p14="http://schemas.microsoft.com/office/powerpoint/2010/main" val="3043674269"/>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85C7907-0434-5744-BEFF-2C6C8C947F3B}" type="slidenum">
              <a:rPr lang="en-GB"/>
              <a:pPr>
                <a:defRPr/>
              </a:pPr>
              <a:t>‹#›</a:t>
            </a:fld>
            <a:endParaRPr lang="en-GB"/>
          </a:p>
        </p:txBody>
      </p:sp>
    </p:spTree>
    <p:extLst>
      <p:ext uri="{BB962C8B-B14F-4D97-AF65-F5344CB8AC3E}">
        <p14:creationId xmlns:p14="http://schemas.microsoft.com/office/powerpoint/2010/main" val="1860329904"/>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FF808572-4905-134A-A5E2-A09EF1D25201}" type="slidenum">
              <a:rPr lang="en-GB"/>
              <a:pPr>
                <a:defRPr/>
              </a:pPr>
              <a:t>‹#›</a:t>
            </a:fld>
            <a:endParaRPr lang="en-GB"/>
          </a:p>
        </p:txBody>
      </p:sp>
    </p:spTree>
    <p:extLst>
      <p:ext uri="{BB962C8B-B14F-4D97-AF65-F5344CB8AC3E}">
        <p14:creationId xmlns:p14="http://schemas.microsoft.com/office/powerpoint/2010/main" val="285852149"/>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C4D6868A-2C72-BB4A-A2D4-336CE4FC1F15}" type="slidenum">
              <a:rPr lang="en-GB"/>
              <a:pPr>
                <a:defRPr/>
              </a:pPr>
              <a:t>‹#›</a:t>
            </a:fld>
            <a:endParaRPr lang="en-GB"/>
          </a:p>
        </p:txBody>
      </p:sp>
    </p:spTree>
    <p:extLst>
      <p:ext uri="{BB962C8B-B14F-4D97-AF65-F5344CB8AC3E}">
        <p14:creationId xmlns:p14="http://schemas.microsoft.com/office/powerpoint/2010/main" val="3083211467"/>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47970F9-34F5-7449-A811-E770B6484FA8}" type="datetimeFigureOut">
              <a:rPr lang="en-US"/>
              <a:pPr>
                <a:defRPr/>
              </a:pPr>
              <a:t>15/01/16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B45157E-9615-7641-BFCB-6E6582FC5A15}" type="slidenum">
              <a:rPr lang="en-GB"/>
              <a:pPr>
                <a:defRPr/>
              </a:pPr>
              <a:t>‹#›</a:t>
            </a:fld>
            <a:endParaRPr lang="en-GB"/>
          </a:p>
        </p:txBody>
      </p:sp>
    </p:spTree>
    <p:extLst>
      <p:ext uri="{BB962C8B-B14F-4D97-AF65-F5344CB8AC3E}">
        <p14:creationId xmlns:p14="http://schemas.microsoft.com/office/powerpoint/2010/main" val="891627860"/>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85237C92-23E7-E54B-94CA-8D2315EBC75B}" type="slidenum">
              <a:rPr lang="en-GB"/>
              <a:pPr>
                <a:defRPr/>
              </a:pPr>
              <a:t>‹#›</a:t>
            </a:fld>
            <a:endParaRPr lang="en-GB"/>
          </a:p>
        </p:txBody>
      </p:sp>
    </p:spTree>
    <p:extLst>
      <p:ext uri="{BB962C8B-B14F-4D97-AF65-F5344CB8AC3E}">
        <p14:creationId xmlns:p14="http://schemas.microsoft.com/office/powerpoint/2010/main" val="3481637162"/>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48165386-4417-D543-8837-FD377B1EB157}" type="datetimeFigureOut">
              <a:rPr lang="it-IT"/>
              <a:pPr>
                <a:defRPr/>
              </a:pPr>
              <a:t>15/01/16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A07EE25A-C4D1-884D-80E5-13B2CBA3893A}" type="slidenum">
              <a:rPr lang="it-IT"/>
              <a:pPr>
                <a:defRPr/>
              </a:pPr>
              <a:t>‹#›</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7B3E228D-C921-E74E-BE25-2E1512FBFA53}" type="slidenum">
              <a:rPr lang="en-GB" sz="900" smtClean="0">
                <a:solidFill>
                  <a:srgbClr val="898989"/>
                </a:solidFill>
                <a:latin typeface="Calibri" charset="0"/>
              </a:rPr>
              <a:pPr algn="r" eaLnBrk="1" hangingPunct="1">
                <a:defRPr/>
              </a:pPr>
              <a:t>‹#›</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83" r:id="rId1"/>
    <p:sldLayoutId id="2147485684" r:id="rId2"/>
    <p:sldLayoutId id="2147485685" r:id="rId3"/>
    <p:sldLayoutId id="2147485686" r:id="rId4"/>
    <p:sldLayoutId id="2147485687" r:id="rId5"/>
    <p:sldLayoutId id="2147485688" r:id="rId6"/>
    <p:sldLayoutId id="2147485689" r:id="rId7"/>
    <p:sldLayoutId id="2147485690" r:id="rId8"/>
    <p:sldLayoutId id="2147485691" r:id="rId9"/>
    <p:sldLayoutId id="2147485692" r:id="rId10"/>
    <p:sldLayoutId id="2147485693" r:id="rId11"/>
    <p:sldLayoutId id="2147485694" r:id="rId12"/>
    <p:sldLayoutId id="2147485695" r:id="rId13"/>
    <p:sldLayoutId id="2147485696" r:id="rId14"/>
    <p:sldLayoutId id="2147485697" r:id="rId15"/>
    <p:sldLayoutId id="2147485698" r:id="rId16"/>
  </p:sldLayoutIdLst>
  <p:transition xmlns:p14="http://schemas.microsoft.com/office/powerpoint/2010/main" spd="slow">
    <p:push dir="u"/>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dirty="0">
              <a:solidFill>
                <a:prstClr val="black"/>
              </a:solidFill>
              <a:latin typeface="Calibri"/>
              <a:ea typeface="+mn-ea"/>
              <a:cs typeface="+mn-cs"/>
            </a:endParaRPr>
          </a:p>
        </p:txBody>
      </p:sp>
      <p:sp>
        <p:nvSpPr>
          <p:cNvPr id="20483" name="Titre 3"/>
          <p:cNvSpPr>
            <a:spLocks noGrp="1"/>
          </p:cNvSpPr>
          <p:nvPr>
            <p:ph type="ctrTitle"/>
          </p:nvPr>
        </p:nvSpPr>
        <p:spPr>
          <a:xfrm>
            <a:off x="685800" y="1628775"/>
            <a:ext cx="7772400" cy="2087563"/>
          </a:xfrm>
        </p:spPr>
        <p:txBody>
          <a:bodyPr/>
          <a:lstStyle/>
          <a:p>
            <a:pPr eaLnBrk="1" hangingPunct="1"/>
            <a:r>
              <a:rPr lang="fr-FR" b="1" dirty="0" smtClean="0">
                <a:latin typeface="Century Gothic" charset="0"/>
                <a:ea typeface="MS PGothic" charset="0"/>
                <a:cs typeface="MS PGothic" charset="0"/>
              </a:rPr>
              <a:t>Débuter la phase préparatoire</a:t>
            </a:r>
            <a:endParaRPr lang="fr-FR" b="1" dirty="0">
              <a:latin typeface="Century Gothic" charset="0"/>
              <a:ea typeface="MS PGothic" charset="0"/>
              <a:cs typeface="MS PGothic" charset="0"/>
            </a:endParaRPr>
          </a:p>
        </p:txBody>
      </p:sp>
      <p:pic>
        <p:nvPicPr>
          <p:cNvPr id="20484"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50825" y="274638"/>
            <a:ext cx="8435975" cy="922337"/>
          </a:xfrm>
        </p:spPr>
        <p:txBody>
          <a:bodyPr/>
          <a:lstStyle/>
          <a:p>
            <a:pPr eaLnBrk="1" hangingPunct="1"/>
            <a:r>
              <a:rPr lang="fr-CH" sz="2800" b="1" dirty="0" smtClean="0">
                <a:latin typeface="Century Gothic" charset="0"/>
                <a:ea typeface="MS PGothic" charset="0"/>
                <a:cs typeface="MS PGothic" charset="0"/>
              </a:rPr>
              <a:t>Comment examiner un cadre légal? </a:t>
            </a:r>
            <a:endParaRPr lang="fr-CH" sz="2800" b="1" dirty="0">
              <a:latin typeface="Century Gothic" charset="0"/>
              <a:ea typeface="MS PGothic" charset="0"/>
              <a:cs typeface="MS PGothic" charset="0"/>
            </a:endParaRPr>
          </a:p>
        </p:txBody>
      </p:sp>
      <p:sp>
        <p:nvSpPr>
          <p:cNvPr id="47106" name="Content Placeholder 2"/>
          <p:cNvSpPr>
            <a:spLocks noGrp="1"/>
          </p:cNvSpPr>
          <p:nvPr>
            <p:ph idx="1"/>
          </p:nvPr>
        </p:nvSpPr>
        <p:spPr>
          <a:xfrm>
            <a:off x="215329" y="1412776"/>
            <a:ext cx="4068639" cy="4536504"/>
          </a:xfrm>
        </p:spPr>
        <p:txBody>
          <a:bodyPr/>
          <a:lstStyle/>
          <a:p>
            <a:pPr eaLnBrk="1" hangingPunct="1">
              <a:lnSpc>
                <a:spcPct val="90000"/>
              </a:lnSpc>
              <a:buFontTx/>
              <a:buNone/>
            </a:pPr>
            <a:r>
              <a:rPr lang="it-IT" b="1" dirty="0" smtClean="0">
                <a:latin typeface="Century Gothic"/>
                <a:cs typeface="Century Gothic"/>
              </a:rPr>
              <a:t>Suggestion de méthodologie</a:t>
            </a:r>
            <a:endParaRPr lang="it-IT" b="1" dirty="0">
              <a:latin typeface="Century Gothic"/>
              <a:cs typeface="Century Gothic"/>
            </a:endParaRPr>
          </a:p>
          <a:p>
            <a:pPr eaLnBrk="1" hangingPunct="1">
              <a:lnSpc>
                <a:spcPct val="90000"/>
              </a:lnSpc>
              <a:buFontTx/>
              <a:buAutoNum type="arabicPeriod"/>
            </a:pPr>
            <a:r>
              <a:rPr lang="it-IT" sz="1700" dirty="0" smtClean="0">
                <a:latin typeface="Century Gothic"/>
                <a:cs typeface="Century Gothic"/>
              </a:rPr>
              <a:t>Collecter les lois, décrets et ordonnances pertinentes </a:t>
            </a:r>
          </a:p>
          <a:p>
            <a:pPr eaLnBrk="1" hangingPunct="1">
              <a:lnSpc>
                <a:spcPct val="90000"/>
              </a:lnSpc>
              <a:buFontTx/>
              <a:buAutoNum type="arabicPeriod"/>
            </a:pPr>
            <a:r>
              <a:rPr lang="it-IT" sz="1700" dirty="0" smtClean="0">
                <a:latin typeface="Century Gothic"/>
                <a:cs typeface="Century Gothic"/>
              </a:rPr>
              <a:t>Les analyser pour déterminer :</a:t>
            </a:r>
          </a:p>
          <a:p>
            <a:pPr marL="734400" lvl="1" indent="-370800" eaLnBrk="1" hangingPunct="1">
              <a:lnSpc>
                <a:spcPct val="90000"/>
              </a:lnSpc>
              <a:buFont typeface="+mj-lt"/>
              <a:buAutoNum type="alphaLcPeriod"/>
            </a:pPr>
            <a:r>
              <a:rPr lang="it-IT" sz="1700" dirty="0" smtClean="0">
                <a:latin typeface="Century Gothic"/>
                <a:cs typeface="Century Gothic"/>
              </a:rPr>
              <a:t>Les vides juridiques ou les obstacles</a:t>
            </a:r>
            <a:endParaRPr lang="it-IT" sz="1700" dirty="0">
              <a:latin typeface="Century Gothic"/>
              <a:cs typeface="Century Gothic"/>
            </a:endParaRPr>
          </a:p>
          <a:p>
            <a:pPr marL="734400" lvl="1" indent="-370800" eaLnBrk="1" hangingPunct="1">
              <a:lnSpc>
                <a:spcPct val="90000"/>
              </a:lnSpc>
              <a:buFont typeface="+mj-lt"/>
              <a:buAutoNum type="alphaLcPeriod"/>
            </a:pPr>
            <a:r>
              <a:rPr lang="it-IT" sz="1700" dirty="0" smtClean="0">
                <a:latin typeface="Century Gothic"/>
                <a:cs typeface="Century Gothic"/>
              </a:rPr>
              <a:t>S’ils répondent de manière adéquate aux problèmes des PDIs </a:t>
            </a:r>
          </a:p>
          <a:p>
            <a:pPr marL="734400" lvl="1" indent="-370800" eaLnBrk="1" hangingPunct="1">
              <a:lnSpc>
                <a:spcPct val="90000"/>
              </a:lnSpc>
              <a:buFont typeface="+mj-lt"/>
              <a:buAutoNum type="alphaLcPeriod"/>
            </a:pPr>
            <a:r>
              <a:rPr lang="it-IT" sz="1700" dirty="0" smtClean="0">
                <a:latin typeface="Century Gothic"/>
                <a:cs typeface="Century Gothic"/>
              </a:rPr>
              <a:t>Leur conformité avec les standards régionaux ou internationaux</a:t>
            </a:r>
            <a:endParaRPr lang="it-IT" sz="1700" dirty="0">
              <a:latin typeface="Century Gothic"/>
              <a:cs typeface="Century Gothic"/>
            </a:endParaRPr>
          </a:p>
          <a:p>
            <a:pPr eaLnBrk="1" hangingPunct="1">
              <a:lnSpc>
                <a:spcPct val="90000"/>
              </a:lnSpc>
              <a:buFontTx/>
              <a:buAutoNum type="arabicPeriod"/>
            </a:pPr>
            <a:r>
              <a:rPr lang="it-IT" sz="1700" dirty="0" smtClean="0">
                <a:latin typeface="Century Gothic"/>
                <a:cs typeface="Century Gothic"/>
              </a:rPr>
              <a:t>Identifier les problèmes:</a:t>
            </a:r>
          </a:p>
          <a:p>
            <a:pPr marL="692150" lvl="1" indent="-342900" eaLnBrk="1" hangingPunct="1">
              <a:lnSpc>
                <a:spcPct val="90000"/>
              </a:lnSpc>
              <a:buFont typeface="+mj-lt"/>
              <a:buAutoNum type="alphaLcPeriod"/>
            </a:pPr>
            <a:r>
              <a:rPr lang="it-IT" sz="1700" dirty="0" smtClean="0">
                <a:latin typeface="Century Gothic"/>
                <a:cs typeface="Century Gothic"/>
              </a:rPr>
              <a:t>À prendre en compte dans le nouvel instrument </a:t>
            </a:r>
          </a:p>
          <a:p>
            <a:pPr marL="692150" lvl="1" indent="-342900" eaLnBrk="1" hangingPunct="1">
              <a:lnSpc>
                <a:spcPct val="90000"/>
              </a:lnSpc>
              <a:buFont typeface="+mj-lt"/>
              <a:buAutoNum type="alphaLcPeriod"/>
            </a:pPr>
            <a:r>
              <a:rPr lang="it-IT" sz="1700" dirty="0" smtClean="0">
                <a:latin typeface="Century Gothic"/>
                <a:cs typeface="Century Gothic"/>
              </a:rPr>
              <a:t>A prendre en compte en modifiant le cadre éxistant</a:t>
            </a:r>
            <a:endParaRPr lang="it-IT" sz="1700" dirty="0">
              <a:latin typeface="Century Gothic"/>
              <a:cs typeface="Century Gothic"/>
            </a:endParaRPr>
          </a:p>
        </p:txBody>
      </p:sp>
      <p:sp>
        <p:nvSpPr>
          <p:cNvPr id="4" name="Segnaposto contenuto 11"/>
          <p:cNvSpPr txBox="1">
            <a:spLocks/>
          </p:cNvSpPr>
          <p:nvPr/>
        </p:nvSpPr>
        <p:spPr>
          <a:xfrm>
            <a:off x="4211960" y="1556792"/>
            <a:ext cx="4474840" cy="4824536"/>
          </a:xfrm>
          <a:prstGeom prst="rect">
            <a:avLst/>
          </a:prstGeom>
          <a:solidFill>
            <a:srgbClr val="C0D5EA">
              <a:alpha val="38823"/>
            </a:srgbClr>
          </a:solidFill>
        </p:spPr>
        <p:txBody>
          <a:bodyPr/>
          <a:lst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eaLnBrk="1" hangingPunct="1">
              <a:spcBef>
                <a:spcPts val="0"/>
              </a:spcBef>
              <a:buNone/>
              <a:defRPr/>
            </a:pPr>
            <a:r>
              <a:rPr lang="it-IT" sz="1900" b="1" dirty="0" smtClean="0"/>
              <a:t>Examen juridique, République Centrafricaine, </a:t>
            </a:r>
            <a:r>
              <a:rPr lang="it-IT" sz="1900" b="1" dirty="0"/>
              <a:t>2011 </a:t>
            </a:r>
          </a:p>
          <a:p>
            <a:pPr marL="0" indent="0" algn="ctr" eaLnBrk="1" hangingPunct="1">
              <a:spcBef>
                <a:spcPts val="0"/>
              </a:spcBef>
              <a:buNone/>
              <a:defRPr/>
            </a:pPr>
            <a:r>
              <a:rPr lang="it-IT" sz="1900" b="1" dirty="0"/>
              <a:t>(</a:t>
            </a:r>
            <a:r>
              <a:rPr lang="it-IT" sz="1900" b="1" dirty="0" smtClean="0"/>
              <a:t>Brookings-Bern)</a:t>
            </a:r>
            <a:endParaRPr lang="it-IT" sz="1900" b="1" dirty="0"/>
          </a:p>
          <a:p>
            <a:pPr eaLnBrk="1" hangingPunct="1">
              <a:spcBef>
                <a:spcPts val="600"/>
              </a:spcBef>
              <a:buFont typeface="Wingdings" charset="2"/>
              <a:buChar char="§"/>
              <a:defRPr/>
            </a:pPr>
            <a:r>
              <a:rPr lang="en-GB" sz="1800" dirty="0" smtClean="0"/>
              <a:t>Analyse du </a:t>
            </a:r>
            <a:r>
              <a:rPr lang="en-GB" sz="1800" dirty="0" err="1" smtClean="0"/>
              <a:t>contexte</a:t>
            </a:r>
            <a:r>
              <a:rPr lang="en-GB" sz="1800" dirty="0" smtClean="0"/>
              <a:t> : </a:t>
            </a:r>
            <a:r>
              <a:rPr lang="en-GB" sz="1800" dirty="0" err="1" smtClean="0"/>
              <a:t>problèmes</a:t>
            </a:r>
            <a:r>
              <a:rPr lang="en-GB" sz="1800" dirty="0" smtClean="0"/>
              <a:t> </a:t>
            </a:r>
            <a:r>
              <a:rPr lang="en-GB" sz="1800" dirty="0" err="1" smtClean="0"/>
              <a:t>politiques</a:t>
            </a:r>
            <a:r>
              <a:rPr lang="en-GB" sz="1800" dirty="0" smtClean="0"/>
              <a:t>, </a:t>
            </a:r>
            <a:r>
              <a:rPr lang="en-GB" sz="1800" dirty="0" err="1" smtClean="0"/>
              <a:t>sociaux</a:t>
            </a:r>
            <a:r>
              <a:rPr lang="en-GB" sz="1800" dirty="0" smtClean="0"/>
              <a:t> et </a:t>
            </a:r>
            <a:r>
              <a:rPr lang="en-GB" sz="1800" dirty="0" err="1" smtClean="0"/>
              <a:t>économiques</a:t>
            </a:r>
            <a:endParaRPr lang="en-GB" sz="1800" dirty="0" smtClean="0"/>
          </a:p>
          <a:p>
            <a:pPr eaLnBrk="1" hangingPunct="1">
              <a:spcBef>
                <a:spcPts val="600"/>
              </a:spcBef>
              <a:buFont typeface="Wingdings" charset="2"/>
              <a:buChar char="§"/>
              <a:defRPr/>
            </a:pPr>
            <a:r>
              <a:rPr lang="en-GB" sz="1800" dirty="0" smtClean="0"/>
              <a:t>Analyse des </a:t>
            </a:r>
            <a:r>
              <a:rPr lang="en-GB" sz="1800" dirty="0" err="1" smtClean="0"/>
              <a:t>lois</a:t>
            </a:r>
            <a:r>
              <a:rPr lang="en-GB" sz="1800" dirty="0" smtClean="0"/>
              <a:t> et </a:t>
            </a:r>
            <a:r>
              <a:rPr lang="en-GB" sz="1800" dirty="0" err="1" smtClean="0"/>
              <a:t>politiques</a:t>
            </a:r>
            <a:r>
              <a:rPr lang="en-GB" sz="1800" dirty="0" smtClean="0"/>
              <a:t> </a:t>
            </a:r>
            <a:r>
              <a:rPr lang="en-GB" sz="1800" dirty="0" err="1" smtClean="0"/>
              <a:t>pertinentes</a:t>
            </a:r>
            <a:r>
              <a:rPr lang="en-GB" sz="1800" dirty="0" smtClean="0"/>
              <a:t> </a:t>
            </a:r>
          </a:p>
          <a:p>
            <a:pPr eaLnBrk="1" hangingPunct="1">
              <a:spcBef>
                <a:spcPts val="600"/>
              </a:spcBef>
              <a:buFont typeface="Wingdings" charset="2"/>
              <a:buChar char="§"/>
              <a:defRPr/>
            </a:pPr>
            <a:r>
              <a:rPr lang="en-GB" sz="1800" dirty="0" smtClean="0"/>
              <a:t>67 </a:t>
            </a:r>
            <a:r>
              <a:rPr lang="en-GB" sz="1800" dirty="0" err="1" smtClean="0"/>
              <a:t>éléments</a:t>
            </a:r>
            <a:r>
              <a:rPr lang="en-GB" sz="1800" dirty="0" smtClean="0"/>
              <a:t> de </a:t>
            </a:r>
            <a:r>
              <a:rPr lang="en-GB" sz="1800" dirty="0" err="1" smtClean="0"/>
              <a:t>réglementation</a:t>
            </a:r>
            <a:r>
              <a:rPr lang="en-GB" sz="1800" dirty="0" smtClean="0"/>
              <a:t> </a:t>
            </a:r>
            <a:r>
              <a:rPr lang="en-GB" sz="1800" dirty="0" err="1" smtClean="0"/>
              <a:t>nationale</a:t>
            </a:r>
            <a:endParaRPr lang="en-GB" sz="700" dirty="0" smtClean="0"/>
          </a:p>
          <a:p>
            <a:pPr eaLnBrk="1" hangingPunct="1">
              <a:spcBef>
                <a:spcPts val="600"/>
              </a:spcBef>
              <a:buFont typeface="Wingdings" charset="2"/>
              <a:buChar char="§"/>
              <a:defRPr/>
            </a:pPr>
            <a:r>
              <a:rPr lang="en-GB" sz="1800" dirty="0" smtClean="0"/>
              <a:t>Analyse normative :</a:t>
            </a:r>
          </a:p>
          <a:p>
            <a:pPr marL="742950" lvl="1" indent="-285750" eaLnBrk="1" hangingPunct="1">
              <a:spcBef>
                <a:spcPts val="0"/>
              </a:spcBef>
              <a:buFont typeface="Arial"/>
              <a:buChar char="•"/>
              <a:defRPr/>
            </a:pPr>
            <a:r>
              <a:rPr lang="en-GB" sz="1600" dirty="0" err="1" smtClean="0"/>
              <a:t>Pacte</a:t>
            </a:r>
            <a:r>
              <a:rPr lang="en-GB" sz="1600" dirty="0" smtClean="0"/>
              <a:t> des Grands Lacs </a:t>
            </a:r>
          </a:p>
          <a:p>
            <a:pPr marL="742950" lvl="1" indent="-285750" eaLnBrk="1" hangingPunct="1">
              <a:spcBef>
                <a:spcPts val="0"/>
              </a:spcBef>
              <a:buFont typeface="Arial"/>
              <a:buChar char="•"/>
              <a:defRPr/>
            </a:pPr>
            <a:r>
              <a:rPr lang="en-GB" sz="1600" dirty="0" smtClean="0"/>
              <a:t>Convention de Kampala </a:t>
            </a:r>
          </a:p>
          <a:p>
            <a:pPr marL="742950" lvl="1" indent="-285750" eaLnBrk="1" hangingPunct="1">
              <a:spcBef>
                <a:spcPts val="0"/>
              </a:spcBef>
              <a:buFont typeface="Arial"/>
              <a:buChar char="•"/>
              <a:defRPr/>
            </a:pPr>
            <a:r>
              <a:rPr lang="en-GB" sz="1600" dirty="0" err="1" smtClean="0"/>
              <a:t>Législation</a:t>
            </a:r>
            <a:r>
              <a:rPr lang="en-GB" sz="1600" dirty="0" smtClean="0"/>
              <a:t> </a:t>
            </a:r>
            <a:r>
              <a:rPr lang="en-GB" sz="1600" dirty="0" err="1" smtClean="0"/>
              <a:t>éxistante</a:t>
            </a:r>
            <a:r>
              <a:rPr lang="en-GB" sz="1600" dirty="0" smtClean="0"/>
              <a:t> </a:t>
            </a:r>
            <a:endParaRPr lang="en-GB" sz="1100" dirty="0" smtClean="0"/>
          </a:p>
          <a:p>
            <a:pPr eaLnBrk="1" hangingPunct="1">
              <a:spcBef>
                <a:spcPts val="600"/>
              </a:spcBef>
              <a:buFont typeface="Wingdings" charset="2"/>
              <a:buChar char="§"/>
              <a:defRPr/>
            </a:pPr>
            <a:r>
              <a:rPr lang="en-GB" sz="1800" dirty="0" err="1" smtClean="0"/>
              <a:t>Recommandations</a:t>
            </a:r>
            <a:r>
              <a:rPr lang="en-GB" sz="1800" dirty="0" smtClean="0"/>
              <a:t> : </a:t>
            </a:r>
            <a:r>
              <a:rPr lang="en-GB" sz="1800" dirty="0" err="1" smtClean="0"/>
              <a:t>vides</a:t>
            </a:r>
            <a:r>
              <a:rPr lang="en-GB" sz="1800" dirty="0" smtClean="0"/>
              <a:t> </a:t>
            </a:r>
            <a:r>
              <a:rPr lang="en-GB" sz="1800" dirty="0" err="1" smtClean="0"/>
              <a:t>juridiques</a:t>
            </a:r>
            <a:r>
              <a:rPr lang="en-GB" sz="1800" dirty="0" smtClean="0"/>
              <a:t> et </a:t>
            </a:r>
            <a:r>
              <a:rPr lang="en-GB" sz="1800" dirty="0" err="1" smtClean="0"/>
              <a:t>problèmes</a:t>
            </a:r>
            <a:endParaRPr lang="en-GB" sz="1800" dirty="0"/>
          </a:p>
        </p:txBody>
      </p:sp>
    </p:spTree>
    <p:extLst>
      <p:ext uri="{BB962C8B-B14F-4D97-AF65-F5344CB8AC3E}">
        <p14:creationId xmlns:p14="http://schemas.microsoft.com/office/powerpoint/2010/main" val="304078515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Examen juridique: exemples</a:t>
            </a:r>
            <a:endParaRPr lang="fr-CH" sz="3200" b="1" dirty="0">
              <a:latin typeface="Century Gothic" charset="0"/>
              <a:ea typeface="MS PGothic" charset="0"/>
              <a:cs typeface="MS PGothic" charset="0"/>
            </a:endParaRPr>
          </a:p>
        </p:txBody>
      </p:sp>
      <p:pic>
        <p:nvPicPr>
          <p:cNvPr id="14" name="Espace réservé du contenu 4"/>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2009303"/>
            <a:ext cx="2286000" cy="3228975"/>
          </a:xfrm>
        </p:spPr>
      </p:pic>
      <p:pic>
        <p:nvPicPr>
          <p:cNvPr id="15" name="Espace réservé du contenu 5"/>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3130550" y="1944216"/>
            <a:ext cx="2286000" cy="3294062"/>
          </a:xfrm>
        </p:spPr>
      </p:pic>
      <p:pic>
        <p:nvPicPr>
          <p:cNvPr id="16" name="Image 6"/>
          <p:cNvPicPr>
            <a:picLocks noChangeAspect="1"/>
          </p:cNvPicPr>
          <p:nvPr/>
        </p:nvPicPr>
        <p:blipFill>
          <a:blip cstate="email">
            <a:extLst>
              <a:ext uri="{28A0092B-C50C-407E-A947-70E740481C1C}">
                <a14:useLocalDpi xmlns:a14="http://schemas.microsoft.com/office/drawing/2010/main" val="0"/>
              </a:ext>
            </a:extLst>
          </a:blip>
          <a:srcRect/>
          <a:stretch>
            <a:fillRect/>
          </a:stretch>
        </p:blipFill>
        <p:spPr bwMode="auto">
          <a:xfrm>
            <a:off x="5697538" y="1661641"/>
            <a:ext cx="2987675"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0"/>
            <a:ext cx="8229600" cy="1196975"/>
          </a:xfrm>
        </p:spPr>
        <p:txBody>
          <a:bodyPr/>
          <a:lstStyle/>
          <a:p>
            <a:pPr eaLnBrk="1" hangingPunct="1"/>
            <a:r>
              <a:rPr lang="fr-FR" b="1" dirty="0" smtClean="0">
                <a:latin typeface="Century Gothic" charset="0"/>
                <a:ea typeface="MS PGothic" charset="0"/>
                <a:cs typeface="MS PGothic" charset="0"/>
              </a:rPr>
              <a:t>The sept étapes</a:t>
            </a:r>
            <a:endParaRPr lang="fr-FR" b="1" dirty="0">
              <a:latin typeface="Century Gothic" charset="0"/>
              <a:ea typeface="MS PGothic" charset="0"/>
              <a:cs typeface="MS PGothic" charset="0"/>
            </a:endParaRPr>
          </a:p>
        </p:txBody>
      </p:sp>
      <p:pic>
        <p:nvPicPr>
          <p:cNvPr id="16" name="Picture 6" descr="C:\Users\jacopo.giorgi\Downloads\idmc-201309-national-instruments-on-internal-displacement-en-graph.jpg"/>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539750" y="2132856"/>
            <a:ext cx="8443913" cy="2232248"/>
          </a:xfrm>
          <a:noFill/>
        </p:spPr>
      </p:pic>
      <p:sp>
        <p:nvSpPr>
          <p:cNvPr id="18" name="Flèche droite 4"/>
          <p:cNvSpPr/>
          <p:nvPr/>
        </p:nvSpPr>
        <p:spPr>
          <a:xfrm rot="3753588">
            <a:off x="1489793" y="2260702"/>
            <a:ext cx="744537" cy="484187"/>
          </a:xfrm>
          <a:prstGeom prst="rightArrow">
            <a:avLst>
              <a:gd name="adj1" fmla="val 42743"/>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a:latin typeface="Century Gothic" charset="0"/>
                <a:ea typeface="MS PGothic" charset="0"/>
                <a:cs typeface="MS PGothic" charset="0"/>
              </a:rPr>
              <a:t>Objectives</a:t>
            </a:r>
          </a:p>
        </p:txBody>
      </p:sp>
      <p:sp>
        <p:nvSpPr>
          <p:cNvPr id="9219" name="Rectangle 3"/>
          <p:cNvSpPr>
            <a:spLocks noGrp="1" noChangeArrowheads="1"/>
          </p:cNvSpPr>
          <p:nvPr>
            <p:ph idx="1"/>
          </p:nvPr>
        </p:nvSpPr>
        <p:spPr>
          <a:xfrm>
            <a:off x="395288" y="1628775"/>
            <a:ext cx="7416800" cy="4032250"/>
          </a:xfrm>
        </p:spPr>
        <p:txBody>
          <a:bodyPr rtlCol="0">
            <a:normAutofit fontScale="77500" lnSpcReduction="20000"/>
          </a:bodyPr>
          <a:lstStyle/>
          <a:p>
            <a:pPr eaLnBrk="1" hangingPunct="1">
              <a:buFont typeface="Wingdings" charset="2"/>
              <a:buChar char="§"/>
            </a:pPr>
            <a:r>
              <a:rPr lang="it-IT" sz="2800" dirty="0" smtClean="0">
                <a:latin typeface="Century Gothic"/>
                <a:cs typeface="Century Gothic"/>
              </a:rPr>
              <a:t>Mettre en évidence les principaux engagements à  prendre lors de la préparation du processus d’élaboration de la loi ou de la politique </a:t>
            </a:r>
          </a:p>
          <a:p>
            <a:pPr eaLnBrk="1" hangingPunct="1">
              <a:buFont typeface="Wingdings" charset="2"/>
              <a:buChar char="§"/>
            </a:pPr>
            <a:r>
              <a:rPr lang="it-IT" sz="2800" dirty="0" smtClean="0">
                <a:latin typeface="Century Gothic"/>
                <a:cs typeface="Century Gothic"/>
              </a:rPr>
              <a:t>Expliquer pourquoi certaines actions dervront être prises en préparation de la rédaction </a:t>
            </a:r>
          </a:p>
          <a:p>
            <a:pPr eaLnBrk="1" hangingPunct="1">
              <a:buFont typeface="Wingdings" charset="2"/>
              <a:buChar char="§"/>
            </a:pPr>
            <a:r>
              <a:rPr lang="it-IT" sz="2800" dirty="0" smtClean="0">
                <a:latin typeface="Century Gothic"/>
                <a:cs typeface="Century Gothic"/>
              </a:rPr>
              <a:t>Suggérer des manières d’améliorer la connaissance et la comprégension du déplacement dès la phase intiniale du processus </a:t>
            </a:r>
          </a:p>
          <a:p>
            <a:pPr eaLnBrk="1" hangingPunct="1">
              <a:buFont typeface="Wingdings" charset="2"/>
              <a:buChar char="§"/>
            </a:pPr>
            <a:r>
              <a:rPr lang="it-IT" sz="2800" dirty="0" smtClean="0">
                <a:latin typeface="Century Gothic"/>
                <a:cs typeface="Century Gothic"/>
              </a:rPr>
              <a:t>Comprendre pourquoi, quand et comment mener un examen juridique de la la législation nationale</a:t>
            </a:r>
            <a:endParaRPr lang="it-IT" sz="2800" dirty="0">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b="1" dirty="0" smtClean="0">
                <a:latin typeface="Century Gothic" charset="0"/>
                <a:ea typeface="MS PGothic" charset="0"/>
                <a:cs typeface="MS PGothic" charset="0"/>
              </a:rPr>
              <a:t>Etapes préparatoires</a:t>
            </a:r>
            <a:endParaRPr lang="fr-CH" b="1" dirty="0">
              <a:latin typeface="Century Gothic" charset="0"/>
              <a:ea typeface="MS PGothic" charset="0"/>
              <a:cs typeface="MS PGothic" charset="0"/>
            </a:endParaRPr>
          </a:p>
        </p:txBody>
      </p:sp>
      <p:pic>
        <p:nvPicPr>
          <p:cNvPr id="19" name="Picture 9" descr="C:\Users\utente\Desktop\1194984711121414406tree_branches_and_roots_01.svg.hi.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875" y="1557338"/>
            <a:ext cx="6786563" cy="4968006"/>
          </a:xfrm>
          <a:noFill/>
        </p:spPr>
      </p:pic>
      <p:sp>
        <p:nvSpPr>
          <p:cNvPr id="20" name="CasellaDiTesto 20"/>
          <p:cNvSpPr txBox="1">
            <a:spLocks noChangeArrowheads="1"/>
          </p:cNvSpPr>
          <p:nvPr/>
        </p:nvSpPr>
        <p:spPr bwMode="auto">
          <a:xfrm>
            <a:off x="395288" y="4797425"/>
            <a:ext cx="19288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smtClean="0">
                <a:latin typeface="Century Gothic"/>
                <a:cs typeface="Century Gothic"/>
              </a:rPr>
              <a:t>Connaissance</a:t>
            </a:r>
            <a:endParaRPr lang="it-IT" b="1" dirty="0">
              <a:latin typeface="Century Gothic"/>
              <a:cs typeface="Century Gothic"/>
            </a:endParaRPr>
          </a:p>
        </p:txBody>
      </p:sp>
      <p:sp>
        <p:nvSpPr>
          <p:cNvPr id="21" name="CasellaDiTesto 21"/>
          <p:cNvSpPr txBox="1">
            <a:spLocks noChangeArrowheads="1"/>
          </p:cNvSpPr>
          <p:nvPr/>
        </p:nvSpPr>
        <p:spPr bwMode="auto">
          <a:xfrm>
            <a:off x="323850" y="5589588"/>
            <a:ext cx="2143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smtClean="0">
                <a:solidFill>
                  <a:srgbClr val="000000"/>
                </a:solidFill>
                <a:latin typeface="Century Gothic"/>
                <a:cs typeface="Century Gothic"/>
              </a:rPr>
              <a:t>Compréhension</a:t>
            </a:r>
            <a:endParaRPr lang="it-IT" b="1" dirty="0">
              <a:solidFill>
                <a:srgbClr val="000000"/>
              </a:solidFill>
              <a:latin typeface="Century Gothic"/>
              <a:cs typeface="Century Gothic"/>
            </a:endParaRPr>
          </a:p>
        </p:txBody>
      </p:sp>
      <p:sp>
        <p:nvSpPr>
          <p:cNvPr id="22" name="CasellaDiTesto 22"/>
          <p:cNvSpPr txBox="1">
            <a:spLocks noChangeArrowheads="1"/>
          </p:cNvSpPr>
          <p:nvPr/>
        </p:nvSpPr>
        <p:spPr bwMode="auto">
          <a:xfrm>
            <a:off x="3713163" y="5984876"/>
            <a:ext cx="1714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it-IT" b="1" dirty="0" smtClean="0">
                <a:solidFill>
                  <a:srgbClr val="000000"/>
                </a:solidFill>
                <a:latin typeface="Century Gothic"/>
                <a:cs typeface="Century Gothic"/>
              </a:rPr>
              <a:t>Examen juridique</a:t>
            </a:r>
            <a:endParaRPr lang="it-IT" b="1" dirty="0">
              <a:solidFill>
                <a:srgbClr val="000000"/>
              </a:solidFill>
              <a:latin typeface="Century Gothic"/>
              <a:cs typeface="Century Gothic"/>
            </a:endParaRPr>
          </a:p>
        </p:txBody>
      </p:sp>
      <p:sp>
        <p:nvSpPr>
          <p:cNvPr id="23" name="CasellaDiTesto 23"/>
          <p:cNvSpPr txBox="1">
            <a:spLocks noChangeArrowheads="1"/>
          </p:cNvSpPr>
          <p:nvPr/>
        </p:nvSpPr>
        <p:spPr bwMode="auto">
          <a:xfrm>
            <a:off x="4787900" y="5516563"/>
            <a:ext cx="200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r>
              <a:rPr lang="it-IT" b="1" dirty="0" smtClean="0">
                <a:latin typeface="Century Gothic"/>
                <a:cs typeface="Century Gothic"/>
              </a:rPr>
              <a:t>Collecte de données</a:t>
            </a:r>
            <a:endParaRPr lang="it-IT" b="1" dirty="0">
              <a:latin typeface="Century Gothic"/>
              <a:cs typeface="Century Gothic"/>
            </a:endParaRPr>
          </a:p>
        </p:txBody>
      </p:sp>
      <p:sp>
        <p:nvSpPr>
          <p:cNvPr id="24" name="CasellaDiTesto 24"/>
          <p:cNvSpPr txBox="1">
            <a:spLocks noChangeArrowheads="1"/>
          </p:cNvSpPr>
          <p:nvPr/>
        </p:nvSpPr>
        <p:spPr bwMode="auto">
          <a:xfrm>
            <a:off x="4932363" y="4868863"/>
            <a:ext cx="2214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it-IT" b="1" dirty="0" smtClean="0">
                <a:solidFill>
                  <a:srgbClr val="000000"/>
                </a:solidFill>
                <a:latin typeface="Century Gothic"/>
                <a:cs typeface="Century Gothic"/>
              </a:rPr>
              <a:t>Sensibilisation</a:t>
            </a:r>
            <a:endParaRPr lang="it-IT" b="1" dirty="0">
              <a:solidFill>
                <a:srgbClr val="000000"/>
              </a:solidFill>
              <a:latin typeface="Century Gothic"/>
              <a:cs typeface="Century Gothic"/>
            </a:endParaRPr>
          </a:p>
        </p:txBody>
      </p:sp>
      <p:sp>
        <p:nvSpPr>
          <p:cNvPr id="25" name="CasellaDiTesto 25"/>
          <p:cNvSpPr txBox="1">
            <a:spLocks noChangeArrowheads="1"/>
          </p:cNvSpPr>
          <p:nvPr/>
        </p:nvSpPr>
        <p:spPr bwMode="auto">
          <a:xfrm>
            <a:off x="1403350" y="3213100"/>
            <a:ext cx="928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it-IT" b="1" dirty="0">
                <a:solidFill>
                  <a:srgbClr val="FFFFFF"/>
                </a:solidFill>
                <a:latin typeface="Century Gothic"/>
                <a:cs typeface="Century Gothic"/>
              </a:rPr>
              <a:t>Type</a:t>
            </a:r>
          </a:p>
        </p:txBody>
      </p:sp>
      <p:sp>
        <p:nvSpPr>
          <p:cNvPr id="26" name="CasellaDiTesto 26"/>
          <p:cNvSpPr txBox="1">
            <a:spLocks noChangeArrowheads="1"/>
          </p:cNvSpPr>
          <p:nvPr/>
        </p:nvSpPr>
        <p:spPr bwMode="auto">
          <a:xfrm>
            <a:off x="4572000" y="2781300"/>
            <a:ext cx="1214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smtClean="0">
                <a:solidFill>
                  <a:schemeClr val="bg1"/>
                </a:solidFill>
                <a:latin typeface="Century Gothic"/>
                <a:cs typeface="Century Gothic"/>
              </a:rPr>
              <a:t>Etendue</a:t>
            </a:r>
            <a:endParaRPr lang="it-IT" b="1" dirty="0">
              <a:solidFill>
                <a:schemeClr val="bg1"/>
              </a:solidFill>
              <a:latin typeface="Century Gothic"/>
              <a:cs typeface="Century Gothic"/>
            </a:endParaRPr>
          </a:p>
        </p:txBody>
      </p:sp>
      <p:sp>
        <p:nvSpPr>
          <p:cNvPr id="27" name="CasellaDiTesto 27"/>
          <p:cNvSpPr txBox="1">
            <a:spLocks noChangeArrowheads="1"/>
          </p:cNvSpPr>
          <p:nvPr/>
        </p:nvSpPr>
        <p:spPr bwMode="auto">
          <a:xfrm>
            <a:off x="3492500" y="1989138"/>
            <a:ext cx="1714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smtClean="0">
                <a:solidFill>
                  <a:schemeClr val="bg1"/>
                </a:solidFill>
                <a:latin typeface="Century Gothic"/>
                <a:cs typeface="Century Gothic"/>
              </a:rPr>
              <a:t>Contenu</a:t>
            </a:r>
            <a:endParaRPr lang="it-IT" b="1" dirty="0">
              <a:solidFill>
                <a:schemeClr val="bg1"/>
              </a:solidFill>
              <a:latin typeface="Century Gothic"/>
              <a:cs typeface="Century Gothic"/>
            </a:endParaRPr>
          </a:p>
        </p:txBody>
      </p:sp>
      <p:sp>
        <p:nvSpPr>
          <p:cNvPr id="28" name="CasellaDiTesto 31"/>
          <p:cNvSpPr txBox="1">
            <a:spLocks noChangeArrowheads="1"/>
          </p:cNvSpPr>
          <p:nvPr/>
        </p:nvSpPr>
        <p:spPr bwMode="auto">
          <a:xfrm>
            <a:off x="1403350" y="2349500"/>
            <a:ext cx="2357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it-IT" b="1" dirty="0" smtClean="0">
                <a:solidFill>
                  <a:srgbClr val="FFFFFF"/>
                </a:solidFill>
                <a:latin typeface="Century Gothic"/>
                <a:cs typeface="Century Gothic"/>
              </a:rPr>
              <a:t>Soutien technique</a:t>
            </a:r>
            <a:endParaRPr lang="it-IT" b="1" dirty="0">
              <a:solidFill>
                <a:srgbClr val="FFFFFF"/>
              </a:solidFill>
              <a:latin typeface="Century Gothic"/>
              <a:cs typeface="Century Gothic"/>
            </a:endParaRPr>
          </a:p>
        </p:txBody>
      </p:sp>
      <p:sp>
        <p:nvSpPr>
          <p:cNvPr id="29" name="Rettangolo arrotondato 33"/>
          <p:cNvSpPr/>
          <p:nvPr/>
        </p:nvSpPr>
        <p:spPr>
          <a:xfrm>
            <a:off x="7019925" y="4148139"/>
            <a:ext cx="2003425" cy="11850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it-IT" sz="2000" b="1" dirty="0" smtClean="0">
                <a:solidFill>
                  <a:schemeClr val="tx1"/>
                </a:solidFill>
                <a:latin typeface="Century Gothic"/>
                <a:cs typeface="Century Gothic"/>
              </a:rPr>
              <a:t>Faits et concept eu égard au déplacement </a:t>
            </a:r>
            <a:endParaRPr lang="it-IT" sz="2000" b="1" dirty="0">
              <a:solidFill>
                <a:schemeClr val="tx1"/>
              </a:solidFill>
              <a:latin typeface="Century Gothic"/>
              <a:cs typeface="Century Gothic"/>
            </a:endParaRPr>
          </a:p>
        </p:txBody>
      </p:sp>
      <p:sp>
        <p:nvSpPr>
          <p:cNvPr id="30" name="Rettangolo arrotondato 34"/>
          <p:cNvSpPr/>
          <p:nvPr/>
        </p:nvSpPr>
        <p:spPr>
          <a:xfrm>
            <a:off x="7019925" y="2924175"/>
            <a:ext cx="2003425" cy="107156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it-IT" sz="2000" b="1" dirty="0" smtClean="0">
                <a:solidFill>
                  <a:schemeClr val="tx1"/>
                </a:solidFill>
                <a:latin typeface="Century Gothic"/>
                <a:cs typeface="Century Gothic"/>
              </a:rPr>
              <a:t>Décisions politiques</a:t>
            </a:r>
            <a:endParaRPr lang="it-IT" sz="2000" b="1" dirty="0">
              <a:solidFill>
                <a:schemeClr val="tx1"/>
              </a:solidFill>
              <a:latin typeface="Century Gothic"/>
              <a:cs typeface="Century Gothic"/>
            </a:endParaRPr>
          </a:p>
        </p:txBody>
      </p:sp>
      <p:sp>
        <p:nvSpPr>
          <p:cNvPr id="31" name="Rettangolo arrotondato 35"/>
          <p:cNvSpPr/>
          <p:nvPr/>
        </p:nvSpPr>
        <p:spPr>
          <a:xfrm>
            <a:off x="7019925" y="1700213"/>
            <a:ext cx="2003425" cy="107156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it-IT" sz="2000" b="1" dirty="0" smtClean="0">
                <a:solidFill>
                  <a:schemeClr val="tx1"/>
                </a:solidFill>
                <a:latin typeface="Century Gothic"/>
                <a:cs typeface="Century Gothic"/>
              </a:rPr>
              <a:t>Choix techniques</a:t>
            </a:r>
            <a:endParaRPr lang="it-IT" sz="2000" b="1" dirty="0">
              <a:solidFill>
                <a:schemeClr val="tx1"/>
              </a:solidFill>
              <a:latin typeface="Century Gothic"/>
              <a:cs typeface="Century Gothic"/>
            </a:endParaRP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ipe(down)">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wipe(down)">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wipe(down)">
                                      <p:cBhvr>
                                        <p:cTn id="22" dur="500"/>
                                        <p:tgtEl>
                                          <p:spTgt spid="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wipe(down)">
                                      <p:cBhvr>
                                        <p:cTn id="27" dur="500"/>
                                        <p:tgtEl>
                                          <p:spTgt spid="2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wipe(down)">
                                      <p:cBhvr>
                                        <p:cTn id="32" dur="500"/>
                                        <p:tgtEl>
                                          <p:spTgt spid="2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wipe(down)">
                                      <p:cBhvr>
                                        <p:cTn id="37" dur="500"/>
                                        <p:tgtEl>
                                          <p:spTgt spid="2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8">
                                            <p:txEl>
                                              <p:pRg st="0" end="0"/>
                                            </p:txEl>
                                          </p:spTgt>
                                        </p:tgtEl>
                                        <p:attrNameLst>
                                          <p:attrName>style.visibility</p:attrName>
                                        </p:attrNameLst>
                                      </p:cBhvr>
                                      <p:to>
                                        <p:strVal val="visible"/>
                                      </p:to>
                                    </p:set>
                                    <p:animEffect transition="in" filter="wipe(down)">
                                      <p:cBhvr>
                                        <p:cTn id="42" dur="500"/>
                                        <p:tgtEl>
                                          <p:spTgt spid="2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7">
                                            <p:txEl>
                                              <p:pRg st="0" end="0"/>
                                            </p:txEl>
                                          </p:spTgt>
                                        </p:tgtEl>
                                        <p:attrNameLst>
                                          <p:attrName>style.visibility</p:attrName>
                                        </p:attrNameLst>
                                      </p:cBhvr>
                                      <p:to>
                                        <p:strVal val="visible"/>
                                      </p:to>
                                    </p:set>
                                    <p:animEffect transition="in" filter="wipe(down)">
                                      <p:cBhvr>
                                        <p:cTn id="47" dur="500"/>
                                        <p:tgtEl>
                                          <p:spTgt spid="2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1000"/>
                                        <p:tgtEl>
                                          <p:spTgt spid="31"/>
                                        </p:tgtEl>
                                      </p:cBhvr>
                                    </p:animEffect>
                                    <p:anim calcmode="lin" valueType="num">
                                      <p:cBhvr>
                                        <p:cTn id="67" dur="1000" fill="hold"/>
                                        <p:tgtEl>
                                          <p:spTgt spid="31"/>
                                        </p:tgtEl>
                                        <p:attrNameLst>
                                          <p:attrName>ppt_x</p:attrName>
                                        </p:attrNameLst>
                                      </p:cBhvr>
                                      <p:tavLst>
                                        <p:tav tm="0">
                                          <p:val>
                                            <p:strVal val="#ppt_x"/>
                                          </p:val>
                                        </p:tav>
                                        <p:tav tm="100000">
                                          <p:val>
                                            <p:strVal val="#ppt_x"/>
                                          </p:val>
                                        </p:tav>
                                      </p:tavLst>
                                    </p:anim>
                                    <p:anim calcmode="lin" valueType="num">
                                      <p:cBhvr>
                                        <p:cTn id="6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Connaissance et </a:t>
            </a:r>
            <a:r>
              <a:rPr lang="fr-CH" sz="3200" b="1" dirty="0" smtClean="0">
                <a:latin typeface="Century Gothic" charset="0"/>
                <a:ea typeface="MS PGothic" charset="0"/>
                <a:cs typeface="MS PGothic" charset="0"/>
              </a:rPr>
              <a:t>compréhension</a:t>
            </a:r>
            <a:endParaRPr lang="fr-CH" sz="3200" b="1" dirty="0">
              <a:latin typeface="Century Gothic" charset="0"/>
              <a:ea typeface="MS PGothic" charset="0"/>
              <a:cs typeface="MS PGothic" charset="0"/>
            </a:endParaRPr>
          </a:p>
        </p:txBody>
      </p:sp>
      <p:pic>
        <p:nvPicPr>
          <p:cNvPr id="19" name="Picture 9" descr="C:\Users\utente\Desktop\1194984711121414406tree_branches_and_roots_01.svg.hi.png"/>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467544" y="1557338"/>
            <a:ext cx="5472608" cy="4968006"/>
          </a:xfrm>
          <a:noFill/>
        </p:spPr>
      </p:pic>
      <p:sp>
        <p:nvSpPr>
          <p:cNvPr id="20" name="CasellaDiTesto 20"/>
          <p:cNvSpPr txBox="1">
            <a:spLocks noChangeArrowheads="1"/>
          </p:cNvSpPr>
          <p:nvPr/>
        </p:nvSpPr>
        <p:spPr bwMode="auto">
          <a:xfrm>
            <a:off x="395288" y="4797425"/>
            <a:ext cx="19288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err="1" smtClean="0">
                <a:latin typeface="Century Gothic"/>
                <a:cs typeface="Century Gothic"/>
              </a:rPr>
              <a:t>Connaissance</a:t>
            </a:r>
            <a:endParaRPr lang="it-IT" b="1" dirty="0">
              <a:latin typeface="Century Gothic"/>
              <a:cs typeface="Century Gothic"/>
            </a:endParaRPr>
          </a:p>
        </p:txBody>
      </p:sp>
      <p:sp>
        <p:nvSpPr>
          <p:cNvPr id="21" name="CasellaDiTesto 21"/>
          <p:cNvSpPr txBox="1">
            <a:spLocks noChangeArrowheads="1"/>
          </p:cNvSpPr>
          <p:nvPr/>
        </p:nvSpPr>
        <p:spPr bwMode="auto">
          <a:xfrm>
            <a:off x="4139952" y="5589240"/>
            <a:ext cx="2143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err="1" smtClean="0">
                <a:solidFill>
                  <a:srgbClr val="000000"/>
                </a:solidFill>
                <a:latin typeface="Century Gothic"/>
                <a:cs typeface="Century Gothic"/>
              </a:rPr>
              <a:t>Compréhension</a:t>
            </a:r>
            <a:endParaRPr lang="it-IT" b="1" dirty="0">
              <a:solidFill>
                <a:srgbClr val="000000"/>
              </a:solidFill>
              <a:latin typeface="Century Gothic"/>
              <a:cs typeface="Century Gothic"/>
            </a:endParaRPr>
          </a:p>
        </p:txBody>
      </p:sp>
      <p:sp>
        <p:nvSpPr>
          <p:cNvPr id="16" name="Segnaposto contenuto 29"/>
          <p:cNvSpPr>
            <a:spLocks noGrp="1"/>
          </p:cNvSpPr>
          <p:nvPr>
            <p:ph sz="half" idx="2"/>
          </p:nvPr>
        </p:nvSpPr>
        <p:spPr>
          <a:xfrm>
            <a:off x="6012160" y="1484313"/>
            <a:ext cx="3131840" cy="3888903"/>
          </a:xfrm>
        </p:spPr>
        <p:txBody>
          <a:bodyPr>
            <a:noAutofit/>
          </a:bodyPr>
          <a:lstStyle/>
          <a:p>
            <a:pPr eaLnBrk="1" hangingPunct="1">
              <a:buFontTx/>
              <a:buNone/>
            </a:pPr>
            <a:r>
              <a:rPr lang="it-IT" sz="2000" b="1" dirty="0" smtClean="0">
                <a:latin typeface="Century Gothic"/>
                <a:cs typeface="Century Gothic"/>
              </a:rPr>
              <a:t>Notions clés: </a:t>
            </a:r>
            <a:endParaRPr lang="it-IT" sz="2000" b="1" dirty="0">
              <a:latin typeface="Century Gothic"/>
              <a:cs typeface="Century Gothic"/>
            </a:endParaRPr>
          </a:p>
          <a:p>
            <a:pPr eaLnBrk="1" hangingPunct="1">
              <a:spcBef>
                <a:spcPts val="800"/>
              </a:spcBef>
              <a:buFont typeface="Wingdings" charset="2"/>
              <a:buChar char="§"/>
            </a:pPr>
            <a:r>
              <a:rPr lang="en-GB" sz="2000" dirty="0" smtClean="0">
                <a:latin typeface="Century Gothic"/>
                <a:cs typeface="Century Gothic"/>
              </a:rPr>
              <a:t>PDI</a:t>
            </a:r>
          </a:p>
          <a:p>
            <a:pPr eaLnBrk="1" hangingPunct="1">
              <a:spcBef>
                <a:spcPts val="800"/>
              </a:spcBef>
              <a:buFont typeface="Wingdings" charset="2"/>
              <a:buChar char="§"/>
            </a:pPr>
            <a:r>
              <a:rPr lang="en-GB" sz="2000" dirty="0" smtClean="0">
                <a:latin typeface="Century Gothic"/>
                <a:cs typeface="Century Gothic"/>
              </a:rPr>
              <a:t>Les problems des PDI</a:t>
            </a:r>
          </a:p>
          <a:p>
            <a:pPr eaLnBrk="1" hangingPunct="1">
              <a:spcBef>
                <a:spcPts val="800"/>
              </a:spcBef>
              <a:buFont typeface="Wingdings" charset="2"/>
              <a:buChar char="§"/>
            </a:pPr>
            <a:r>
              <a:rPr lang="en-GB" sz="2000" dirty="0" err="1" smtClean="0">
                <a:latin typeface="Century Gothic"/>
                <a:cs typeface="Century Gothic"/>
              </a:rPr>
              <a:t>Communautés</a:t>
            </a:r>
            <a:r>
              <a:rPr lang="en-GB" sz="2000" dirty="0" smtClean="0">
                <a:latin typeface="Century Gothic"/>
                <a:cs typeface="Century Gothic"/>
              </a:rPr>
              <a:t> </a:t>
            </a:r>
            <a:r>
              <a:rPr lang="en-GB" sz="2000" dirty="0" err="1" smtClean="0">
                <a:latin typeface="Century Gothic"/>
                <a:cs typeface="Century Gothic"/>
              </a:rPr>
              <a:t>affectées</a:t>
            </a:r>
            <a:r>
              <a:rPr lang="en-GB" sz="2000" dirty="0" smtClean="0">
                <a:latin typeface="Century Gothic"/>
                <a:cs typeface="Century Gothic"/>
              </a:rPr>
              <a:t> par le </a:t>
            </a:r>
            <a:r>
              <a:rPr lang="en-GB" sz="2000" dirty="0" err="1" smtClean="0">
                <a:latin typeface="Century Gothic"/>
                <a:cs typeface="Century Gothic"/>
              </a:rPr>
              <a:t>déplacement</a:t>
            </a:r>
            <a:endParaRPr lang="en-GB" sz="2000" dirty="0">
              <a:latin typeface="Century Gothic"/>
              <a:cs typeface="Century Gothic"/>
            </a:endParaRPr>
          </a:p>
          <a:p>
            <a:pPr eaLnBrk="1" hangingPunct="1">
              <a:spcBef>
                <a:spcPts val="800"/>
              </a:spcBef>
              <a:buFont typeface="Wingdings" charset="2"/>
              <a:buChar char="§"/>
            </a:pPr>
            <a:r>
              <a:rPr lang="en-GB" sz="2000" dirty="0" err="1" smtClean="0">
                <a:latin typeface="Century Gothic"/>
                <a:cs typeface="Century Gothic"/>
              </a:rPr>
              <a:t>Processus</a:t>
            </a:r>
            <a:r>
              <a:rPr lang="en-GB" sz="2000" dirty="0" smtClean="0">
                <a:latin typeface="Century Gothic"/>
                <a:cs typeface="Century Gothic"/>
              </a:rPr>
              <a:t> de </a:t>
            </a:r>
            <a:r>
              <a:rPr lang="en-GB" sz="2000" dirty="0" err="1" smtClean="0">
                <a:latin typeface="Century Gothic"/>
                <a:cs typeface="Century Gothic"/>
              </a:rPr>
              <a:t>déplacement</a:t>
            </a:r>
            <a:endParaRPr lang="en-GB" sz="2000" dirty="0" smtClean="0">
              <a:latin typeface="Century Gothic"/>
              <a:cs typeface="Century Gothic"/>
            </a:endParaRPr>
          </a:p>
          <a:p>
            <a:pPr eaLnBrk="1" hangingPunct="1">
              <a:spcBef>
                <a:spcPts val="800"/>
              </a:spcBef>
              <a:buFont typeface="Wingdings" charset="2"/>
              <a:buChar char="§"/>
            </a:pPr>
            <a:r>
              <a:rPr lang="en-GB" sz="2000" dirty="0" err="1" smtClean="0">
                <a:latin typeface="Century Gothic"/>
                <a:cs typeface="Century Gothic"/>
              </a:rPr>
              <a:t>Réponse</a:t>
            </a:r>
            <a:endParaRPr lang="en-GB" sz="2000" dirty="0" smtClean="0">
              <a:latin typeface="Century Gothic"/>
              <a:cs typeface="Century Gothic"/>
            </a:endParaRPr>
          </a:p>
          <a:p>
            <a:pPr eaLnBrk="1" hangingPunct="1">
              <a:spcBef>
                <a:spcPts val="800"/>
              </a:spcBef>
              <a:buFont typeface="Wingdings" charset="2"/>
              <a:buChar char="§"/>
            </a:pPr>
            <a:r>
              <a:rPr lang="en-GB" sz="2000" dirty="0" smtClean="0">
                <a:latin typeface="Century Gothic"/>
                <a:cs typeface="Century Gothic"/>
              </a:rPr>
              <a:t>Solutions durables</a:t>
            </a:r>
          </a:p>
          <a:p>
            <a:pPr eaLnBrk="1" hangingPunct="1">
              <a:buFont typeface="Arial" charset="0"/>
              <a:buNone/>
            </a:pPr>
            <a:endParaRPr lang="it-IT" sz="2000" dirty="0">
              <a:latin typeface="Century Gothic"/>
              <a:cs typeface="Century Gothic"/>
            </a:endParaRPr>
          </a:p>
          <a:p>
            <a:pPr eaLnBrk="1" hangingPunct="1">
              <a:buFontTx/>
              <a:buNone/>
            </a:pPr>
            <a:endParaRPr lang="it-IT" sz="1400" dirty="0">
              <a:latin typeface="Century Gothic"/>
              <a:cs typeface="Century Gothic"/>
            </a:endParaRPr>
          </a:p>
        </p:txBody>
      </p:sp>
    </p:spTree>
    <p:extLst>
      <p:ext uri="{BB962C8B-B14F-4D97-AF65-F5344CB8AC3E}">
        <p14:creationId xmlns:p14="http://schemas.microsoft.com/office/powerpoint/2010/main" val="38093169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ipe(down)">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1000"/>
                                        <p:tgtEl>
                                          <p:spTgt spid="16">
                                            <p:txEl>
                                              <p:pRg st="0" end="0"/>
                                            </p:txEl>
                                          </p:spTgt>
                                        </p:tgtEl>
                                      </p:cBhvr>
                                    </p:animEffect>
                                    <p:anim calcmode="lin" valueType="num">
                                      <p:cBhvr>
                                        <p:cTn id="1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Effect transition="in" filter="fade">
                                      <p:cBhvr>
                                        <p:cTn id="24" dur="1000"/>
                                        <p:tgtEl>
                                          <p:spTgt spid="16">
                                            <p:txEl>
                                              <p:pRg st="1" end="1"/>
                                            </p:txEl>
                                          </p:spTgt>
                                        </p:tgtEl>
                                      </p:cBhvr>
                                    </p:animEffect>
                                    <p:anim calcmode="lin" valueType="num">
                                      <p:cBhvr>
                                        <p:cTn id="25"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animEffect transition="in" filter="fade">
                                      <p:cBhvr>
                                        <p:cTn id="31" dur="1000"/>
                                        <p:tgtEl>
                                          <p:spTgt spid="16">
                                            <p:txEl>
                                              <p:pRg st="2" end="2"/>
                                            </p:txEl>
                                          </p:spTgt>
                                        </p:tgtEl>
                                      </p:cBhvr>
                                    </p:animEffect>
                                    <p:anim calcmode="lin" valueType="num">
                                      <p:cBhvr>
                                        <p:cTn id="3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6">
                                            <p:txEl>
                                              <p:pRg st="3" end="3"/>
                                            </p:txEl>
                                          </p:spTgt>
                                        </p:tgtEl>
                                        <p:attrNameLst>
                                          <p:attrName>style.visibility</p:attrName>
                                        </p:attrNameLst>
                                      </p:cBhvr>
                                      <p:to>
                                        <p:strVal val="visible"/>
                                      </p:to>
                                    </p:set>
                                    <p:animEffect transition="in" filter="fade">
                                      <p:cBhvr>
                                        <p:cTn id="38" dur="1000"/>
                                        <p:tgtEl>
                                          <p:spTgt spid="16">
                                            <p:txEl>
                                              <p:pRg st="3" end="3"/>
                                            </p:txEl>
                                          </p:spTgt>
                                        </p:tgtEl>
                                      </p:cBhvr>
                                    </p:animEffect>
                                    <p:anim calcmode="lin" valueType="num">
                                      <p:cBhvr>
                                        <p:cTn id="39"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6">
                                            <p:txEl>
                                              <p:pRg st="4" end="4"/>
                                            </p:txEl>
                                          </p:spTgt>
                                        </p:tgtEl>
                                        <p:attrNameLst>
                                          <p:attrName>style.visibility</p:attrName>
                                        </p:attrNameLst>
                                      </p:cBhvr>
                                      <p:to>
                                        <p:strVal val="visible"/>
                                      </p:to>
                                    </p:set>
                                    <p:animEffect transition="in" filter="fade">
                                      <p:cBhvr>
                                        <p:cTn id="45" dur="1000"/>
                                        <p:tgtEl>
                                          <p:spTgt spid="16">
                                            <p:txEl>
                                              <p:pRg st="4" end="4"/>
                                            </p:txEl>
                                          </p:spTgt>
                                        </p:tgtEl>
                                      </p:cBhvr>
                                    </p:animEffect>
                                    <p:anim calcmode="lin" valueType="num">
                                      <p:cBhvr>
                                        <p:cTn id="46"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6">
                                            <p:txEl>
                                              <p:pRg st="5" end="5"/>
                                            </p:txEl>
                                          </p:spTgt>
                                        </p:tgtEl>
                                        <p:attrNameLst>
                                          <p:attrName>style.visibility</p:attrName>
                                        </p:attrNameLst>
                                      </p:cBhvr>
                                      <p:to>
                                        <p:strVal val="visible"/>
                                      </p:to>
                                    </p:set>
                                    <p:animEffect transition="in" filter="fade">
                                      <p:cBhvr>
                                        <p:cTn id="52" dur="1000"/>
                                        <p:tgtEl>
                                          <p:spTgt spid="16">
                                            <p:txEl>
                                              <p:pRg st="5" end="5"/>
                                            </p:txEl>
                                          </p:spTgt>
                                        </p:tgtEl>
                                      </p:cBhvr>
                                    </p:animEffect>
                                    <p:anim calcmode="lin" valueType="num">
                                      <p:cBhvr>
                                        <p:cTn id="53"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6">
                                            <p:txEl>
                                              <p:pRg st="6" end="6"/>
                                            </p:txEl>
                                          </p:spTgt>
                                        </p:tgtEl>
                                        <p:attrNameLst>
                                          <p:attrName>style.visibility</p:attrName>
                                        </p:attrNameLst>
                                      </p:cBhvr>
                                      <p:to>
                                        <p:strVal val="visible"/>
                                      </p:to>
                                    </p:set>
                                    <p:animEffect transition="in" filter="fade">
                                      <p:cBhvr>
                                        <p:cTn id="59" dur="1000"/>
                                        <p:tgtEl>
                                          <p:spTgt spid="16">
                                            <p:txEl>
                                              <p:pRg st="6" end="6"/>
                                            </p:txEl>
                                          </p:spTgt>
                                        </p:tgtEl>
                                      </p:cBhvr>
                                    </p:animEffect>
                                    <p:anim calcmode="lin" valueType="num">
                                      <p:cBhvr>
                                        <p:cTn id="60"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47675" y="0"/>
            <a:ext cx="8228013" cy="1196975"/>
          </a:xfrm>
        </p:spPr>
        <p:txBody>
          <a:bodyPr/>
          <a:lstStyle/>
          <a:p>
            <a:pPr eaLnBrk="1" hangingPunct="1"/>
            <a:r>
              <a:rPr lang="en-US" b="1" dirty="0" smtClean="0">
                <a:latin typeface="Century Gothic" charset="0"/>
                <a:ea typeface="MS PGothic" charset="0"/>
                <a:cs typeface="MS PGothic" charset="0"/>
              </a:rPr>
              <a:t>Actions </a:t>
            </a:r>
            <a:r>
              <a:rPr lang="en-US" b="1" dirty="0" err="1" smtClean="0">
                <a:latin typeface="Century Gothic" charset="0"/>
                <a:ea typeface="MS PGothic" charset="0"/>
                <a:cs typeface="MS PGothic" charset="0"/>
              </a:rPr>
              <a:t>suggérées</a:t>
            </a:r>
            <a:endParaRPr lang="en-US" b="1" dirty="0">
              <a:latin typeface="Century Gothic" charset="0"/>
              <a:ea typeface="MS PGothic" charset="0"/>
              <a:cs typeface="MS PGothic" charset="0"/>
            </a:endParaRPr>
          </a:p>
        </p:txBody>
      </p:sp>
      <p:sp>
        <p:nvSpPr>
          <p:cNvPr id="9219" name="Rectangle 3"/>
          <p:cNvSpPr>
            <a:spLocks noGrp="1" noChangeArrowheads="1"/>
          </p:cNvSpPr>
          <p:nvPr>
            <p:ph idx="1"/>
          </p:nvPr>
        </p:nvSpPr>
        <p:spPr>
          <a:xfrm>
            <a:off x="395288" y="1628775"/>
            <a:ext cx="7416800" cy="4032250"/>
          </a:xfrm>
        </p:spPr>
        <p:txBody>
          <a:bodyPr rtlCol="0">
            <a:normAutofit fontScale="92500" lnSpcReduction="20000"/>
          </a:bodyPr>
          <a:lstStyle/>
          <a:p>
            <a:pPr eaLnBrk="1" hangingPunct="1">
              <a:buFont typeface="Wingdings" charset="2"/>
              <a:buChar char="§"/>
            </a:pPr>
            <a:r>
              <a:rPr lang="it-IT" sz="2800" dirty="0" smtClean="0">
                <a:latin typeface="Century Gothic"/>
                <a:cs typeface="Century Gothic"/>
              </a:rPr>
              <a:t>Ateliers techniques et juridiques </a:t>
            </a:r>
          </a:p>
          <a:p>
            <a:pPr eaLnBrk="1" hangingPunct="1">
              <a:buFont typeface="Wingdings" charset="2"/>
              <a:buChar char="§"/>
            </a:pPr>
            <a:r>
              <a:rPr lang="it-IT" sz="2800" dirty="0" smtClean="0">
                <a:latin typeface="Century Gothic"/>
                <a:cs typeface="Century Gothic"/>
              </a:rPr>
              <a:t>Des conférences multipartites</a:t>
            </a:r>
          </a:p>
          <a:p>
            <a:pPr eaLnBrk="1" hangingPunct="1">
              <a:buFont typeface="Wingdings" charset="2"/>
              <a:buChar char="§"/>
            </a:pPr>
            <a:r>
              <a:rPr lang="it-IT" sz="2800" dirty="0" smtClean="0">
                <a:latin typeface="Century Gothic"/>
                <a:cs typeface="Century Gothic"/>
              </a:rPr>
              <a:t>Expérience et Visites de terrain</a:t>
            </a:r>
            <a:endParaRPr lang="it-IT" sz="2800" dirty="0">
              <a:latin typeface="Century Gothic"/>
              <a:cs typeface="Century Gothic"/>
            </a:endParaRPr>
          </a:p>
          <a:p>
            <a:pPr eaLnBrk="1" hangingPunct="1">
              <a:buFont typeface="Wingdings" charset="2"/>
              <a:buChar char="§"/>
            </a:pPr>
            <a:r>
              <a:rPr lang="it-IT" sz="2800" dirty="0" smtClean="0">
                <a:latin typeface="Century Gothic"/>
                <a:cs typeface="Century Gothic"/>
              </a:rPr>
              <a:t>Evaluations conjointes des besoins Joint </a:t>
            </a:r>
          </a:p>
          <a:p>
            <a:pPr eaLnBrk="1" hangingPunct="1">
              <a:buFont typeface="Wingdings" charset="2"/>
              <a:buChar char="§"/>
            </a:pPr>
            <a:r>
              <a:rPr lang="it-IT" sz="2800" dirty="0" smtClean="0">
                <a:latin typeface="Century Gothic"/>
                <a:cs typeface="Century Gothic"/>
              </a:rPr>
              <a:t>Auditions publiques</a:t>
            </a:r>
            <a:endParaRPr lang="it-IT" sz="2800" dirty="0">
              <a:latin typeface="Century Gothic"/>
              <a:cs typeface="Century Gothic"/>
            </a:endParaRPr>
          </a:p>
          <a:p>
            <a:pPr eaLnBrk="1" hangingPunct="1">
              <a:buFont typeface="Wingdings" charset="2"/>
              <a:buChar char="§"/>
            </a:pPr>
            <a:r>
              <a:rPr lang="it-IT" sz="2800" dirty="0" smtClean="0">
                <a:latin typeface="Century Gothic"/>
                <a:cs typeface="Century Gothic"/>
              </a:rPr>
              <a:t>Débats ouverts </a:t>
            </a:r>
          </a:p>
          <a:p>
            <a:pPr eaLnBrk="1" hangingPunct="1">
              <a:buFont typeface="Wingdings" charset="2"/>
              <a:buChar char="§"/>
            </a:pPr>
            <a:r>
              <a:rPr lang="it-IT" sz="2800" dirty="0" smtClean="0">
                <a:latin typeface="Century Gothic"/>
                <a:cs typeface="Century Gothic"/>
              </a:rPr>
              <a:t>Campagnes de sensibilisation</a:t>
            </a:r>
            <a:endParaRPr lang="it-IT" sz="2800" dirty="0">
              <a:latin typeface="Century Gothic"/>
              <a:cs typeface="Century Gothic"/>
            </a:endParaRPr>
          </a:p>
        </p:txBody>
      </p:sp>
    </p:spTree>
    <p:extLst>
      <p:ext uri="{BB962C8B-B14F-4D97-AF65-F5344CB8AC3E}">
        <p14:creationId xmlns:p14="http://schemas.microsoft.com/office/powerpoint/2010/main" val="2429400719"/>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Pourquoi un examen juridique?</a:t>
            </a:r>
            <a:endParaRPr lang="fr-CH" sz="3200" b="1" dirty="0">
              <a:latin typeface="Century Gothic" charset="0"/>
              <a:ea typeface="MS PGothic" charset="0"/>
              <a:cs typeface="MS PGothic" charset="0"/>
            </a:endParaRPr>
          </a:p>
        </p:txBody>
      </p:sp>
      <p:pic>
        <p:nvPicPr>
          <p:cNvPr id="19" name="Picture 9" descr="C:\Users\utente\Desktop\1194984711121414406tree_branches_and_roots_01.svg.hi.png"/>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4545006" y="1844899"/>
            <a:ext cx="4203458" cy="3815878"/>
          </a:xfrm>
          <a:noFill/>
        </p:spPr>
      </p:pic>
      <p:sp>
        <p:nvSpPr>
          <p:cNvPr id="20" name="CasellaDiTesto 20"/>
          <p:cNvSpPr txBox="1">
            <a:spLocks noChangeArrowheads="1"/>
          </p:cNvSpPr>
          <p:nvPr/>
        </p:nvSpPr>
        <p:spPr bwMode="auto">
          <a:xfrm>
            <a:off x="4472998" y="5373216"/>
            <a:ext cx="19288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b="1" dirty="0" smtClean="0">
                <a:latin typeface="Century Gothic"/>
                <a:cs typeface="Century Gothic"/>
              </a:rPr>
              <a:t>Examen juridique</a:t>
            </a:r>
            <a:endParaRPr lang="it-IT" b="1" dirty="0">
              <a:latin typeface="Century Gothic"/>
              <a:cs typeface="Century Gothic"/>
            </a:endParaRPr>
          </a:p>
        </p:txBody>
      </p:sp>
      <p:sp>
        <p:nvSpPr>
          <p:cNvPr id="16" name="Segnaposto contenuto 29"/>
          <p:cNvSpPr>
            <a:spLocks noGrp="1"/>
          </p:cNvSpPr>
          <p:nvPr>
            <p:ph sz="half" idx="2"/>
          </p:nvPr>
        </p:nvSpPr>
        <p:spPr>
          <a:xfrm>
            <a:off x="467544" y="1556793"/>
            <a:ext cx="3888432" cy="4104456"/>
          </a:xfrm>
        </p:spPr>
        <p:txBody>
          <a:bodyPr>
            <a:noAutofit/>
          </a:bodyPr>
          <a:lstStyle/>
          <a:p>
            <a:pPr eaLnBrk="1" hangingPunct="1">
              <a:buFontTx/>
              <a:buNone/>
            </a:pPr>
            <a:r>
              <a:rPr lang="it-IT" sz="2000" b="1" dirty="0" smtClean="0">
                <a:latin typeface="Century Gothic"/>
                <a:cs typeface="Century Gothic"/>
              </a:rPr>
              <a:t>Objectif </a:t>
            </a:r>
            <a:endParaRPr lang="it-IT" sz="2000" b="1" dirty="0">
              <a:latin typeface="Century Gothic"/>
              <a:cs typeface="Century Gothic"/>
            </a:endParaRPr>
          </a:p>
          <a:p>
            <a:pPr marL="0" indent="0" eaLnBrk="1" hangingPunct="1">
              <a:buFontTx/>
              <a:buNone/>
            </a:pPr>
            <a:r>
              <a:rPr lang="it-IT" sz="2000" dirty="0" smtClean="0">
                <a:latin typeface="Century Gothic"/>
                <a:cs typeface="Century Gothic"/>
              </a:rPr>
              <a:t>De déterminer dans quelle mesure les cadres existants :</a:t>
            </a:r>
            <a:endParaRPr lang="it-IT" sz="2000" dirty="0">
              <a:latin typeface="Century Gothic"/>
              <a:cs typeface="Century Gothic"/>
            </a:endParaRPr>
          </a:p>
          <a:p>
            <a:pPr marL="457200" indent="-457200" eaLnBrk="1" hangingPunct="1">
              <a:buFont typeface="+mj-lt"/>
              <a:buAutoNum type="alphaLcPeriod"/>
            </a:pPr>
            <a:r>
              <a:rPr lang="it-IT" sz="2000" dirty="0" smtClean="0">
                <a:latin typeface="Century Gothic"/>
                <a:cs typeface="Century Gothic"/>
              </a:rPr>
              <a:t>Répondent de manière adéquate au déplacement</a:t>
            </a:r>
            <a:endParaRPr lang="it-IT" sz="2000" dirty="0">
              <a:latin typeface="Century Gothic"/>
              <a:cs typeface="Century Gothic"/>
            </a:endParaRPr>
          </a:p>
          <a:p>
            <a:pPr marL="457200" indent="-457200" eaLnBrk="1" hangingPunct="1">
              <a:buFont typeface="+mj-lt"/>
              <a:buAutoNum type="alphaLcPeriod"/>
            </a:pPr>
            <a:r>
              <a:rPr lang="it-IT" sz="2000" dirty="0" smtClean="0">
                <a:latin typeface="Century Gothic"/>
                <a:cs typeface="Century Gothic"/>
              </a:rPr>
              <a:t>Créent des obstacles à la protection et à l’asssiatnce des PDIs</a:t>
            </a:r>
            <a:endParaRPr lang="it-IT" sz="2000" dirty="0">
              <a:latin typeface="Century Gothic"/>
              <a:cs typeface="Century Gothic"/>
            </a:endParaRPr>
          </a:p>
          <a:p>
            <a:pPr marL="457200" indent="-457200" eaLnBrk="1" hangingPunct="1">
              <a:buFont typeface="+mj-lt"/>
              <a:buAutoNum type="alphaLcPeriod"/>
            </a:pPr>
            <a:r>
              <a:rPr lang="it-IT" sz="2000" dirty="0" smtClean="0">
                <a:latin typeface="Century Gothic"/>
                <a:cs typeface="Century Gothic"/>
              </a:rPr>
              <a:t>Contiennent des vide juridique sur la protection et l’assistance des PDIs</a:t>
            </a:r>
            <a:endParaRPr lang="it-IT" sz="2000" dirty="0">
              <a:latin typeface="Century Gothic"/>
              <a:cs typeface="Century Gothic"/>
            </a:endParaRPr>
          </a:p>
        </p:txBody>
      </p:sp>
    </p:spTree>
    <p:extLst>
      <p:ext uri="{BB962C8B-B14F-4D97-AF65-F5344CB8AC3E}">
        <p14:creationId xmlns:p14="http://schemas.microsoft.com/office/powerpoint/2010/main" val="2056948397"/>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 calcmode="lin" valueType="num">
                                      <p:cBhvr additive="base">
                                        <p:cTn id="1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6">
                                            <p:txEl>
                                              <p:pRg st="1" end="1"/>
                                            </p:txEl>
                                          </p:spTgt>
                                        </p:tgtEl>
                                        <p:attrNameLst>
                                          <p:attrName>style.visibility</p:attrName>
                                        </p:attrNameLst>
                                      </p:cBhvr>
                                      <p:to>
                                        <p:strVal val="visible"/>
                                      </p:to>
                                    </p:set>
                                    <p:anim calcmode="lin" valueType="num">
                                      <p:cBhvr additive="base">
                                        <p:cTn id="18"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 calcmode="lin" valueType="num">
                                      <p:cBhvr additive="base">
                                        <p:cTn id="24"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
                                            <p:txEl>
                                              <p:pRg st="3" end="3"/>
                                            </p:txEl>
                                          </p:spTgt>
                                        </p:tgtEl>
                                        <p:attrNameLst>
                                          <p:attrName>style.visibility</p:attrName>
                                        </p:attrNameLst>
                                      </p:cBhvr>
                                      <p:to>
                                        <p:strVal val="visible"/>
                                      </p:to>
                                    </p:set>
                                    <p:anim calcmode="lin" valueType="num">
                                      <p:cBhvr additive="base">
                                        <p:cTn id="30"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6">
                                            <p:txEl>
                                              <p:pRg st="4" end="4"/>
                                            </p:txEl>
                                          </p:spTgt>
                                        </p:tgtEl>
                                        <p:attrNameLst>
                                          <p:attrName>style.visibility</p:attrName>
                                        </p:attrNameLst>
                                      </p:cBhvr>
                                      <p:to>
                                        <p:strVal val="visible"/>
                                      </p:to>
                                    </p:set>
                                    <p:anim calcmode="lin" valueType="num">
                                      <p:cBhvr additive="base">
                                        <p:cTn id="36"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6988"/>
            <a:ext cx="8229600" cy="1268413"/>
          </a:xfrm>
        </p:spPr>
        <p:txBody>
          <a:bodyPr/>
          <a:lstStyle/>
          <a:p>
            <a:pPr eaLnBrk="1" hangingPunct="1"/>
            <a:r>
              <a:rPr lang="fr-CH" sz="3200" b="1" dirty="0" smtClean="0">
                <a:latin typeface="Century Gothic" charset="0"/>
                <a:ea typeface="MS PGothic" charset="0"/>
                <a:cs typeface="MS PGothic" charset="0"/>
              </a:rPr>
              <a:t>A-t-on besoin d’un examen juridique?</a:t>
            </a:r>
            <a:endParaRPr lang="fr-CH" sz="3200" b="1" dirty="0">
              <a:latin typeface="Century Gothic" charset="0"/>
              <a:ea typeface="MS PGothic" charset="0"/>
              <a:cs typeface="MS PGothic" charset="0"/>
            </a:endParaRPr>
          </a:p>
        </p:txBody>
      </p:sp>
      <p:sp>
        <p:nvSpPr>
          <p:cNvPr id="16" name="Segnaposto contenuto 29"/>
          <p:cNvSpPr>
            <a:spLocks noGrp="1"/>
          </p:cNvSpPr>
          <p:nvPr>
            <p:ph sz="half" idx="2"/>
          </p:nvPr>
        </p:nvSpPr>
        <p:spPr>
          <a:xfrm>
            <a:off x="467544" y="1772345"/>
            <a:ext cx="3960440" cy="3888903"/>
          </a:xfrm>
        </p:spPr>
        <p:txBody>
          <a:bodyPr>
            <a:noAutofit/>
          </a:bodyPr>
          <a:lstStyle/>
          <a:p>
            <a:pPr eaLnBrk="1" hangingPunct="1">
              <a:buFontTx/>
              <a:buNone/>
            </a:pPr>
            <a:r>
              <a:rPr lang="it-IT" sz="2400" b="1" dirty="0" smtClean="0">
                <a:latin typeface="Century Gothic"/>
                <a:cs typeface="Century Gothic"/>
              </a:rPr>
              <a:t>Besoin et valeur ajoutée</a:t>
            </a:r>
            <a:endParaRPr lang="it-IT" sz="2400" b="1" dirty="0">
              <a:latin typeface="Century Gothic"/>
              <a:cs typeface="Century Gothic"/>
            </a:endParaRPr>
          </a:p>
          <a:p>
            <a:pPr eaLnBrk="1" hangingPunct="1">
              <a:buFont typeface="Wingdings" charset="2"/>
              <a:buChar char="§"/>
            </a:pPr>
            <a:r>
              <a:rPr lang="it-IT" sz="2000" b="1" dirty="0" smtClean="0">
                <a:latin typeface="Century Gothic"/>
                <a:cs typeface="Century Gothic"/>
              </a:rPr>
              <a:t>Vides juridiques </a:t>
            </a:r>
            <a:r>
              <a:rPr lang="it-IT" sz="2000" dirty="0" smtClean="0">
                <a:latin typeface="Century Gothic"/>
                <a:cs typeface="Century Gothic"/>
              </a:rPr>
              <a:t>dans la loi existante ? </a:t>
            </a:r>
            <a:endParaRPr lang="it-IT" sz="2000" dirty="0">
              <a:latin typeface="Century Gothic"/>
              <a:cs typeface="Century Gothic"/>
            </a:endParaRPr>
          </a:p>
          <a:p>
            <a:pPr eaLnBrk="1" hangingPunct="1">
              <a:buFont typeface="Wingdings" charset="2"/>
              <a:buChar char="§"/>
            </a:pPr>
            <a:r>
              <a:rPr lang="it-IT" sz="2000" b="1" dirty="0" smtClean="0">
                <a:latin typeface="Century Gothic"/>
                <a:cs typeface="Century Gothic"/>
              </a:rPr>
              <a:t>Obstacles </a:t>
            </a:r>
            <a:r>
              <a:rPr lang="it-IT" sz="2000" dirty="0" smtClean="0">
                <a:latin typeface="Century Gothic"/>
                <a:cs typeface="Century Gothic"/>
              </a:rPr>
              <a:t>fortuits?</a:t>
            </a:r>
            <a:endParaRPr lang="it-IT" sz="2000" dirty="0">
              <a:latin typeface="Century Gothic"/>
              <a:cs typeface="Century Gothic"/>
            </a:endParaRPr>
          </a:p>
          <a:p>
            <a:pPr eaLnBrk="1" hangingPunct="1">
              <a:buFont typeface="Wingdings" charset="2"/>
              <a:buChar char="§"/>
            </a:pPr>
            <a:r>
              <a:rPr lang="it-IT" sz="2000" b="1" dirty="0" smtClean="0">
                <a:latin typeface="Century Gothic"/>
                <a:cs typeface="Century Gothic"/>
              </a:rPr>
              <a:t>Incohérences </a:t>
            </a:r>
            <a:r>
              <a:rPr lang="it-IT" sz="2000" dirty="0" smtClean="0">
                <a:latin typeface="Century Gothic"/>
                <a:cs typeface="Century Gothic"/>
              </a:rPr>
              <a:t>entre les lois actuelles et le nouvel instrument?</a:t>
            </a:r>
            <a:endParaRPr lang="it-IT" sz="2000" dirty="0">
              <a:latin typeface="Century Gothic"/>
              <a:cs typeface="Century Gothic"/>
            </a:endParaRPr>
          </a:p>
          <a:p>
            <a:pPr eaLnBrk="1" hangingPunct="1">
              <a:buFont typeface="Wingdings" charset="2"/>
              <a:buChar char="§"/>
            </a:pPr>
            <a:r>
              <a:rPr lang="it-IT" sz="2000" dirty="0" smtClean="0">
                <a:latin typeface="Century Gothic"/>
                <a:cs typeface="Century Gothic"/>
              </a:rPr>
              <a:t>La législation existante facilite t-elle la mise en oeuvre du nouvel instrument? </a:t>
            </a:r>
            <a:endParaRPr lang="it-IT" sz="2000" dirty="0">
              <a:latin typeface="Century Gothic"/>
              <a:cs typeface="Century Gothic"/>
            </a:endParaRPr>
          </a:p>
        </p:txBody>
      </p:sp>
      <p:sp>
        <p:nvSpPr>
          <p:cNvPr id="7" name="Segnaposto contenuto 29"/>
          <p:cNvSpPr>
            <a:spLocks noGrp="1"/>
          </p:cNvSpPr>
          <p:nvPr>
            <p:ph sz="half" idx="2"/>
          </p:nvPr>
        </p:nvSpPr>
        <p:spPr>
          <a:xfrm>
            <a:off x="4788024" y="1772345"/>
            <a:ext cx="3888432" cy="3888903"/>
          </a:xfrm>
        </p:spPr>
        <p:txBody>
          <a:bodyPr>
            <a:noAutofit/>
          </a:bodyPr>
          <a:lstStyle/>
          <a:p>
            <a:pPr eaLnBrk="1" hangingPunct="1">
              <a:buFontTx/>
              <a:buNone/>
            </a:pPr>
            <a:r>
              <a:rPr lang="it-IT" sz="2400" b="1" dirty="0" smtClean="0">
                <a:latin typeface="Century Gothic"/>
                <a:cs typeface="Century Gothic"/>
              </a:rPr>
              <a:t>Capacités</a:t>
            </a:r>
          </a:p>
          <a:p>
            <a:pPr eaLnBrk="1" hangingPunct="1">
              <a:buFont typeface="Wingdings" charset="2"/>
              <a:buChar char="§"/>
            </a:pPr>
            <a:r>
              <a:rPr lang="it-IT" sz="2000" dirty="0" smtClean="0">
                <a:latin typeface="Century Gothic"/>
                <a:cs typeface="Century Gothic"/>
              </a:rPr>
              <a:t>Evaluations des capacités et de l’espertise nationales </a:t>
            </a:r>
          </a:p>
          <a:p>
            <a:pPr eaLnBrk="1" hangingPunct="1">
              <a:buFont typeface="Wingdings" charset="2"/>
              <a:buChar char="§"/>
            </a:pPr>
            <a:r>
              <a:rPr lang="it-IT" sz="2000" dirty="0" smtClean="0">
                <a:latin typeface="Century Gothic"/>
                <a:cs typeface="Century Gothic"/>
              </a:rPr>
              <a:t>Processus long et fatidieux (loi ou politique?)</a:t>
            </a:r>
            <a:endParaRPr lang="it-IT" sz="2000" dirty="0">
              <a:latin typeface="Century Gothic"/>
              <a:cs typeface="Century Gothic"/>
            </a:endParaRPr>
          </a:p>
          <a:p>
            <a:pPr eaLnBrk="1" hangingPunct="1">
              <a:buFont typeface="Wingdings" charset="2"/>
              <a:buChar char="§"/>
            </a:pPr>
            <a:r>
              <a:rPr lang="it-IT" sz="2000" dirty="0" smtClean="0">
                <a:latin typeface="Century Gothic"/>
                <a:cs typeface="Century Gothic"/>
              </a:rPr>
              <a:t>Interprétation de la conformité des lois nationales au regard des standards régionaux et internationaux</a:t>
            </a:r>
            <a:endParaRPr lang="it-IT" sz="2000" dirty="0">
              <a:latin typeface="Century Gothic"/>
              <a:cs typeface="Century Gothic"/>
            </a:endParaRPr>
          </a:p>
        </p:txBody>
      </p:sp>
      <p:sp>
        <p:nvSpPr>
          <p:cNvPr id="8" name="Esplosione 2 6"/>
          <p:cNvSpPr/>
          <p:nvPr/>
        </p:nvSpPr>
        <p:spPr>
          <a:xfrm>
            <a:off x="2915816" y="4918298"/>
            <a:ext cx="4429125" cy="1485900"/>
          </a:xfrm>
          <a:prstGeom prst="irregularSeal2">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r>
              <a:rPr lang="it-IT" b="1" dirty="0" smtClean="0">
                <a:solidFill>
                  <a:schemeClr val="bg1"/>
                </a:solidFill>
                <a:latin typeface="Century Gothic"/>
                <a:ea typeface="ＭＳ Ｐゴシック" charset="0"/>
                <a:cs typeface="Century Gothic"/>
              </a:rPr>
              <a:t>Avant, pendan et après…</a:t>
            </a:r>
            <a:endParaRPr lang="it-IT" b="1" dirty="0">
              <a:solidFill>
                <a:schemeClr val="bg1"/>
              </a:solidFill>
              <a:latin typeface="Century Gothic"/>
              <a:ea typeface="ＭＳ Ｐゴシック" charset="0"/>
              <a:cs typeface="Century Gothic"/>
            </a:endParaRPr>
          </a:p>
        </p:txBody>
      </p:sp>
    </p:spTree>
    <p:extLst>
      <p:ext uri="{BB962C8B-B14F-4D97-AF65-F5344CB8AC3E}">
        <p14:creationId xmlns:p14="http://schemas.microsoft.com/office/powerpoint/2010/main" val="299976892"/>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250825" y="274638"/>
            <a:ext cx="8435975" cy="922337"/>
          </a:xfrm>
        </p:spPr>
        <p:txBody>
          <a:bodyPr/>
          <a:lstStyle/>
          <a:p>
            <a:pPr eaLnBrk="1" hangingPunct="1"/>
            <a:r>
              <a:rPr lang="fr-CH" sz="2800" b="1" dirty="0" smtClean="0">
                <a:latin typeface="Century Gothic" charset="0"/>
                <a:ea typeface="MS PGothic" charset="0"/>
                <a:cs typeface="MS PGothic" charset="0"/>
              </a:rPr>
              <a:t>Qu’examiner?</a:t>
            </a:r>
            <a:endParaRPr lang="fr-CH" sz="2800" b="1" dirty="0">
              <a:latin typeface="Century Gothic" charset="0"/>
              <a:ea typeface="MS PGothic" charset="0"/>
              <a:cs typeface="MS PGothic" charset="0"/>
            </a:endParaRPr>
          </a:p>
        </p:txBody>
      </p:sp>
      <p:sp>
        <p:nvSpPr>
          <p:cNvPr id="47106" name="Content Placeholder 2"/>
          <p:cNvSpPr>
            <a:spLocks noGrp="1"/>
          </p:cNvSpPr>
          <p:nvPr>
            <p:ph idx="1"/>
          </p:nvPr>
        </p:nvSpPr>
        <p:spPr>
          <a:xfrm>
            <a:off x="143321" y="1700213"/>
            <a:ext cx="8893175" cy="4393083"/>
          </a:xfrm>
        </p:spPr>
        <p:txBody>
          <a:bodyPr/>
          <a:lstStyle/>
          <a:p>
            <a:pPr eaLnBrk="1" hangingPunct="1">
              <a:spcBef>
                <a:spcPts val="800"/>
              </a:spcBef>
              <a:buFont typeface="Wingdings" charset="2"/>
              <a:buChar char="§"/>
            </a:pPr>
            <a:r>
              <a:rPr lang="fr-CH" sz="2300" dirty="0" smtClean="0">
                <a:latin typeface="Century Gothic"/>
                <a:cs typeface="Century Gothic"/>
              </a:rPr>
              <a:t>Le bloc de constitutionnalité et les déclarations des droits</a:t>
            </a:r>
            <a:endParaRPr lang="fr-CH" sz="2300" dirty="0">
              <a:latin typeface="Century Gothic"/>
              <a:cs typeface="Century Gothic"/>
            </a:endParaRPr>
          </a:p>
          <a:p>
            <a:pPr eaLnBrk="1" hangingPunct="1">
              <a:spcBef>
                <a:spcPts val="800"/>
              </a:spcBef>
              <a:buFont typeface="Wingdings" charset="2"/>
              <a:buChar char="§"/>
            </a:pPr>
            <a:r>
              <a:rPr lang="fr-CH" sz="2300" dirty="0" smtClean="0">
                <a:latin typeface="Century Gothic"/>
                <a:cs typeface="Century Gothic"/>
              </a:rPr>
              <a:t>Lois et politiques humanitaires et de gestion des  catastrophes</a:t>
            </a:r>
            <a:endParaRPr lang="fr-CH" sz="2300" dirty="0">
              <a:latin typeface="Century Gothic"/>
              <a:cs typeface="Century Gothic"/>
            </a:endParaRPr>
          </a:p>
          <a:p>
            <a:pPr eaLnBrk="1" hangingPunct="1">
              <a:spcBef>
                <a:spcPts val="800"/>
              </a:spcBef>
              <a:buFont typeface="Wingdings" charset="2"/>
              <a:buChar char="§"/>
            </a:pPr>
            <a:r>
              <a:rPr lang="fr-CH" sz="2300" dirty="0" smtClean="0">
                <a:latin typeface="Century Gothic"/>
                <a:cs typeface="Century Gothic"/>
              </a:rPr>
              <a:t>Lois et politiques sur le logement, la terre et les biens </a:t>
            </a:r>
          </a:p>
          <a:p>
            <a:pPr eaLnBrk="1" hangingPunct="1">
              <a:spcBef>
                <a:spcPts val="800"/>
              </a:spcBef>
              <a:buFont typeface="Wingdings" charset="2"/>
              <a:buChar char="§"/>
            </a:pPr>
            <a:r>
              <a:rPr lang="fr-CH" sz="2300" dirty="0" smtClean="0">
                <a:latin typeface="Century Gothic"/>
                <a:cs typeface="Century Gothic"/>
              </a:rPr>
              <a:t>Lois et politiques  sur la naissance, la mort, le mariage et la nationalité </a:t>
            </a:r>
          </a:p>
          <a:p>
            <a:pPr eaLnBrk="1" hangingPunct="1">
              <a:spcBef>
                <a:spcPts val="800"/>
              </a:spcBef>
              <a:buFont typeface="Wingdings" charset="2"/>
              <a:buChar char="§"/>
            </a:pPr>
            <a:r>
              <a:rPr lang="fr-CH" sz="2300" dirty="0" smtClean="0">
                <a:latin typeface="Century Gothic"/>
                <a:cs typeface="Century Gothic"/>
              </a:rPr>
              <a:t>Loi et politique sur la sécurité sociale </a:t>
            </a:r>
            <a:endParaRPr lang="fr-CH" sz="2300" dirty="0">
              <a:latin typeface="Century Gothic"/>
              <a:cs typeface="Century Gothic"/>
            </a:endParaRPr>
          </a:p>
          <a:p>
            <a:pPr eaLnBrk="1" hangingPunct="1">
              <a:spcBef>
                <a:spcPts val="800"/>
              </a:spcBef>
              <a:buFont typeface="Wingdings" charset="2"/>
              <a:buChar char="§"/>
            </a:pPr>
            <a:r>
              <a:rPr lang="fr-CH" sz="2300" dirty="0" smtClean="0">
                <a:latin typeface="Century Gothic"/>
                <a:cs typeface="Century Gothic"/>
              </a:rPr>
              <a:t>Loi sur le maintien de l’ordre et régulation militaire </a:t>
            </a:r>
          </a:p>
          <a:p>
            <a:pPr eaLnBrk="1" hangingPunct="1">
              <a:spcBef>
                <a:spcPts val="800"/>
              </a:spcBef>
              <a:buFont typeface="Wingdings" charset="2"/>
              <a:buChar char="§"/>
            </a:pPr>
            <a:r>
              <a:rPr lang="fr-CH" sz="2300" dirty="0" smtClean="0">
                <a:latin typeface="Century Gothic"/>
                <a:cs typeface="Century Gothic"/>
              </a:rPr>
              <a:t>Procédure et règlementation judiciaire </a:t>
            </a:r>
          </a:p>
          <a:p>
            <a:pPr eaLnBrk="1" hangingPunct="1">
              <a:spcBef>
                <a:spcPts val="800"/>
              </a:spcBef>
              <a:buFont typeface="Wingdings" charset="2"/>
              <a:buChar char="§"/>
            </a:pPr>
            <a:r>
              <a:rPr lang="fr-CH" sz="2300" dirty="0" smtClean="0">
                <a:latin typeface="Century Gothic"/>
                <a:cs typeface="Century Gothic"/>
              </a:rPr>
              <a:t>Droit pénal</a:t>
            </a: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7456</TotalTime>
  <Words>1047</Words>
  <Application>Microsoft Macintosh PowerPoint</Application>
  <PresentationFormat>On-screen Show (4:3)</PresentationFormat>
  <Paragraphs>165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Perception</vt:lpstr>
      <vt:lpstr>Débuter la phase préparatoire</vt:lpstr>
      <vt:lpstr>The sept étapes</vt:lpstr>
      <vt:lpstr>Objectives</vt:lpstr>
      <vt:lpstr>Etapes préparatoires</vt:lpstr>
      <vt:lpstr>Connaissance et compréhension</vt:lpstr>
      <vt:lpstr>Actions suggérées</vt:lpstr>
      <vt:lpstr>Pourquoi un examen juridique?</vt:lpstr>
      <vt:lpstr>A-t-on besoin d’un examen juridique?</vt:lpstr>
      <vt:lpstr>Qu’examiner?</vt:lpstr>
      <vt:lpstr>Comment examiner un cadre légal? </vt:lpstr>
      <vt:lpstr>Examen juridique: exemples</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Rachel</cp:lastModifiedBy>
  <cp:revision>276</cp:revision>
  <dcterms:created xsi:type="dcterms:W3CDTF">2008-09-19T08:19:15Z</dcterms:created>
  <dcterms:modified xsi:type="dcterms:W3CDTF">2016-01-15T13:53:57Z</dcterms:modified>
</cp:coreProperties>
</file>