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87" r:id="rId1"/>
  </p:sldMasterIdLst>
  <p:notesMasterIdLst>
    <p:notesMasterId r:id="rId17"/>
  </p:notesMasterIdLst>
  <p:handoutMasterIdLst>
    <p:handoutMasterId r:id="rId18"/>
  </p:handoutMasterIdLst>
  <p:sldIdLst>
    <p:sldId id="326" r:id="rId2"/>
    <p:sldId id="309" r:id="rId3"/>
    <p:sldId id="340" r:id="rId4"/>
    <p:sldId id="341" r:id="rId5"/>
    <p:sldId id="342" r:id="rId6"/>
    <p:sldId id="343" r:id="rId7"/>
    <p:sldId id="344" r:id="rId8"/>
    <p:sldId id="324" r:id="rId9"/>
    <p:sldId id="345" r:id="rId10"/>
    <p:sldId id="346" r:id="rId11"/>
    <p:sldId id="347" r:id="rId12"/>
    <p:sldId id="348" r:id="rId13"/>
    <p:sldId id="349" r:id="rId14"/>
    <p:sldId id="339" r:id="rId15"/>
    <p:sldId id="35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EA"/>
    <a:srgbClr val="FF0000"/>
    <a:srgbClr val="CC3300"/>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31" autoAdjust="0"/>
  </p:normalViewPr>
  <p:slideViewPr>
    <p:cSldViewPr>
      <p:cViewPr varScale="1">
        <p:scale>
          <a:sx n="85" d="100"/>
          <a:sy n="85" d="100"/>
        </p:scale>
        <p:origin x="-616" y="-12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7B5A5-F82B-724F-B79F-88779F8CA953}"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70943C8E-C1B9-794B-A07E-E5FEDFDCFA8C}">
      <dgm:prSet custT="1"/>
      <dgm:spPr>
        <a:scene3d>
          <a:camera prst="obliqueTopRight"/>
          <a:lightRig rig="threePt" dir="tl"/>
        </a:scene3d>
        <a:sp3d/>
      </dgm:spPr>
      <dgm:t>
        <a:bodyPr/>
        <a:lstStyle/>
        <a:p>
          <a:pPr algn="ctr" rtl="0"/>
          <a:r>
            <a:rPr lang="fr-FR" sz="2800" b="0" dirty="0" err="1" smtClean="0">
              <a:latin typeface="Avenir Book"/>
              <a:cs typeface="Avenir Book"/>
            </a:rPr>
            <a:t>What</a:t>
          </a:r>
          <a:r>
            <a:rPr lang="fr-FR" sz="2800" b="0" dirty="0" smtClean="0">
              <a:latin typeface="Avenir Book"/>
              <a:cs typeface="Avenir Book"/>
            </a:rPr>
            <a:t> </a:t>
          </a:r>
          <a:r>
            <a:rPr lang="fr-FR" sz="2800" b="0" dirty="0" err="1" smtClean="0">
              <a:latin typeface="Avenir Book"/>
              <a:cs typeface="Avenir Book"/>
            </a:rPr>
            <a:t>you</a:t>
          </a:r>
          <a:r>
            <a:rPr lang="fr-FR" sz="2800" b="0" dirty="0" smtClean="0">
              <a:latin typeface="Avenir Book"/>
              <a:cs typeface="Avenir Book"/>
            </a:rPr>
            <a:t> </a:t>
          </a:r>
          <a:r>
            <a:rPr lang="fr-FR" sz="2800" b="0" dirty="0" err="1" smtClean="0">
              <a:latin typeface="Avenir Book"/>
              <a:cs typeface="Avenir Book"/>
            </a:rPr>
            <a:t>need</a:t>
          </a:r>
          <a:r>
            <a:rPr lang="fr-FR" sz="2800" b="0" dirty="0" smtClean="0">
              <a:latin typeface="Avenir Book"/>
              <a:cs typeface="Avenir Book"/>
            </a:rPr>
            <a:t> to know: Scope and objectives </a:t>
          </a:r>
          <a:r>
            <a:rPr lang="fr-FR" sz="2800" b="0" dirty="0" err="1" smtClean="0">
              <a:latin typeface="Avenir Book"/>
              <a:cs typeface="Avenir Book"/>
            </a:rPr>
            <a:t>informed</a:t>
          </a:r>
          <a:r>
            <a:rPr lang="fr-FR" sz="2800" b="0" dirty="0" smtClean="0">
              <a:latin typeface="Avenir Book"/>
              <a:cs typeface="Avenir Book"/>
            </a:rPr>
            <a:t> by the </a:t>
          </a:r>
          <a:r>
            <a:rPr lang="fr-FR" sz="2800" b="0" dirty="0" err="1" smtClean="0">
              <a:latin typeface="Avenir Book"/>
              <a:cs typeface="Avenir Book"/>
            </a:rPr>
            <a:t>policy</a:t>
          </a:r>
          <a:r>
            <a:rPr lang="fr-FR" sz="2800" b="0" dirty="0" smtClean="0">
              <a:latin typeface="Avenir Book"/>
              <a:cs typeface="Avenir Book"/>
            </a:rPr>
            <a:t> </a:t>
          </a:r>
          <a:r>
            <a:rPr lang="fr-FR" sz="2800" b="0" dirty="0" err="1" smtClean="0">
              <a:latin typeface="Avenir Book"/>
              <a:cs typeface="Avenir Book"/>
            </a:rPr>
            <a:t>process</a:t>
          </a:r>
          <a:endParaRPr lang="fr-FR" sz="2800" b="0" dirty="0">
            <a:latin typeface="Avenir Book"/>
            <a:cs typeface="Avenir Book"/>
          </a:endParaRPr>
        </a:p>
      </dgm:t>
    </dgm:pt>
    <dgm:pt modelId="{E5F643C7-484C-EB46-871D-CC9D1FCDDF6B}" type="parTrans" cxnId="{5CA60A30-E44D-8242-9292-6B271D370957}">
      <dgm:prSet/>
      <dgm:spPr/>
      <dgm:t>
        <a:bodyPr/>
        <a:lstStyle/>
        <a:p>
          <a:endParaRPr lang="en-US"/>
        </a:p>
      </dgm:t>
    </dgm:pt>
    <dgm:pt modelId="{9782CC7E-9575-0648-A106-12DFDF4A08EF}" type="sibTrans" cxnId="{5CA60A30-E44D-8242-9292-6B271D370957}">
      <dgm:prSet/>
      <dgm:spPr>
        <a:scene3d>
          <a:camera prst="obliqueTopRight"/>
          <a:lightRig rig="threePt" dir="tl"/>
        </a:scene3d>
        <a:sp3d/>
      </dgm:spPr>
      <dgm:t>
        <a:bodyPr/>
        <a:lstStyle/>
        <a:p>
          <a:endParaRPr lang="en-US"/>
        </a:p>
      </dgm:t>
    </dgm:pt>
    <dgm:pt modelId="{5D2DCD27-0F4E-294A-985F-33762662BACA}">
      <dgm:prSet/>
      <dgm:spPr>
        <a:scene3d>
          <a:camera prst="obliqueTopRight"/>
          <a:lightRig rig="threePt" dir="tl"/>
        </a:scene3d>
        <a:sp3d/>
      </dgm:spPr>
      <dgm:t>
        <a:bodyPr/>
        <a:lstStyle/>
        <a:p>
          <a:endParaRPr lang="en-US" dirty="0" smtClean="0"/>
        </a:p>
        <a:p>
          <a:r>
            <a:rPr lang="en-US" dirty="0" smtClean="0">
              <a:latin typeface="Avenir Book"/>
              <a:cs typeface="Avenir Book"/>
            </a:rPr>
            <a:t>What you need to get: Primary data collection</a:t>
          </a:r>
        </a:p>
        <a:p>
          <a:endParaRPr lang="en-US" dirty="0"/>
        </a:p>
      </dgm:t>
    </dgm:pt>
    <dgm:pt modelId="{8476F787-7913-3243-B423-A51F34FC775B}" type="parTrans" cxnId="{16526D8F-32BC-7F42-8B3B-950CC89377C5}">
      <dgm:prSet/>
      <dgm:spPr/>
      <dgm:t>
        <a:bodyPr/>
        <a:lstStyle/>
        <a:p>
          <a:endParaRPr lang="en-US"/>
        </a:p>
      </dgm:t>
    </dgm:pt>
    <dgm:pt modelId="{1B0CCEDC-0C54-BC4E-94BD-AECB2204A1F8}" type="sibTrans" cxnId="{16526D8F-32BC-7F42-8B3B-950CC89377C5}">
      <dgm:prSet/>
      <dgm:spPr/>
      <dgm:t>
        <a:bodyPr/>
        <a:lstStyle/>
        <a:p>
          <a:endParaRPr lang="en-US"/>
        </a:p>
      </dgm:t>
    </dgm:pt>
    <dgm:pt modelId="{03F34E46-BE5B-6C46-A59F-1C7D5447FB1B}">
      <dgm:prSet/>
      <dgm:spPr>
        <a:scene3d>
          <a:camera prst="obliqueTopRight"/>
          <a:lightRig rig="threePt" dir="tl"/>
        </a:scene3d>
        <a:sp3d/>
      </dgm:spPr>
      <dgm:t>
        <a:bodyPr/>
        <a:lstStyle/>
        <a:p>
          <a:r>
            <a:rPr lang="fr-FR" b="0" i="0" dirty="0" err="1" smtClean="0">
              <a:latin typeface="Avenir Book"/>
              <a:cs typeface="Avenir Book"/>
            </a:rPr>
            <a:t>What</a:t>
          </a:r>
          <a:r>
            <a:rPr lang="fr-FR" b="0" i="0" dirty="0" smtClean="0">
              <a:latin typeface="Avenir Book"/>
              <a:cs typeface="Avenir Book"/>
            </a:rPr>
            <a:t> </a:t>
          </a:r>
          <a:r>
            <a:rPr lang="fr-FR" b="0" i="0" dirty="0" err="1" smtClean="0">
              <a:latin typeface="Avenir Book"/>
              <a:cs typeface="Avenir Book"/>
            </a:rPr>
            <a:t>you</a:t>
          </a:r>
          <a:r>
            <a:rPr lang="fr-FR" b="0" i="0" dirty="0" smtClean="0">
              <a:latin typeface="Avenir Book"/>
              <a:cs typeface="Avenir Book"/>
            </a:rPr>
            <a:t> </a:t>
          </a:r>
          <a:r>
            <a:rPr lang="fr-FR" b="0" i="0" dirty="0" err="1" smtClean="0">
              <a:latin typeface="Avenir Book"/>
              <a:cs typeface="Avenir Book"/>
            </a:rPr>
            <a:t>already</a:t>
          </a:r>
          <a:r>
            <a:rPr lang="fr-FR" b="0" i="0" dirty="0" smtClean="0">
              <a:latin typeface="Avenir Book"/>
              <a:cs typeface="Avenir Book"/>
            </a:rPr>
            <a:t> know: </a:t>
          </a:r>
          <a:r>
            <a:rPr lang="fr-FR" b="0" i="0" dirty="0" err="1" smtClean="0">
              <a:latin typeface="Avenir Book"/>
              <a:cs typeface="Avenir Book"/>
            </a:rPr>
            <a:t>Secondary</a:t>
          </a:r>
          <a:r>
            <a:rPr lang="fr-FR" b="0" i="0" dirty="0" smtClean="0">
              <a:latin typeface="Avenir Book"/>
              <a:cs typeface="Avenir Book"/>
            </a:rPr>
            <a:t> data </a:t>
          </a:r>
          <a:r>
            <a:rPr lang="fr-FR" b="0" i="0" dirty="0" err="1" smtClean="0">
              <a:latin typeface="Avenir Book"/>
              <a:cs typeface="Avenir Book"/>
            </a:rPr>
            <a:t>review</a:t>
          </a:r>
          <a:endParaRPr lang="fr-FR" b="0" i="0" dirty="0" smtClean="0">
            <a:latin typeface="Avenir Book"/>
            <a:cs typeface="Avenir Book"/>
          </a:endParaRPr>
        </a:p>
      </dgm:t>
    </dgm:pt>
    <dgm:pt modelId="{E3564930-78DA-4D48-8A32-FB78CAECFC7A}" type="parTrans" cxnId="{610B7120-73A2-4D4F-AD62-8BE9BB0406F8}">
      <dgm:prSet/>
      <dgm:spPr/>
      <dgm:t>
        <a:bodyPr/>
        <a:lstStyle/>
        <a:p>
          <a:endParaRPr lang="en-US"/>
        </a:p>
      </dgm:t>
    </dgm:pt>
    <dgm:pt modelId="{4264237F-8681-AC49-B345-E9AC038C91E9}" type="sibTrans" cxnId="{610B7120-73A2-4D4F-AD62-8BE9BB0406F8}">
      <dgm:prSet/>
      <dgm:spPr>
        <a:scene3d>
          <a:camera prst="obliqueTopRight"/>
          <a:lightRig rig="threePt" dir="tl"/>
        </a:scene3d>
        <a:sp3d/>
      </dgm:spPr>
      <dgm:t>
        <a:bodyPr/>
        <a:lstStyle/>
        <a:p>
          <a:endParaRPr lang="en-US"/>
        </a:p>
      </dgm:t>
    </dgm:pt>
    <dgm:pt modelId="{E7C6754F-9484-9547-826F-2ACFEFA2E520}" type="pres">
      <dgm:prSet presAssocID="{25B7B5A5-F82B-724F-B79F-88779F8CA953}" presName="Name0" presStyleCnt="0">
        <dgm:presLayoutVars>
          <dgm:dir/>
          <dgm:resizeHandles val="exact"/>
        </dgm:presLayoutVars>
      </dgm:prSet>
      <dgm:spPr/>
      <dgm:t>
        <a:bodyPr/>
        <a:lstStyle/>
        <a:p>
          <a:endParaRPr lang="en-US"/>
        </a:p>
      </dgm:t>
    </dgm:pt>
    <dgm:pt modelId="{A231262D-3710-A347-A177-A0F83A13D0E5}" type="pres">
      <dgm:prSet presAssocID="{70943C8E-C1B9-794B-A07E-E5FEDFDCFA8C}" presName="node" presStyleLbl="node1" presStyleIdx="0" presStyleCnt="3" custScaleY="146335" custLinFactNeighborX="-836" custLinFactNeighborY="-9034">
        <dgm:presLayoutVars>
          <dgm:bulletEnabled val="1"/>
        </dgm:presLayoutVars>
      </dgm:prSet>
      <dgm:spPr/>
      <dgm:t>
        <a:bodyPr/>
        <a:lstStyle/>
        <a:p>
          <a:endParaRPr lang="en-US"/>
        </a:p>
      </dgm:t>
    </dgm:pt>
    <dgm:pt modelId="{A3C26475-77CF-E74F-B802-3FAECABE2DDF}" type="pres">
      <dgm:prSet presAssocID="{9782CC7E-9575-0648-A106-12DFDF4A08EF}" presName="sibTrans" presStyleLbl="sibTrans2D1" presStyleIdx="0" presStyleCnt="2"/>
      <dgm:spPr/>
      <dgm:t>
        <a:bodyPr/>
        <a:lstStyle/>
        <a:p>
          <a:endParaRPr lang="en-US"/>
        </a:p>
      </dgm:t>
    </dgm:pt>
    <dgm:pt modelId="{751578A5-6930-8748-9DC1-DE0C6B97D165}" type="pres">
      <dgm:prSet presAssocID="{9782CC7E-9575-0648-A106-12DFDF4A08EF}" presName="connectorText" presStyleLbl="sibTrans2D1" presStyleIdx="0" presStyleCnt="2"/>
      <dgm:spPr/>
      <dgm:t>
        <a:bodyPr/>
        <a:lstStyle/>
        <a:p>
          <a:endParaRPr lang="en-US"/>
        </a:p>
      </dgm:t>
    </dgm:pt>
    <dgm:pt modelId="{E4ED4055-C5A6-F544-8B72-0EDD659AA093}" type="pres">
      <dgm:prSet presAssocID="{03F34E46-BE5B-6C46-A59F-1C7D5447FB1B}" presName="node" presStyleLbl="node1" presStyleIdx="1" presStyleCnt="3">
        <dgm:presLayoutVars>
          <dgm:bulletEnabled val="1"/>
        </dgm:presLayoutVars>
      </dgm:prSet>
      <dgm:spPr/>
      <dgm:t>
        <a:bodyPr/>
        <a:lstStyle/>
        <a:p>
          <a:endParaRPr lang="en-US"/>
        </a:p>
      </dgm:t>
    </dgm:pt>
    <dgm:pt modelId="{3D231FC9-AA00-254C-BC8D-CE1B95F2E1EB}" type="pres">
      <dgm:prSet presAssocID="{4264237F-8681-AC49-B345-E9AC038C91E9}" presName="sibTrans" presStyleLbl="sibTrans2D1" presStyleIdx="1" presStyleCnt="2"/>
      <dgm:spPr/>
      <dgm:t>
        <a:bodyPr/>
        <a:lstStyle/>
        <a:p>
          <a:endParaRPr lang="en-US"/>
        </a:p>
      </dgm:t>
    </dgm:pt>
    <dgm:pt modelId="{42BF591C-2E73-1444-9333-8548ED183B03}" type="pres">
      <dgm:prSet presAssocID="{4264237F-8681-AC49-B345-E9AC038C91E9}" presName="connectorText" presStyleLbl="sibTrans2D1" presStyleIdx="1" presStyleCnt="2"/>
      <dgm:spPr/>
      <dgm:t>
        <a:bodyPr/>
        <a:lstStyle/>
        <a:p>
          <a:endParaRPr lang="en-US"/>
        </a:p>
      </dgm:t>
    </dgm:pt>
    <dgm:pt modelId="{DFBD2A84-DDA4-BE40-AD31-C83943BA44DE}" type="pres">
      <dgm:prSet presAssocID="{5D2DCD27-0F4E-294A-985F-33762662BACA}" presName="node" presStyleLbl="node1" presStyleIdx="2" presStyleCnt="3">
        <dgm:presLayoutVars>
          <dgm:bulletEnabled val="1"/>
        </dgm:presLayoutVars>
      </dgm:prSet>
      <dgm:spPr/>
      <dgm:t>
        <a:bodyPr/>
        <a:lstStyle/>
        <a:p>
          <a:endParaRPr lang="en-US"/>
        </a:p>
      </dgm:t>
    </dgm:pt>
  </dgm:ptLst>
  <dgm:cxnLst>
    <dgm:cxn modelId="{51EAC13B-4C83-C046-84B2-6C2E771FDCE5}" type="presOf" srcId="{4264237F-8681-AC49-B345-E9AC038C91E9}" destId="{3D231FC9-AA00-254C-BC8D-CE1B95F2E1EB}" srcOrd="0" destOrd="0" presId="urn:microsoft.com/office/officeart/2005/8/layout/process1"/>
    <dgm:cxn modelId="{C9A2BB5C-8409-CB4B-956E-251A3DB087B6}" type="presOf" srcId="{5D2DCD27-0F4E-294A-985F-33762662BACA}" destId="{DFBD2A84-DDA4-BE40-AD31-C83943BA44DE}" srcOrd="0" destOrd="0" presId="urn:microsoft.com/office/officeart/2005/8/layout/process1"/>
    <dgm:cxn modelId="{0E3932CF-7B41-6144-BC4B-33837ED7B2DC}" type="presOf" srcId="{9782CC7E-9575-0648-A106-12DFDF4A08EF}" destId="{751578A5-6930-8748-9DC1-DE0C6B97D165}" srcOrd="1" destOrd="0" presId="urn:microsoft.com/office/officeart/2005/8/layout/process1"/>
    <dgm:cxn modelId="{50F47CE1-B2E4-4A46-9156-F240E7D70A61}" type="presOf" srcId="{03F34E46-BE5B-6C46-A59F-1C7D5447FB1B}" destId="{E4ED4055-C5A6-F544-8B72-0EDD659AA093}" srcOrd="0" destOrd="0" presId="urn:microsoft.com/office/officeart/2005/8/layout/process1"/>
    <dgm:cxn modelId="{610B7120-73A2-4D4F-AD62-8BE9BB0406F8}" srcId="{25B7B5A5-F82B-724F-B79F-88779F8CA953}" destId="{03F34E46-BE5B-6C46-A59F-1C7D5447FB1B}" srcOrd="1" destOrd="0" parTransId="{E3564930-78DA-4D48-8A32-FB78CAECFC7A}" sibTransId="{4264237F-8681-AC49-B345-E9AC038C91E9}"/>
    <dgm:cxn modelId="{7A5DA3B0-8B0C-664D-9233-574B83FFA80E}" type="presOf" srcId="{4264237F-8681-AC49-B345-E9AC038C91E9}" destId="{42BF591C-2E73-1444-9333-8548ED183B03}" srcOrd="1" destOrd="0" presId="urn:microsoft.com/office/officeart/2005/8/layout/process1"/>
    <dgm:cxn modelId="{FEF703FE-ECB0-7245-A1E4-422362165BB8}" type="presOf" srcId="{70943C8E-C1B9-794B-A07E-E5FEDFDCFA8C}" destId="{A231262D-3710-A347-A177-A0F83A13D0E5}" srcOrd="0" destOrd="0" presId="urn:microsoft.com/office/officeart/2005/8/layout/process1"/>
    <dgm:cxn modelId="{F4B10D86-DA67-1F44-A5AE-73FC6647ADAA}" type="presOf" srcId="{9782CC7E-9575-0648-A106-12DFDF4A08EF}" destId="{A3C26475-77CF-E74F-B802-3FAECABE2DDF}" srcOrd="0" destOrd="0" presId="urn:microsoft.com/office/officeart/2005/8/layout/process1"/>
    <dgm:cxn modelId="{8D0CF50A-4D0D-774A-836D-E12AB3196E10}" type="presOf" srcId="{25B7B5A5-F82B-724F-B79F-88779F8CA953}" destId="{E7C6754F-9484-9547-826F-2ACFEFA2E520}" srcOrd="0" destOrd="0" presId="urn:microsoft.com/office/officeart/2005/8/layout/process1"/>
    <dgm:cxn modelId="{16526D8F-32BC-7F42-8B3B-950CC89377C5}" srcId="{25B7B5A5-F82B-724F-B79F-88779F8CA953}" destId="{5D2DCD27-0F4E-294A-985F-33762662BACA}" srcOrd="2" destOrd="0" parTransId="{8476F787-7913-3243-B423-A51F34FC775B}" sibTransId="{1B0CCEDC-0C54-BC4E-94BD-AECB2204A1F8}"/>
    <dgm:cxn modelId="{5CA60A30-E44D-8242-9292-6B271D370957}" srcId="{25B7B5A5-F82B-724F-B79F-88779F8CA953}" destId="{70943C8E-C1B9-794B-A07E-E5FEDFDCFA8C}" srcOrd="0" destOrd="0" parTransId="{E5F643C7-484C-EB46-871D-CC9D1FCDDF6B}" sibTransId="{9782CC7E-9575-0648-A106-12DFDF4A08EF}"/>
    <dgm:cxn modelId="{C3A665AB-6AB2-6045-8CCE-259A212942BC}" type="presParOf" srcId="{E7C6754F-9484-9547-826F-2ACFEFA2E520}" destId="{A231262D-3710-A347-A177-A0F83A13D0E5}" srcOrd="0" destOrd="0" presId="urn:microsoft.com/office/officeart/2005/8/layout/process1"/>
    <dgm:cxn modelId="{D9B3BB0E-F866-0246-A5F7-CD073D8699AB}" type="presParOf" srcId="{E7C6754F-9484-9547-826F-2ACFEFA2E520}" destId="{A3C26475-77CF-E74F-B802-3FAECABE2DDF}" srcOrd="1" destOrd="0" presId="urn:microsoft.com/office/officeart/2005/8/layout/process1"/>
    <dgm:cxn modelId="{C70F815C-3105-8C49-8C15-04935BC9174E}" type="presParOf" srcId="{A3C26475-77CF-E74F-B802-3FAECABE2DDF}" destId="{751578A5-6930-8748-9DC1-DE0C6B97D165}" srcOrd="0" destOrd="0" presId="urn:microsoft.com/office/officeart/2005/8/layout/process1"/>
    <dgm:cxn modelId="{CD77AC33-AFB7-C441-A642-5A87D5E9E0A4}" type="presParOf" srcId="{E7C6754F-9484-9547-826F-2ACFEFA2E520}" destId="{E4ED4055-C5A6-F544-8B72-0EDD659AA093}" srcOrd="2" destOrd="0" presId="urn:microsoft.com/office/officeart/2005/8/layout/process1"/>
    <dgm:cxn modelId="{42058403-F2B5-9F44-8257-FB893DCBAD90}" type="presParOf" srcId="{E7C6754F-9484-9547-826F-2ACFEFA2E520}" destId="{3D231FC9-AA00-254C-BC8D-CE1B95F2E1EB}" srcOrd="3" destOrd="0" presId="urn:microsoft.com/office/officeart/2005/8/layout/process1"/>
    <dgm:cxn modelId="{8F6FBC98-367B-3744-9CD1-29985F9E59C2}" type="presParOf" srcId="{3D231FC9-AA00-254C-BC8D-CE1B95F2E1EB}" destId="{42BF591C-2E73-1444-9333-8548ED183B03}" srcOrd="0" destOrd="0" presId="urn:microsoft.com/office/officeart/2005/8/layout/process1"/>
    <dgm:cxn modelId="{AC59D04E-258D-DC48-8247-96A3C9A35898}" type="presParOf" srcId="{E7C6754F-9484-9547-826F-2ACFEFA2E520}" destId="{DFBD2A84-DDA4-BE40-AD31-C83943BA44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89BB9-C140-4416-BF7F-1DF993FF21D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95DC1712-5FE1-47A3-AD8C-E2FB6D81B1C5}">
      <dgm:prSet phldrT="[Text]" custT="1"/>
      <dgm:spPr/>
      <dgm:t>
        <a:bodyPr/>
        <a:lstStyle/>
        <a:p>
          <a:r>
            <a:rPr lang="en-AU" sz="2000" b="0" i="0" dirty="0" smtClean="0">
              <a:latin typeface="Avenir Book"/>
              <a:cs typeface="Avenir Book"/>
            </a:rPr>
            <a:t>Implement</a:t>
          </a:r>
          <a:endParaRPr lang="en-AU" sz="2000" b="0" i="0" dirty="0">
            <a:latin typeface="Avenir Book"/>
            <a:cs typeface="Avenir Book"/>
          </a:endParaRPr>
        </a:p>
      </dgm:t>
    </dgm:pt>
    <dgm:pt modelId="{FC76E00C-1E45-4661-8212-45B1BCF4A7ED}" type="parTrans" cxnId="{0FD0331D-0229-407A-9823-9D5FBEAB1C3D}">
      <dgm:prSet/>
      <dgm:spPr/>
      <dgm:t>
        <a:bodyPr/>
        <a:lstStyle/>
        <a:p>
          <a:endParaRPr lang="en-AU"/>
        </a:p>
      </dgm:t>
    </dgm:pt>
    <dgm:pt modelId="{C4681FF3-8590-4E8E-9FCE-3600DF4F9885}" type="sibTrans" cxnId="{0FD0331D-0229-407A-9823-9D5FBEAB1C3D}">
      <dgm:prSet/>
      <dgm:spPr/>
      <dgm:t>
        <a:bodyPr/>
        <a:lstStyle/>
        <a:p>
          <a:endParaRPr lang="en-AU"/>
        </a:p>
      </dgm:t>
    </dgm:pt>
    <dgm:pt modelId="{49204C73-A0BF-40BE-95C5-E9598A6B2F58}">
      <dgm:prSet phldrT="[Text]" custT="1"/>
      <dgm:spPr/>
      <dgm:t>
        <a:bodyPr/>
        <a:lstStyle/>
        <a:p>
          <a:r>
            <a:rPr lang="en-AU" sz="2000" b="0" i="0" dirty="0" smtClean="0">
              <a:latin typeface="Avenir Book"/>
              <a:cs typeface="Avenir Book"/>
            </a:rPr>
            <a:t>Monitor</a:t>
          </a:r>
          <a:endParaRPr lang="en-AU" sz="2000" b="0" i="0" dirty="0">
            <a:latin typeface="Avenir Book"/>
            <a:cs typeface="Avenir Book"/>
          </a:endParaRPr>
        </a:p>
      </dgm:t>
    </dgm:pt>
    <dgm:pt modelId="{70202AA1-0FB3-4F43-839E-166228E77748}" type="parTrans" cxnId="{EFF427BD-C4E8-4119-A52E-CB9E9CE09B0E}">
      <dgm:prSet/>
      <dgm:spPr/>
      <dgm:t>
        <a:bodyPr/>
        <a:lstStyle/>
        <a:p>
          <a:endParaRPr lang="en-AU"/>
        </a:p>
      </dgm:t>
    </dgm:pt>
    <dgm:pt modelId="{23FCE29C-6BDB-4DE3-8BCF-608E76F803E6}" type="sibTrans" cxnId="{EFF427BD-C4E8-4119-A52E-CB9E9CE09B0E}">
      <dgm:prSet/>
      <dgm:spPr/>
      <dgm:t>
        <a:bodyPr/>
        <a:lstStyle/>
        <a:p>
          <a:endParaRPr lang="en-AU"/>
        </a:p>
      </dgm:t>
    </dgm:pt>
    <dgm:pt modelId="{7FC822F1-E9D9-4D8A-B18C-CB5B1E80D478}">
      <dgm:prSet phldrT="[Text]" custT="1"/>
      <dgm:spPr/>
      <dgm:t>
        <a:bodyPr/>
        <a:lstStyle/>
        <a:p>
          <a:r>
            <a:rPr lang="en-AU" sz="2000" b="0" i="0" dirty="0" smtClean="0">
              <a:latin typeface="Avenir Book"/>
              <a:cs typeface="Avenir Book"/>
            </a:rPr>
            <a:t>Revise</a:t>
          </a:r>
          <a:endParaRPr lang="en-AU" sz="2000" b="0" i="0" dirty="0">
            <a:latin typeface="Avenir Book"/>
            <a:cs typeface="Avenir Book"/>
          </a:endParaRPr>
        </a:p>
      </dgm:t>
    </dgm:pt>
    <dgm:pt modelId="{D4FD617A-06B2-44D4-A5A9-B0B98D303ACD}" type="parTrans" cxnId="{0A9D8E90-3392-45D6-87D0-0E700722ADEB}">
      <dgm:prSet/>
      <dgm:spPr/>
      <dgm:t>
        <a:bodyPr/>
        <a:lstStyle/>
        <a:p>
          <a:endParaRPr lang="en-AU"/>
        </a:p>
      </dgm:t>
    </dgm:pt>
    <dgm:pt modelId="{007B0D2F-5F74-4B37-8BF7-CC125FC7117D}" type="sibTrans" cxnId="{0A9D8E90-3392-45D6-87D0-0E700722ADEB}">
      <dgm:prSet/>
      <dgm:spPr/>
      <dgm:t>
        <a:bodyPr/>
        <a:lstStyle/>
        <a:p>
          <a:endParaRPr lang="en-AU"/>
        </a:p>
      </dgm:t>
    </dgm:pt>
    <dgm:pt modelId="{3904BC4F-E390-4FC3-8F16-450F10E45997}">
      <dgm:prSet phldrT="[Text]" custT="1"/>
      <dgm:spPr/>
      <dgm:t>
        <a:bodyPr/>
        <a:lstStyle/>
        <a:p>
          <a:r>
            <a:rPr lang="en-AU" sz="2000" b="0" i="0" dirty="0" smtClean="0">
              <a:latin typeface="Avenir Book"/>
              <a:cs typeface="Avenir Book"/>
            </a:rPr>
            <a:t>Plan</a:t>
          </a:r>
          <a:endParaRPr lang="en-AU" sz="2000" b="0" i="0" dirty="0">
            <a:latin typeface="Avenir Book"/>
            <a:cs typeface="Avenir Book"/>
          </a:endParaRPr>
        </a:p>
      </dgm:t>
    </dgm:pt>
    <dgm:pt modelId="{7147BB51-7153-4D5C-A9AE-4AA1392C901E}" type="sibTrans" cxnId="{AEBF15B5-A71D-4BAC-ACE1-2DC8467EEB3F}">
      <dgm:prSet/>
      <dgm:spPr/>
      <dgm:t>
        <a:bodyPr/>
        <a:lstStyle/>
        <a:p>
          <a:endParaRPr lang="en-AU"/>
        </a:p>
      </dgm:t>
    </dgm:pt>
    <dgm:pt modelId="{945A63D7-8E01-4470-91F9-8DEFFA2E4A7E}" type="parTrans" cxnId="{AEBF15B5-A71D-4BAC-ACE1-2DC8467EEB3F}">
      <dgm:prSet/>
      <dgm:spPr/>
      <dgm:t>
        <a:bodyPr/>
        <a:lstStyle/>
        <a:p>
          <a:endParaRPr lang="en-AU"/>
        </a:p>
      </dgm:t>
    </dgm:pt>
    <dgm:pt modelId="{24937F4D-A6FA-4E7D-82B3-DA18ADF89FAB}" type="pres">
      <dgm:prSet presAssocID="{83589BB9-C140-4416-BF7F-1DF993FF21DF}" presName="cycle" presStyleCnt="0">
        <dgm:presLayoutVars>
          <dgm:dir/>
          <dgm:resizeHandles val="exact"/>
        </dgm:presLayoutVars>
      </dgm:prSet>
      <dgm:spPr/>
      <dgm:t>
        <a:bodyPr/>
        <a:lstStyle/>
        <a:p>
          <a:endParaRPr lang="en-US"/>
        </a:p>
      </dgm:t>
    </dgm:pt>
    <dgm:pt modelId="{3DDFC365-58C3-4A60-84CC-5AAD9F32CB06}" type="pres">
      <dgm:prSet presAssocID="{3904BC4F-E390-4FC3-8F16-450F10E45997}" presName="node" presStyleLbl="node1" presStyleIdx="0" presStyleCnt="4" custRadScaleRad="101408" custRadScaleInc="30844">
        <dgm:presLayoutVars>
          <dgm:bulletEnabled val="1"/>
        </dgm:presLayoutVars>
      </dgm:prSet>
      <dgm:spPr/>
      <dgm:t>
        <a:bodyPr/>
        <a:lstStyle/>
        <a:p>
          <a:endParaRPr lang="en-AU"/>
        </a:p>
      </dgm:t>
    </dgm:pt>
    <dgm:pt modelId="{8C6FCA96-BD70-4E91-B78C-8CABCED2AFDD}" type="pres">
      <dgm:prSet presAssocID="{3904BC4F-E390-4FC3-8F16-450F10E45997}" presName="spNode" presStyleCnt="0"/>
      <dgm:spPr/>
    </dgm:pt>
    <dgm:pt modelId="{1760C3C4-6D4F-4C23-8D73-3CF94DEF095C}" type="pres">
      <dgm:prSet presAssocID="{7147BB51-7153-4D5C-A9AE-4AA1392C901E}" presName="sibTrans" presStyleLbl="sibTrans1D1" presStyleIdx="0" presStyleCnt="4"/>
      <dgm:spPr/>
      <dgm:t>
        <a:bodyPr/>
        <a:lstStyle/>
        <a:p>
          <a:endParaRPr lang="en-US"/>
        </a:p>
      </dgm:t>
    </dgm:pt>
    <dgm:pt modelId="{5B1DDCEC-F6D4-4266-ABFB-BD30612F967C}" type="pres">
      <dgm:prSet presAssocID="{95DC1712-5FE1-47A3-AD8C-E2FB6D81B1C5}" presName="node" presStyleLbl="node1" presStyleIdx="1" presStyleCnt="4" custScaleX="136067" custRadScaleRad="117814" custRadScaleInc="-55800">
        <dgm:presLayoutVars>
          <dgm:bulletEnabled val="1"/>
        </dgm:presLayoutVars>
      </dgm:prSet>
      <dgm:spPr/>
      <dgm:t>
        <a:bodyPr/>
        <a:lstStyle/>
        <a:p>
          <a:endParaRPr lang="en-AU"/>
        </a:p>
      </dgm:t>
    </dgm:pt>
    <dgm:pt modelId="{B336ED20-1F7D-43AB-AF23-3DD1308F2E30}" type="pres">
      <dgm:prSet presAssocID="{95DC1712-5FE1-47A3-AD8C-E2FB6D81B1C5}" presName="spNode" presStyleCnt="0"/>
      <dgm:spPr/>
    </dgm:pt>
    <dgm:pt modelId="{001835FE-50DD-4CC6-8CC6-7A6E522749A0}" type="pres">
      <dgm:prSet presAssocID="{C4681FF3-8590-4E8E-9FCE-3600DF4F9885}" presName="sibTrans" presStyleLbl="sibTrans1D1" presStyleIdx="1" presStyleCnt="4"/>
      <dgm:spPr/>
      <dgm:t>
        <a:bodyPr/>
        <a:lstStyle/>
        <a:p>
          <a:endParaRPr lang="en-US"/>
        </a:p>
      </dgm:t>
    </dgm:pt>
    <dgm:pt modelId="{D0201F1E-D2A2-4394-B20C-2579CEDD21CD}" type="pres">
      <dgm:prSet presAssocID="{49204C73-A0BF-40BE-95C5-E9598A6B2F58}" presName="node" presStyleLbl="node1" presStyleIdx="2" presStyleCnt="4" custRadScaleRad="35509" custRadScaleInc="-84498">
        <dgm:presLayoutVars>
          <dgm:bulletEnabled val="1"/>
        </dgm:presLayoutVars>
      </dgm:prSet>
      <dgm:spPr/>
      <dgm:t>
        <a:bodyPr/>
        <a:lstStyle/>
        <a:p>
          <a:endParaRPr lang="en-AU"/>
        </a:p>
      </dgm:t>
    </dgm:pt>
    <dgm:pt modelId="{B93EEEB9-3A05-4AD5-9497-27E777B4F50F}" type="pres">
      <dgm:prSet presAssocID="{49204C73-A0BF-40BE-95C5-E9598A6B2F58}" presName="spNode" presStyleCnt="0"/>
      <dgm:spPr/>
    </dgm:pt>
    <dgm:pt modelId="{91B85E1B-1C47-4E4E-A8BD-BBF580370BAA}" type="pres">
      <dgm:prSet presAssocID="{23FCE29C-6BDB-4DE3-8BCF-608E76F803E6}" presName="sibTrans" presStyleLbl="sibTrans1D1" presStyleIdx="2" presStyleCnt="4"/>
      <dgm:spPr/>
      <dgm:t>
        <a:bodyPr/>
        <a:lstStyle/>
        <a:p>
          <a:endParaRPr lang="en-US"/>
        </a:p>
      </dgm:t>
    </dgm:pt>
    <dgm:pt modelId="{4FE2D8F2-E63E-4484-B4A6-DEA54980D4AF}" type="pres">
      <dgm:prSet presAssocID="{7FC822F1-E9D9-4D8A-B18C-CB5B1E80D478}" presName="node" presStyleLbl="node1" presStyleIdx="3" presStyleCnt="4" custRadScaleRad="80299" custRadScaleInc="82187">
        <dgm:presLayoutVars>
          <dgm:bulletEnabled val="1"/>
        </dgm:presLayoutVars>
      </dgm:prSet>
      <dgm:spPr/>
      <dgm:t>
        <a:bodyPr/>
        <a:lstStyle/>
        <a:p>
          <a:endParaRPr lang="en-US"/>
        </a:p>
      </dgm:t>
    </dgm:pt>
    <dgm:pt modelId="{F4923D19-AC04-4789-9C2E-25776381AF29}" type="pres">
      <dgm:prSet presAssocID="{7FC822F1-E9D9-4D8A-B18C-CB5B1E80D478}" presName="spNode" presStyleCnt="0"/>
      <dgm:spPr/>
    </dgm:pt>
    <dgm:pt modelId="{0BBF7314-3F9C-4694-94EA-90E42A3467AD}" type="pres">
      <dgm:prSet presAssocID="{007B0D2F-5F74-4B37-8BF7-CC125FC7117D}" presName="sibTrans" presStyleLbl="sibTrans1D1" presStyleIdx="3" presStyleCnt="4"/>
      <dgm:spPr/>
      <dgm:t>
        <a:bodyPr/>
        <a:lstStyle/>
        <a:p>
          <a:endParaRPr lang="en-US"/>
        </a:p>
      </dgm:t>
    </dgm:pt>
  </dgm:ptLst>
  <dgm:cxnLst>
    <dgm:cxn modelId="{0A681CF4-5336-C841-84D6-718DE839EDEC}" type="presOf" srcId="{95DC1712-5FE1-47A3-AD8C-E2FB6D81B1C5}" destId="{5B1DDCEC-F6D4-4266-ABFB-BD30612F967C}" srcOrd="0" destOrd="0" presId="urn:microsoft.com/office/officeart/2005/8/layout/cycle5"/>
    <dgm:cxn modelId="{FEF18812-4269-CC4B-9C84-63E3A85B5597}" type="presOf" srcId="{3904BC4F-E390-4FC3-8F16-450F10E45997}" destId="{3DDFC365-58C3-4A60-84CC-5AAD9F32CB06}" srcOrd="0" destOrd="0" presId="urn:microsoft.com/office/officeart/2005/8/layout/cycle5"/>
    <dgm:cxn modelId="{77DCB9C7-A785-1649-99C4-645B760BF250}" type="presOf" srcId="{49204C73-A0BF-40BE-95C5-E9598A6B2F58}" destId="{D0201F1E-D2A2-4394-B20C-2579CEDD21CD}" srcOrd="0" destOrd="0" presId="urn:microsoft.com/office/officeart/2005/8/layout/cycle5"/>
    <dgm:cxn modelId="{A0E662BC-2DC5-3D49-909E-5D60454D927E}" type="presOf" srcId="{C4681FF3-8590-4E8E-9FCE-3600DF4F9885}" destId="{001835FE-50DD-4CC6-8CC6-7A6E522749A0}" srcOrd="0" destOrd="0" presId="urn:microsoft.com/office/officeart/2005/8/layout/cycle5"/>
    <dgm:cxn modelId="{0A9D8E90-3392-45D6-87D0-0E700722ADEB}" srcId="{83589BB9-C140-4416-BF7F-1DF993FF21DF}" destId="{7FC822F1-E9D9-4D8A-B18C-CB5B1E80D478}" srcOrd="3" destOrd="0" parTransId="{D4FD617A-06B2-44D4-A5A9-B0B98D303ACD}" sibTransId="{007B0D2F-5F74-4B37-8BF7-CC125FC7117D}"/>
    <dgm:cxn modelId="{ECA7679D-0302-A84F-8BF3-BC141B44541D}" type="presOf" srcId="{83589BB9-C140-4416-BF7F-1DF993FF21DF}" destId="{24937F4D-A6FA-4E7D-82B3-DA18ADF89FAB}" srcOrd="0" destOrd="0" presId="urn:microsoft.com/office/officeart/2005/8/layout/cycle5"/>
    <dgm:cxn modelId="{AEBF15B5-A71D-4BAC-ACE1-2DC8467EEB3F}" srcId="{83589BB9-C140-4416-BF7F-1DF993FF21DF}" destId="{3904BC4F-E390-4FC3-8F16-450F10E45997}" srcOrd="0" destOrd="0" parTransId="{945A63D7-8E01-4470-91F9-8DEFFA2E4A7E}" sibTransId="{7147BB51-7153-4D5C-A9AE-4AA1392C901E}"/>
    <dgm:cxn modelId="{25313FD3-E218-B346-A6A3-8884C5008780}" type="presOf" srcId="{007B0D2F-5F74-4B37-8BF7-CC125FC7117D}" destId="{0BBF7314-3F9C-4694-94EA-90E42A3467AD}" srcOrd="0" destOrd="0" presId="urn:microsoft.com/office/officeart/2005/8/layout/cycle5"/>
    <dgm:cxn modelId="{B5C1EC69-9A5B-244F-8F80-71A35BC480E6}" type="presOf" srcId="{7FC822F1-E9D9-4D8A-B18C-CB5B1E80D478}" destId="{4FE2D8F2-E63E-4484-B4A6-DEA54980D4AF}" srcOrd="0" destOrd="0" presId="urn:microsoft.com/office/officeart/2005/8/layout/cycle5"/>
    <dgm:cxn modelId="{BE3EB1F0-121E-2149-8505-7B3F8C838622}" type="presOf" srcId="{23FCE29C-6BDB-4DE3-8BCF-608E76F803E6}" destId="{91B85E1B-1C47-4E4E-A8BD-BBF580370BAA}" srcOrd="0" destOrd="0" presId="urn:microsoft.com/office/officeart/2005/8/layout/cycle5"/>
    <dgm:cxn modelId="{CC03A90F-5507-3544-BAC9-4066D39D7CF3}" type="presOf" srcId="{7147BB51-7153-4D5C-A9AE-4AA1392C901E}" destId="{1760C3C4-6D4F-4C23-8D73-3CF94DEF095C}" srcOrd="0" destOrd="0" presId="urn:microsoft.com/office/officeart/2005/8/layout/cycle5"/>
    <dgm:cxn modelId="{EFF427BD-C4E8-4119-A52E-CB9E9CE09B0E}" srcId="{83589BB9-C140-4416-BF7F-1DF993FF21DF}" destId="{49204C73-A0BF-40BE-95C5-E9598A6B2F58}" srcOrd="2" destOrd="0" parTransId="{70202AA1-0FB3-4F43-839E-166228E77748}" sibTransId="{23FCE29C-6BDB-4DE3-8BCF-608E76F803E6}"/>
    <dgm:cxn modelId="{0FD0331D-0229-407A-9823-9D5FBEAB1C3D}" srcId="{83589BB9-C140-4416-BF7F-1DF993FF21DF}" destId="{95DC1712-5FE1-47A3-AD8C-E2FB6D81B1C5}" srcOrd="1" destOrd="0" parTransId="{FC76E00C-1E45-4661-8212-45B1BCF4A7ED}" sibTransId="{C4681FF3-8590-4E8E-9FCE-3600DF4F9885}"/>
    <dgm:cxn modelId="{9026842B-1E5E-3A4F-AD6F-13362837F5B5}" type="presParOf" srcId="{24937F4D-A6FA-4E7D-82B3-DA18ADF89FAB}" destId="{3DDFC365-58C3-4A60-84CC-5AAD9F32CB06}" srcOrd="0" destOrd="0" presId="urn:microsoft.com/office/officeart/2005/8/layout/cycle5"/>
    <dgm:cxn modelId="{0696E6A3-9743-7040-A03C-5ED6F0DB8FB0}" type="presParOf" srcId="{24937F4D-A6FA-4E7D-82B3-DA18ADF89FAB}" destId="{8C6FCA96-BD70-4E91-B78C-8CABCED2AFDD}" srcOrd="1" destOrd="0" presId="urn:microsoft.com/office/officeart/2005/8/layout/cycle5"/>
    <dgm:cxn modelId="{CB7E278F-DFB9-254C-B7C0-58C493A96AAA}" type="presParOf" srcId="{24937F4D-A6FA-4E7D-82B3-DA18ADF89FAB}" destId="{1760C3C4-6D4F-4C23-8D73-3CF94DEF095C}" srcOrd="2" destOrd="0" presId="urn:microsoft.com/office/officeart/2005/8/layout/cycle5"/>
    <dgm:cxn modelId="{0D39E14B-7AAF-3144-8647-56641F0A1F89}" type="presParOf" srcId="{24937F4D-A6FA-4E7D-82B3-DA18ADF89FAB}" destId="{5B1DDCEC-F6D4-4266-ABFB-BD30612F967C}" srcOrd="3" destOrd="0" presId="urn:microsoft.com/office/officeart/2005/8/layout/cycle5"/>
    <dgm:cxn modelId="{E2EB22CD-4712-9049-A718-1D2630C81DD1}" type="presParOf" srcId="{24937F4D-A6FA-4E7D-82B3-DA18ADF89FAB}" destId="{B336ED20-1F7D-43AB-AF23-3DD1308F2E30}" srcOrd="4" destOrd="0" presId="urn:microsoft.com/office/officeart/2005/8/layout/cycle5"/>
    <dgm:cxn modelId="{4FE47FAF-9426-4349-B9C3-A8E2E8341FCB}" type="presParOf" srcId="{24937F4D-A6FA-4E7D-82B3-DA18ADF89FAB}" destId="{001835FE-50DD-4CC6-8CC6-7A6E522749A0}" srcOrd="5" destOrd="0" presId="urn:microsoft.com/office/officeart/2005/8/layout/cycle5"/>
    <dgm:cxn modelId="{18A389AE-152A-2540-9B24-350B66735A8C}" type="presParOf" srcId="{24937F4D-A6FA-4E7D-82B3-DA18ADF89FAB}" destId="{D0201F1E-D2A2-4394-B20C-2579CEDD21CD}" srcOrd="6" destOrd="0" presId="urn:microsoft.com/office/officeart/2005/8/layout/cycle5"/>
    <dgm:cxn modelId="{79A50297-C6BA-F047-A3C7-2AE089435E3F}" type="presParOf" srcId="{24937F4D-A6FA-4E7D-82B3-DA18ADF89FAB}" destId="{B93EEEB9-3A05-4AD5-9497-27E777B4F50F}" srcOrd="7" destOrd="0" presId="urn:microsoft.com/office/officeart/2005/8/layout/cycle5"/>
    <dgm:cxn modelId="{205E149F-26BD-ED4B-B853-D4F656B5F98D}" type="presParOf" srcId="{24937F4D-A6FA-4E7D-82B3-DA18ADF89FAB}" destId="{91B85E1B-1C47-4E4E-A8BD-BBF580370BAA}" srcOrd="8" destOrd="0" presId="urn:microsoft.com/office/officeart/2005/8/layout/cycle5"/>
    <dgm:cxn modelId="{961C29E2-8229-5640-9303-ABE50BC2045B}" type="presParOf" srcId="{24937F4D-A6FA-4E7D-82B3-DA18ADF89FAB}" destId="{4FE2D8F2-E63E-4484-B4A6-DEA54980D4AF}" srcOrd="9" destOrd="0" presId="urn:microsoft.com/office/officeart/2005/8/layout/cycle5"/>
    <dgm:cxn modelId="{7310B64C-F0FC-834C-8AAE-D052045B4D19}" type="presParOf" srcId="{24937F4D-A6FA-4E7D-82B3-DA18ADF89FAB}" destId="{F4923D19-AC04-4789-9C2E-25776381AF29}" srcOrd="10" destOrd="0" presId="urn:microsoft.com/office/officeart/2005/8/layout/cycle5"/>
    <dgm:cxn modelId="{80C31FAB-C4B5-7E4E-AE3A-62B11A1BAE73}" type="presParOf" srcId="{24937F4D-A6FA-4E7D-82B3-DA18ADF89FAB}" destId="{0BBF7314-3F9C-4694-94EA-90E42A3467AD}"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1262D-3710-A347-A177-A0F83A13D0E5}">
      <dsp:nvSpPr>
        <dsp:cNvPr id="0" name=""/>
        <dsp:cNvSpPr/>
      </dsp:nvSpPr>
      <dsp:spPr>
        <a:xfrm>
          <a:off x="3" y="0"/>
          <a:ext cx="2156442" cy="431197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r-FR" sz="2800" b="0" kern="1200" dirty="0" err="1" smtClean="0">
              <a:latin typeface="Avenir Book"/>
              <a:cs typeface="Avenir Book"/>
            </a:rPr>
            <a:t>What</a:t>
          </a:r>
          <a:r>
            <a:rPr lang="fr-FR" sz="2800" b="0" kern="1200" dirty="0" smtClean="0">
              <a:latin typeface="Avenir Book"/>
              <a:cs typeface="Avenir Book"/>
            </a:rPr>
            <a:t> </a:t>
          </a:r>
          <a:r>
            <a:rPr lang="fr-FR" sz="2800" b="0" kern="1200" dirty="0" err="1" smtClean="0">
              <a:latin typeface="Avenir Book"/>
              <a:cs typeface="Avenir Book"/>
            </a:rPr>
            <a:t>you</a:t>
          </a:r>
          <a:r>
            <a:rPr lang="fr-FR" sz="2800" b="0" kern="1200" dirty="0" smtClean="0">
              <a:latin typeface="Avenir Book"/>
              <a:cs typeface="Avenir Book"/>
            </a:rPr>
            <a:t> </a:t>
          </a:r>
          <a:r>
            <a:rPr lang="fr-FR" sz="2800" b="0" kern="1200" dirty="0" err="1" smtClean="0">
              <a:latin typeface="Avenir Book"/>
              <a:cs typeface="Avenir Book"/>
            </a:rPr>
            <a:t>need</a:t>
          </a:r>
          <a:r>
            <a:rPr lang="fr-FR" sz="2800" b="0" kern="1200" dirty="0" smtClean="0">
              <a:latin typeface="Avenir Book"/>
              <a:cs typeface="Avenir Book"/>
            </a:rPr>
            <a:t> to know: Scope and objectives </a:t>
          </a:r>
          <a:r>
            <a:rPr lang="fr-FR" sz="2800" b="0" kern="1200" dirty="0" err="1" smtClean="0">
              <a:latin typeface="Avenir Book"/>
              <a:cs typeface="Avenir Book"/>
            </a:rPr>
            <a:t>informed</a:t>
          </a:r>
          <a:r>
            <a:rPr lang="fr-FR" sz="2800" b="0" kern="1200" dirty="0" smtClean="0">
              <a:latin typeface="Avenir Book"/>
              <a:cs typeface="Avenir Book"/>
            </a:rPr>
            <a:t> by the </a:t>
          </a:r>
          <a:r>
            <a:rPr lang="fr-FR" sz="2800" b="0" kern="1200" dirty="0" err="1" smtClean="0">
              <a:latin typeface="Avenir Book"/>
              <a:cs typeface="Avenir Book"/>
            </a:rPr>
            <a:t>policy</a:t>
          </a:r>
          <a:r>
            <a:rPr lang="fr-FR" sz="2800" b="0" kern="1200" dirty="0" smtClean="0">
              <a:latin typeface="Avenir Book"/>
              <a:cs typeface="Avenir Book"/>
            </a:rPr>
            <a:t> </a:t>
          </a:r>
          <a:r>
            <a:rPr lang="fr-FR" sz="2800" b="0" kern="1200" dirty="0" err="1" smtClean="0">
              <a:latin typeface="Avenir Book"/>
              <a:cs typeface="Avenir Book"/>
            </a:rPr>
            <a:t>process</a:t>
          </a:r>
          <a:endParaRPr lang="fr-FR" sz="2800" b="0" kern="1200" dirty="0">
            <a:latin typeface="Avenir Book"/>
            <a:cs typeface="Avenir Book"/>
          </a:endParaRPr>
        </a:p>
      </dsp:txBody>
      <dsp:txXfrm>
        <a:off x="63163" y="63160"/>
        <a:ext cx="2030122" cy="4185656"/>
      </dsp:txXfrm>
    </dsp:sp>
    <dsp:sp modelId="{A3C26475-77CF-E74F-B802-3FAECABE2DDF}">
      <dsp:nvSpPr>
        <dsp:cNvPr id="0" name=""/>
        <dsp:cNvSpPr/>
      </dsp:nvSpPr>
      <dsp:spPr>
        <a:xfrm>
          <a:off x="2373893" y="1888589"/>
          <a:ext cx="460987" cy="53479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373893" y="1995548"/>
        <a:ext cx="322691" cy="320879"/>
      </dsp:txXfrm>
    </dsp:sp>
    <dsp:sp modelId="{E4ED4055-C5A6-F544-8B72-0EDD659AA093}">
      <dsp:nvSpPr>
        <dsp:cNvPr id="0" name=""/>
        <dsp:cNvSpPr/>
      </dsp:nvSpPr>
      <dsp:spPr>
        <a:xfrm>
          <a:off x="3026234" y="682664"/>
          <a:ext cx="2156442" cy="2946647"/>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b="0" i="0" kern="1200" dirty="0" err="1" smtClean="0">
              <a:latin typeface="Avenir Book"/>
              <a:cs typeface="Avenir Book"/>
            </a:rPr>
            <a:t>What</a:t>
          </a:r>
          <a:r>
            <a:rPr lang="fr-FR" sz="2500" b="0" i="0" kern="1200" dirty="0" smtClean="0">
              <a:latin typeface="Avenir Book"/>
              <a:cs typeface="Avenir Book"/>
            </a:rPr>
            <a:t> </a:t>
          </a:r>
          <a:r>
            <a:rPr lang="fr-FR" sz="2500" b="0" i="0" kern="1200" dirty="0" err="1" smtClean="0">
              <a:latin typeface="Avenir Book"/>
              <a:cs typeface="Avenir Book"/>
            </a:rPr>
            <a:t>you</a:t>
          </a:r>
          <a:r>
            <a:rPr lang="fr-FR" sz="2500" b="0" i="0" kern="1200" dirty="0" smtClean="0">
              <a:latin typeface="Avenir Book"/>
              <a:cs typeface="Avenir Book"/>
            </a:rPr>
            <a:t> </a:t>
          </a:r>
          <a:r>
            <a:rPr lang="fr-FR" sz="2500" b="0" i="0" kern="1200" dirty="0" err="1" smtClean="0">
              <a:latin typeface="Avenir Book"/>
              <a:cs typeface="Avenir Book"/>
            </a:rPr>
            <a:t>already</a:t>
          </a:r>
          <a:r>
            <a:rPr lang="fr-FR" sz="2500" b="0" i="0" kern="1200" dirty="0" smtClean="0">
              <a:latin typeface="Avenir Book"/>
              <a:cs typeface="Avenir Book"/>
            </a:rPr>
            <a:t> know: </a:t>
          </a:r>
          <a:r>
            <a:rPr lang="fr-FR" sz="2500" b="0" i="0" kern="1200" dirty="0" err="1" smtClean="0">
              <a:latin typeface="Avenir Book"/>
              <a:cs typeface="Avenir Book"/>
            </a:rPr>
            <a:t>Secondary</a:t>
          </a:r>
          <a:r>
            <a:rPr lang="fr-FR" sz="2500" b="0" i="0" kern="1200" dirty="0" smtClean="0">
              <a:latin typeface="Avenir Book"/>
              <a:cs typeface="Avenir Book"/>
            </a:rPr>
            <a:t> data </a:t>
          </a:r>
          <a:r>
            <a:rPr lang="fr-FR" sz="2500" b="0" i="0" kern="1200" dirty="0" err="1" smtClean="0">
              <a:latin typeface="Avenir Book"/>
              <a:cs typeface="Avenir Book"/>
            </a:rPr>
            <a:t>review</a:t>
          </a:r>
          <a:endParaRPr lang="fr-FR" sz="2500" b="0" i="0" kern="1200" dirty="0" smtClean="0">
            <a:latin typeface="Avenir Book"/>
            <a:cs typeface="Avenir Book"/>
          </a:endParaRPr>
        </a:p>
      </dsp:txBody>
      <dsp:txXfrm>
        <a:off x="3089394" y="745824"/>
        <a:ext cx="2030122" cy="2820327"/>
      </dsp:txXfrm>
    </dsp:sp>
    <dsp:sp modelId="{3D231FC9-AA00-254C-BC8D-CE1B95F2E1EB}">
      <dsp:nvSpPr>
        <dsp:cNvPr id="0" name=""/>
        <dsp:cNvSpPr/>
      </dsp:nvSpPr>
      <dsp:spPr>
        <a:xfrm>
          <a:off x="5398321" y="1888589"/>
          <a:ext cx="457165" cy="53479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398321" y="1995548"/>
        <a:ext cx="320016" cy="320879"/>
      </dsp:txXfrm>
    </dsp:sp>
    <dsp:sp modelId="{DFBD2A84-DDA4-BE40-AD31-C83943BA44DE}">
      <dsp:nvSpPr>
        <dsp:cNvPr id="0" name=""/>
        <dsp:cNvSpPr/>
      </dsp:nvSpPr>
      <dsp:spPr>
        <a:xfrm>
          <a:off x="6045254" y="682664"/>
          <a:ext cx="2156442" cy="2946647"/>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r>
            <a:rPr lang="en-US" sz="2500" kern="1200" dirty="0" smtClean="0">
              <a:latin typeface="Avenir Book"/>
              <a:cs typeface="Avenir Book"/>
            </a:rPr>
            <a:t>What you need to get: Primary data collection</a:t>
          </a:r>
        </a:p>
        <a:p>
          <a:pPr lvl="0" algn="ctr" defTabSz="1111250">
            <a:lnSpc>
              <a:spcPct val="90000"/>
            </a:lnSpc>
            <a:spcBef>
              <a:spcPct val="0"/>
            </a:spcBef>
            <a:spcAft>
              <a:spcPct val="35000"/>
            </a:spcAft>
          </a:pPr>
          <a:endParaRPr lang="en-US" sz="2500" kern="1200" dirty="0"/>
        </a:p>
      </dsp:txBody>
      <dsp:txXfrm>
        <a:off x="6108414" y="745824"/>
        <a:ext cx="2030122" cy="2820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FC365-58C3-4A60-84CC-5AAD9F32CB06}">
      <dsp:nvSpPr>
        <dsp:cNvPr id="0" name=""/>
        <dsp:cNvSpPr/>
      </dsp:nvSpPr>
      <dsp:spPr>
        <a:xfrm>
          <a:off x="1690536" y="0"/>
          <a:ext cx="1173851" cy="76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0" i="0" kern="1200" dirty="0" smtClean="0">
              <a:latin typeface="Avenir Book"/>
              <a:cs typeface="Avenir Book"/>
            </a:rPr>
            <a:t>Plan</a:t>
          </a:r>
          <a:endParaRPr lang="en-AU" sz="2000" b="0" i="0" kern="1200" dirty="0">
            <a:latin typeface="Avenir Book"/>
            <a:cs typeface="Avenir Book"/>
          </a:endParaRPr>
        </a:p>
      </dsp:txBody>
      <dsp:txXfrm>
        <a:off x="1727783" y="37247"/>
        <a:ext cx="1099357" cy="688509"/>
      </dsp:txXfrm>
    </dsp:sp>
    <dsp:sp modelId="{1760C3C4-6D4F-4C23-8D73-3CF94DEF095C}">
      <dsp:nvSpPr>
        <dsp:cNvPr id="0" name=""/>
        <dsp:cNvSpPr/>
      </dsp:nvSpPr>
      <dsp:spPr>
        <a:xfrm>
          <a:off x="1342559" y="612908"/>
          <a:ext cx="2523293" cy="2523293"/>
        </a:xfrm>
        <a:custGeom>
          <a:avLst/>
          <a:gdLst/>
          <a:ahLst/>
          <a:cxnLst/>
          <a:rect l="0" t="0" r="0" b="0"/>
          <a:pathLst>
            <a:path>
              <a:moveTo>
                <a:pt x="1617565" y="51244"/>
              </a:moveTo>
              <a:arcTo wR="1261646" hR="1261646" stAng="17183158" swAng="816006"/>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1DDCEC-F6D4-4266-ABFB-BD30612F967C}">
      <dsp:nvSpPr>
        <dsp:cNvPr id="0" name=""/>
        <dsp:cNvSpPr/>
      </dsp:nvSpPr>
      <dsp:spPr>
        <a:xfrm>
          <a:off x="2696529" y="834435"/>
          <a:ext cx="1597224" cy="76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0" i="0" kern="1200" dirty="0" smtClean="0">
              <a:latin typeface="Avenir Book"/>
              <a:cs typeface="Avenir Book"/>
            </a:rPr>
            <a:t>Implement</a:t>
          </a:r>
          <a:endParaRPr lang="en-AU" sz="2000" b="0" i="0" kern="1200" dirty="0">
            <a:latin typeface="Avenir Book"/>
            <a:cs typeface="Avenir Book"/>
          </a:endParaRPr>
        </a:p>
      </dsp:txBody>
      <dsp:txXfrm>
        <a:off x="2733776" y="871682"/>
        <a:ext cx="1522730" cy="688509"/>
      </dsp:txXfrm>
    </dsp:sp>
    <dsp:sp modelId="{001835FE-50DD-4CC6-8CC6-7A6E522749A0}">
      <dsp:nvSpPr>
        <dsp:cNvPr id="0" name=""/>
        <dsp:cNvSpPr/>
      </dsp:nvSpPr>
      <dsp:spPr>
        <a:xfrm>
          <a:off x="1699319" y="-775971"/>
          <a:ext cx="2523293" cy="2523293"/>
        </a:xfrm>
        <a:custGeom>
          <a:avLst/>
          <a:gdLst/>
          <a:ahLst/>
          <a:cxnLst/>
          <a:rect l="0" t="0" r="0" b="0"/>
          <a:pathLst>
            <a:path>
              <a:moveTo>
                <a:pt x="1667413" y="2456262"/>
              </a:moveTo>
              <a:arcTo wR="1261646" hR="1261646" stAng="4274355" swAng="178855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201F1E-D2A2-4394-B20C-2579CEDD21CD}">
      <dsp:nvSpPr>
        <dsp:cNvPr id="0" name=""/>
        <dsp:cNvSpPr/>
      </dsp:nvSpPr>
      <dsp:spPr>
        <a:xfrm>
          <a:off x="1676614" y="1667423"/>
          <a:ext cx="1173851" cy="76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0" i="0" kern="1200" dirty="0" smtClean="0">
              <a:latin typeface="Avenir Book"/>
              <a:cs typeface="Avenir Book"/>
            </a:rPr>
            <a:t>Monitor</a:t>
          </a:r>
          <a:endParaRPr lang="en-AU" sz="2000" b="0" i="0" kern="1200" dirty="0">
            <a:latin typeface="Avenir Book"/>
            <a:cs typeface="Avenir Book"/>
          </a:endParaRPr>
        </a:p>
      </dsp:txBody>
      <dsp:txXfrm>
        <a:off x="1713861" y="1704670"/>
        <a:ext cx="1099357" cy="688509"/>
      </dsp:txXfrm>
    </dsp:sp>
    <dsp:sp modelId="{91B85E1B-1C47-4E4E-A8BD-BBF580370BAA}">
      <dsp:nvSpPr>
        <dsp:cNvPr id="0" name=""/>
        <dsp:cNvSpPr/>
      </dsp:nvSpPr>
      <dsp:spPr>
        <a:xfrm>
          <a:off x="566829" y="-658913"/>
          <a:ext cx="2523293" cy="2523293"/>
        </a:xfrm>
        <a:custGeom>
          <a:avLst/>
          <a:gdLst/>
          <a:ahLst/>
          <a:cxnLst/>
          <a:rect l="0" t="0" r="0" b="0"/>
          <a:pathLst>
            <a:path>
              <a:moveTo>
                <a:pt x="978507" y="2491112"/>
              </a:moveTo>
              <a:arcTo wR="1261646" hR="1261646" stAng="6178127" swAng="111181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E2D8F2-E63E-4484-B4A6-DEA54980D4AF}">
      <dsp:nvSpPr>
        <dsp:cNvPr id="0" name=""/>
        <dsp:cNvSpPr/>
      </dsp:nvSpPr>
      <dsp:spPr>
        <a:xfrm>
          <a:off x="564085" y="839929"/>
          <a:ext cx="1173851" cy="763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0" i="0" kern="1200" dirty="0" smtClean="0">
              <a:latin typeface="Avenir Book"/>
              <a:cs typeface="Avenir Book"/>
            </a:rPr>
            <a:t>Revise</a:t>
          </a:r>
          <a:endParaRPr lang="en-AU" sz="2000" b="0" i="0" kern="1200" dirty="0">
            <a:latin typeface="Avenir Book"/>
            <a:cs typeface="Avenir Book"/>
          </a:endParaRPr>
        </a:p>
      </dsp:txBody>
      <dsp:txXfrm>
        <a:off x="601332" y="877176"/>
        <a:ext cx="1099357" cy="688509"/>
      </dsp:txXfrm>
    </dsp:sp>
    <dsp:sp modelId="{0BBF7314-3F9C-4694-94EA-90E42A3467AD}">
      <dsp:nvSpPr>
        <dsp:cNvPr id="0" name=""/>
        <dsp:cNvSpPr/>
      </dsp:nvSpPr>
      <dsp:spPr>
        <a:xfrm>
          <a:off x="1390513" y="-21957"/>
          <a:ext cx="2523293" cy="2523293"/>
        </a:xfrm>
        <a:custGeom>
          <a:avLst/>
          <a:gdLst/>
          <a:ahLst/>
          <a:cxnLst/>
          <a:rect l="0" t="0" r="0" b="0"/>
          <a:pathLst>
            <a:path>
              <a:moveTo>
                <a:pt x="98752" y="772330"/>
              </a:moveTo>
              <a:arcTo wR="1261646" hR="1261646" stAng="12169208" swAng="79046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2255FE-7C72-444E-A121-40E0F97E5A9F}" type="slidenum">
              <a:rPr lang="en-GB"/>
              <a:pPr>
                <a:defRPr/>
              </a:pPr>
              <a:t>‹#›</a:t>
            </a:fld>
            <a:endParaRPr lang="en-GB"/>
          </a:p>
        </p:txBody>
      </p:sp>
    </p:spTree>
    <p:extLst>
      <p:ext uri="{BB962C8B-B14F-4D97-AF65-F5344CB8AC3E}">
        <p14:creationId xmlns:p14="http://schemas.microsoft.com/office/powerpoint/2010/main" val="92987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071851-DCB3-614D-976F-C0A71FEC46E3}" type="slidenum">
              <a:rPr lang="it-IT"/>
              <a:pPr>
                <a:defRPr/>
              </a:pPr>
              <a:t>‹#›</a:t>
            </a:fld>
            <a:endParaRPr lang="it-IT"/>
          </a:p>
        </p:txBody>
      </p:sp>
    </p:spTree>
    <p:extLst>
      <p:ext uri="{BB962C8B-B14F-4D97-AF65-F5344CB8AC3E}">
        <p14:creationId xmlns:p14="http://schemas.microsoft.com/office/powerpoint/2010/main" val="579051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endParaRPr lang="fr-FR" altLang="ja-JP" sz="1100" dirty="0">
              <a:latin typeface="Calibri" charset="0"/>
              <a:ea typeface="MS PGothic" charset="0"/>
            </a:endParaRPr>
          </a:p>
        </p:txBody>
      </p:sp>
      <p:sp>
        <p:nvSpPr>
          <p:cNvPr id="2" name="Espace réservé du pied de page 1"/>
          <p:cNvSpPr>
            <a:spLocks noGrp="1"/>
          </p:cNvSpPr>
          <p:nvPr>
            <p:ph type="ftr" sz="quarter" idx="4"/>
          </p:nvPr>
        </p:nvSpPr>
        <p:spPr/>
        <p:txBody>
          <a:bodyPr/>
          <a:lstStyle/>
          <a:p>
            <a:pPr>
              <a:defRPr/>
            </a:pPr>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10</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11</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12</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latin typeface="Calibri" charset="0"/>
              </a:rPr>
              <a:t>Challenges in</a:t>
            </a:r>
            <a:r>
              <a:rPr lang="en-AU" baseline="0" dirty="0" smtClean="0">
                <a:latin typeface="Calibri" charset="0"/>
              </a:rPr>
              <a:t> terms of</a:t>
            </a:r>
            <a:r>
              <a:rPr lang="en-AU" dirty="0" smtClean="0">
                <a:latin typeface="Calibri" charset="0"/>
              </a:rPr>
              <a:t> timing, planning and</a:t>
            </a:r>
            <a:r>
              <a:rPr lang="en-AU" baseline="0" dirty="0" smtClean="0">
                <a:latin typeface="Calibri" charset="0"/>
              </a:rPr>
              <a:t> </a:t>
            </a:r>
            <a:r>
              <a:rPr lang="en-AU" dirty="0" smtClean="0">
                <a:latin typeface="Calibri" charset="0"/>
              </a:rPr>
              <a:t>resourcing</a:t>
            </a:r>
            <a:endParaRPr lang="en-AU" dirty="0">
              <a:latin typeface="Calibri" charset="0"/>
            </a:endParaRPr>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13</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Two minutes:</a:t>
            </a:r>
          </a:p>
          <a:p>
            <a:endParaRPr lang="en-US" dirty="0" smtClean="0"/>
          </a:p>
          <a:p>
            <a:r>
              <a:rPr lang="en-US" baseline="0" dirty="0" smtClean="0"/>
              <a:t>Make sure participants know where to access profiling support, and give a brief introduction to each source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Two</a:t>
            </a:r>
            <a:r>
              <a:rPr lang="en-US" baseline="0" dirty="0" smtClean="0"/>
              <a:t> minute introductory Q&amp;A </a:t>
            </a:r>
            <a:r>
              <a:rPr lang="en-US" dirty="0" smtClean="0"/>
              <a:t>in plenary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noProof="0" dirty="0" smtClean="0"/>
              <a:t>Ten-minute presentation</a:t>
            </a:r>
            <a:r>
              <a:rPr lang="en-GB" baseline="0" noProof="0" dirty="0" smtClean="0"/>
              <a:t> </a:t>
            </a:r>
            <a:r>
              <a:rPr lang="en-GB" noProof="0" dirty="0" smtClean="0"/>
              <a:t>and discussion on:</a:t>
            </a:r>
          </a:p>
          <a:p>
            <a:endParaRPr lang="en-GB" noProof="0" dirty="0" smtClean="0"/>
          </a:p>
          <a:p>
            <a:r>
              <a:rPr lang="en-GB" noProof="0" dirty="0" smtClean="0"/>
              <a:t>1. What you need to know:</a:t>
            </a:r>
          </a:p>
          <a:p>
            <a:pPr marL="171450" indent="-171450">
              <a:buFont typeface="Arial"/>
              <a:buChar char="•"/>
            </a:pPr>
            <a:endParaRPr lang="en-GB" noProof="0" dirty="0" smtClean="0"/>
          </a:p>
          <a:p>
            <a:pPr marL="171450" lvl="0" indent="-171450" algn="l">
              <a:buFont typeface="Arial"/>
              <a:buChar char="•"/>
            </a:pPr>
            <a:r>
              <a:rPr lang="en-GB" noProof="0" dirty="0" smtClean="0"/>
              <a:t>Objectives</a:t>
            </a:r>
          </a:p>
          <a:p>
            <a:pPr marL="171450" lvl="0" indent="-171450" algn="l">
              <a:buFont typeface="Arial"/>
              <a:buChar char="•"/>
            </a:pPr>
            <a:r>
              <a:rPr lang="en-GB" noProof="0" dirty="0" smtClean="0"/>
              <a:t>Geographical scope</a:t>
            </a:r>
          </a:p>
          <a:p>
            <a:pPr marL="171450" lvl="0" indent="-171450" algn="l">
              <a:buFont typeface="Arial"/>
              <a:buChar char="•"/>
            </a:pPr>
            <a:r>
              <a:rPr lang="en-GB" noProof="0" dirty="0" smtClean="0"/>
              <a:t>Target population</a:t>
            </a:r>
          </a:p>
          <a:p>
            <a:pPr marL="171450" lvl="0" indent="-171450" algn="l">
              <a:buFont typeface="Arial"/>
              <a:buChar char="•"/>
            </a:pPr>
            <a:r>
              <a:rPr lang="en-GB" noProof="0" dirty="0" smtClean="0"/>
              <a:t>Level of disaggregation - age, sex, location, diversity</a:t>
            </a:r>
          </a:p>
          <a:p>
            <a:pPr marL="171450" lvl="0" indent="-171450" algn="l">
              <a:buFont typeface="Arial"/>
              <a:buChar char="•"/>
            </a:pPr>
            <a:r>
              <a:rPr lang="en-GB" noProof="0" dirty="0" smtClean="0"/>
              <a:t>Level of analysis</a:t>
            </a:r>
          </a:p>
          <a:p>
            <a:pPr marL="171450" lvl="0" indent="-171450" algn="l">
              <a:buFont typeface="Arial"/>
              <a:buChar char="•"/>
            </a:pPr>
            <a:r>
              <a:rPr lang="en-GB" noProof="0" dirty="0" smtClean="0"/>
              <a:t>Comparative analysis</a:t>
            </a:r>
          </a:p>
          <a:p>
            <a:pPr marL="171450" lvl="0" indent="-171450" algn="l">
              <a:buFont typeface="Arial"/>
              <a:buChar char="•"/>
            </a:pPr>
            <a:r>
              <a:rPr lang="en-GB" noProof="0" dirty="0" smtClean="0"/>
              <a:t>Standards and benchmarks to apply</a:t>
            </a:r>
          </a:p>
          <a:p>
            <a:endParaRPr lang="en-GB" noProof="0" dirty="0" smtClean="0"/>
          </a:p>
          <a:p>
            <a:r>
              <a:rPr lang="en-GB" noProof="0" dirty="0" smtClean="0"/>
              <a:t>2. What you already know</a:t>
            </a:r>
          </a:p>
          <a:p>
            <a:pPr marL="171450" lvl="0" indent="-171450" rtl="0">
              <a:buFont typeface="Arial"/>
              <a:buChar char="•"/>
            </a:pPr>
            <a:r>
              <a:rPr lang="en-GB" noProof="0" dirty="0" smtClean="0"/>
              <a:t>Secondary data review</a:t>
            </a:r>
          </a:p>
          <a:p>
            <a:pPr marL="628650" lvl="1" indent="-171450" rtl="0">
              <a:buFont typeface="Arial"/>
              <a:buChar char="•"/>
            </a:pPr>
            <a:r>
              <a:rPr lang="en-GB" noProof="0" dirty="0" smtClean="0"/>
              <a:t>National census </a:t>
            </a:r>
          </a:p>
          <a:p>
            <a:pPr marL="628650" lvl="1" indent="-171450" rtl="0">
              <a:buFont typeface="Arial"/>
              <a:buChar char="•"/>
            </a:pPr>
            <a:r>
              <a:rPr lang="en-GB" noProof="0" dirty="0" smtClean="0"/>
              <a:t>Registration system</a:t>
            </a:r>
          </a:p>
          <a:p>
            <a:pPr marL="628650" lvl="1" indent="-171450" rtl="0">
              <a:buFont typeface="Arial"/>
              <a:buChar char="•"/>
            </a:pPr>
            <a:r>
              <a:rPr lang="en-GB" noProof="0" dirty="0" smtClean="0"/>
              <a:t>Protection and intentions survey</a:t>
            </a:r>
          </a:p>
          <a:p>
            <a:pPr marL="628650" lvl="1" indent="-171450" rtl="0">
              <a:buFont typeface="Arial"/>
              <a:buChar char="•"/>
            </a:pPr>
            <a:r>
              <a:rPr lang="en-GB" noProof="0" dirty="0" smtClean="0"/>
              <a:t>Coordinated needs assessment</a:t>
            </a:r>
          </a:p>
          <a:p>
            <a:pPr marL="628650" lvl="1" indent="-171450" rtl="0">
              <a:buFont typeface="Arial"/>
              <a:buChar char="•"/>
            </a:pPr>
            <a:r>
              <a:rPr lang="en-GB" noProof="0" dirty="0" smtClean="0"/>
              <a:t>Durable solutions assessment</a:t>
            </a:r>
          </a:p>
          <a:p>
            <a:pPr marL="628650" lvl="1" indent="-171450" rtl="0">
              <a:buFont typeface="Arial"/>
              <a:buChar char="•"/>
            </a:pPr>
            <a:r>
              <a:rPr lang="en-GB" noProof="0" dirty="0" smtClean="0"/>
              <a:t>Accuracy of data</a:t>
            </a:r>
          </a:p>
          <a:p>
            <a:pPr marL="628650" lvl="1" indent="-171450" rtl="0">
              <a:buFont typeface="Arial"/>
              <a:buChar char="•"/>
            </a:pPr>
            <a:r>
              <a:rPr lang="en-GB" noProof="0" dirty="0" smtClean="0"/>
              <a:t>Extent</a:t>
            </a:r>
            <a:r>
              <a:rPr lang="en-GB" baseline="0" noProof="0" dirty="0" smtClean="0"/>
              <a:t> of agreement over it</a:t>
            </a:r>
          </a:p>
          <a:p>
            <a:pPr marL="457200" lvl="1" indent="0" rtl="0">
              <a:buFont typeface="Arial"/>
              <a:buNone/>
            </a:pPr>
            <a:endParaRPr lang="en-GB" noProof="0" dirty="0" smtClean="0"/>
          </a:p>
          <a:p>
            <a:r>
              <a:rPr lang="en-GB" noProof="0" dirty="0" smtClean="0"/>
              <a:t>3. Primary data collection:</a:t>
            </a:r>
          </a:p>
          <a:p>
            <a:pPr marL="171450" indent="-171450">
              <a:buFont typeface="Arial"/>
              <a:buChar char="•"/>
            </a:pPr>
            <a:r>
              <a:rPr lang="en-GB" noProof="0" dirty="0" smtClean="0"/>
              <a:t>Can be done via</a:t>
            </a:r>
            <a:r>
              <a:rPr lang="en-GB" baseline="0" noProof="0" dirty="0" smtClean="0"/>
              <a:t> profiling, registration or other methods</a:t>
            </a:r>
            <a:endParaRPr lang="en-GB" noProof="0" dirty="0" smtClean="0"/>
          </a:p>
          <a:p>
            <a:endParaRPr lang="en-GB"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Two</a:t>
            </a:r>
            <a:r>
              <a:rPr lang="en-US" baseline="0" dirty="0" smtClean="0"/>
              <a:t> minutes on the formal definition of profiling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Fifteen</a:t>
            </a:r>
            <a:r>
              <a:rPr lang="en-US" baseline="0" dirty="0" smtClean="0"/>
              <a:t> minutes, </a:t>
            </a:r>
            <a:r>
              <a:rPr lang="en-US" dirty="0" smtClean="0"/>
              <a:t>including five</a:t>
            </a:r>
            <a:r>
              <a:rPr lang="en-US" baseline="0" dirty="0" smtClean="0"/>
              <a:t> for initial</a:t>
            </a:r>
            <a:r>
              <a:rPr lang="en-US" dirty="0" smtClean="0"/>
              <a:t> discussions before revealing the bullet points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Take stock of participant knowledge about profiling. 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Has anyone been involved in a profiling exercise?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Can anyone explain what profiling 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Give</a:t>
            </a:r>
            <a:r>
              <a:rPr lang="en-US" baseline="0" dirty="0" smtClean="0"/>
              <a:t> a basic introduction to the topic accordingly.</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indent="0">
              <a:buFontTx/>
              <a:buNone/>
            </a:pPr>
            <a:r>
              <a:rPr lang="en-US" dirty="0" smtClean="0"/>
              <a:t>Ten</a:t>
            </a:r>
            <a:r>
              <a:rPr lang="en-US" baseline="0" dirty="0" smtClean="0"/>
              <a:t> minutes:</a:t>
            </a:r>
          </a:p>
          <a:p>
            <a:pPr marL="0" indent="0">
              <a:buFontTx/>
              <a:buNone/>
            </a:pPr>
            <a:endParaRPr lang="en-US" dirty="0" smtClean="0"/>
          </a:p>
          <a:p>
            <a:pPr marL="171450" indent="-171450">
              <a:buFontTx/>
              <a:buChar char="-"/>
            </a:pPr>
            <a:r>
              <a:rPr lang="en-US" dirty="0" smtClean="0"/>
              <a:t>Give examples of </a:t>
            </a:r>
            <a:r>
              <a:rPr lang="en-US" baseline="0" dirty="0" smtClean="0"/>
              <a:t>durable solutions profiling exercises</a:t>
            </a:r>
          </a:p>
          <a:p>
            <a:pPr marL="171450" indent="-171450">
              <a:buFontTx/>
              <a:buChar char="-"/>
            </a:pPr>
            <a:r>
              <a:rPr lang="en-US" baseline="0" dirty="0" smtClean="0"/>
              <a:t>Aim to demonstrate variety and give examples of </a:t>
            </a:r>
            <a:r>
              <a:rPr lang="en-US" u="none" baseline="0" dirty="0" smtClean="0"/>
              <a:t>the points </a:t>
            </a:r>
            <a:r>
              <a:rPr lang="en-US" baseline="0" dirty="0" smtClean="0"/>
              <a:t>made earlier in the session</a:t>
            </a:r>
          </a:p>
          <a:p>
            <a:pPr marL="171450" indent="-171450">
              <a:buFontTx/>
              <a:buChar char="-"/>
            </a:pPr>
            <a:r>
              <a:rPr lang="en-US" baseline="0" dirty="0" smtClean="0"/>
              <a:t>Ask participants if they have any other examples to share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Ten minutes on how</a:t>
            </a:r>
            <a:r>
              <a:rPr lang="en-US" baseline="0" dirty="0" smtClean="0"/>
              <a:t> and where profiling fits into the policy-making process</a:t>
            </a:r>
            <a:endParaRPr lang="en-US" dirty="0"/>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8</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97356A6-B426-C748-B67E-F3F48777D07B}" type="slidenum">
              <a:rPr lang="it-IT" sz="1200"/>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9535DC-B201-DC44-B905-E223299526C2}" type="slidenum">
              <a:rPr lang="en-GB"/>
              <a:pPr>
                <a:defRPr/>
              </a:pPr>
              <a:t>‹#›</a:t>
            </a:fld>
            <a:endParaRPr lang="en-GB"/>
          </a:p>
        </p:txBody>
      </p:sp>
    </p:spTree>
    <p:extLst>
      <p:ext uri="{BB962C8B-B14F-4D97-AF65-F5344CB8AC3E}">
        <p14:creationId xmlns:p14="http://schemas.microsoft.com/office/powerpoint/2010/main" val="1414245876"/>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BCC699F3-2D9C-3C45-B559-3EA6717F22AD}" type="slidenum">
              <a:rPr lang="en-GB"/>
              <a:pPr>
                <a:defRPr/>
              </a:pPr>
              <a:t>‹#›</a:t>
            </a:fld>
            <a:endParaRPr lang="en-GB"/>
          </a:p>
        </p:txBody>
      </p:sp>
    </p:spTree>
    <p:extLst>
      <p:ext uri="{BB962C8B-B14F-4D97-AF65-F5344CB8AC3E}">
        <p14:creationId xmlns:p14="http://schemas.microsoft.com/office/powerpoint/2010/main" val="3709962958"/>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69860733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331133098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GB"/>
          </a:p>
        </p:txBody>
      </p:sp>
      <p:sp>
        <p:nvSpPr>
          <p:cNvPr id="11" name="Footer Placeholder 4"/>
          <p:cNvSpPr>
            <a:spLocks noGrp="1"/>
          </p:cNvSpPr>
          <p:nvPr>
            <p:ph type="ftr" sz="quarter" idx="17"/>
          </p:nvPr>
        </p:nvSpPr>
        <p:spPr/>
        <p:txBody>
          <a:bodyPr/>
          <a:lstStyle>
            <a:lvl1pPr>
              <a:defRPr/>
            </a:lvl1pPr>
          </a:lstStyle>
          <a:p>
            <a:pPr>
              <a:defRPr/>
            </a:pPr>
            <a:endParaRPr lang="en-GB"/>
          </a:p>
        </p:txBody>
      </p:sp>
    </p:spTree>
    <p:extLst>
      <p:ext uri="{BB962C8B-B14F-4D97-AF65-F5344CB8AC3E}">
        <p14:creationId xmlns:p14="http://schemas.microsoft.com/office/powerpoint/2010/main" val="417272597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21F00D-C0E8-2E4E-8258-954C6740E0EC}" type="slidenum">
              <a:rPr lang="en-GB"/>
              <a:pPr>
                <a:defRPr/>
              </a:pPr>
              <a:t>‹#›</a:t>
            </a:fld>
            <a:endParaRPr lang="en-GB"/>
          </a:p>
        </p:txBody>
      </p:sp>
    </p:spTree>
    <p:extLst>
      <p:ext uri="{BB962C8B-B14F-4D97-AF65-F5344CB8AC3E}">
        <p14:creationId xmlns:p14="http://schemas.microsoft.com/office/powerpoint/2010/main" val="111915762"/>
      </p:ext>
    </p:extLst>
  </p:cSld>
  <p:clrMapOvr>
    <a:masterClrMapping/>
  </p:clrMapOvr>
  <p:transition xmlns:p14="http://schemas.microsoft.com/office/powerpoint/2010/mai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92EBB1-32CE-0E45-A931-3CFDE70A6991}" type="slidenum">
              <a:rPr lang="en-GB"/>
              <a:pPr>
                <a:defRPr/>
              </a:pPr>
              <a:t>‹#›</a:t>
            </a:fld>
            <a:endParaRPr lang="en-GB"/>
          </a:p>
        </p:txBody>
      </p:sp>
    </p:spTree>
    <p:extLst>
      <p:ext uri="{BB962C8B-B14F-4D97-AF65-F5344CB8AC3E}">
        <p14:creationId xmlns:p14="http://schemas.microsoft.com/office/powerpoint/2010/main" val="2497043706"/>
      </p:ext>
    </p:extLst>
  </p:cSld>
  <p:clrMapOvr>
    <a:masterClrMapping/>
  </p:clrMapOvr>
  <p:transition xmlns:p14="http://schemas.microsoft.com/office/powerpoint/2010/mai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5" name="Segnaposto numero diapositiva 4"/>
          <p:cNvSpPr>
            <a:spLocks noGrp="1"/>
          </p:cNvSpPr>
          <p:nvPr>
            <p:ph type="sldNum" sz="quarter" idx="12"/>
          </p:nvPr>
        </p:nvSpPr>
        <p:spPr>
          <a:xfrm>
            <a:off x="6319838" y="5486400"/>
            <a:ext cx="2366962" cy="1235075"/>
          </a:xfrm>
        </p:spPr>
        <p:txBody>
          <a:bodyPr/>
          <a:lstStyle>
            <a:lvl1pPr eaLnBrk="0" hangingPunct="0">
              <a:defRPr>
                <a:latin typeface="Arial" charset="0"/>
              </a:defRPr>
            </a:lvl1pPr>
          </a:lstStyle>
          <a:p>
            <a:pPr>
              <a:defRPr/>
            </a:pPr>
            <a:fld id="{1C4FE4EF-86EC-FB40-895E-98DBFA32C14C}" type="slidenum">
              <a:rPr lang="en-US"/>
              <a:pPr>
                <a:defRPr/>
              </a:pPr>
              <a:t>‹#›</a:t>
            </a:fld>
            <a:endParaRPr lang="en-US"/>
          </a:p>
        </p:txBody>
      </p:sp>
    </p:spTree>
    <p:extLst>
      <p:ext uri="{BB962C8B-B14F-4D97-AF65-F5344CB8AC3E}">
        <p14:creationId xmlns:p14="http://schemas.microsoft.com/office/powerpoint/2010/main" val="2812814165"/>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8C2209-30BA-6341-BC18-C7500D70D89E}" type="datetimeFigureOut">
              <a:rPr lang="en-US"/>
              <a:pPr>
                <a:defRPr/>
              </a:pPr>
              <a:t>08/01/16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F0F99-AB08-314F-8C82-3EC69606DCC1}" type="slidenum">
              <a:rPr lang="en-GB"/>
              <a:pPr>
                <a:defRPr/>
              </a:pPr>
              <a:t>‹#›</a:t>
            </a:fld>
            <a:endParaRPr lang="en-GB"/>
          </a:p>
        </p:txBody>
      </p:sp>
    </p:spTree>
    <p:extLst>
      <p:ext uri="{BB962C8B-B14F-4D97-AF65-F5344CB8AC3E}">
        <p14:creationId xmlns:p14="http://schemas.microsoft.com/office/powerpoint/2010/main" val="373426118"/>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246266305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78164A-8E63-0448-BF56-7D0FCF211A0C}" type="datetimeFigureOut">
              <a:rPr lang="en-US"/>
              <a:pPr>
                <a:defRPr/>
              </a:pPr>
              <a:t>08/01/16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0C6BB5-3DF0-7845-A808-E18422EDBB4B}" type="slidenum">
              <a:rPr lang="en-GB"/>
              <a:pPr>
                <a:defRPr/>
              </a:pPr>
              <a:t>‹#›</a:t>
            </a:fld>
            <a:endParaRPr lang="en-GB"/>
          </a:p>
        </p:txBody>
      </p:sp>
    </p:spTree>
    <p:extLst>
      <p:ext uri="{BB962C8B-B14F-4D97-AF65-F5344CB8AC3E}">
        <p14:creationId xmlns:p14="http://schemas.microsoft.com/office/powerpoint/2010/main" val="3043674269"/>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785C7907-0434-5744-BEFF-2C6C8C947F3B}" type="slidenum">
              <a:rPr lang="en-GB"/>
              <a:pPr>
                <a:defRPr/>
              </a:pPr>
              <a:t>‹#›</a:t>
            </a:fld>
            <a:endParaRPr lang="en-GB"/>
          </a:p>
        </p:txBody>
      </p:sp>
    </p:spTree>
    <p:extLst>
      <p:ext uri="{BB962C8B-B14F-4D97-AF65-F5344CB8AC3E}">
        <p14:creationId xmlns:p14="http://schemas.microsoft.com/office/powerpoint/2010/main" val="1860329904"/>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GB"/>
          </a:p>
        </p:txBody>
      </p:sp>
      <p:sp>
        <p:nvSpPr>
          <p:cNvPr id="14" name="Footer Placeholder 7"/>
          <p:cNvSpPr>
            <a:spLocks noGrp="1"/>
          </p:cNvSpPr>
          <p:nvPr>
            <p:ph type="ftr" sz="quarter" idx="11"/>
          </p:nvPr>
        </p:nvSpPr>
        <p:spPr/>
        <p:txBody>
          <a:bodyPr/>
          <a:lstStyle>
            <a:lvl1pPr>
              <a:defRPr/>
            </a:lvl1pPr>
          </a:lstStyle>
          <a:p>
            <a:pPr>
              <a:defRPr/>
            </a:pPr>
            <a:endParaRPr lang="en-GB"/>
          </a:p>
        </p:txBody>
      </p:sp>
      <p:sp>
        <p:nvSpPr>
          <p:cNvPr id="15" name="Slide Number Placeholder 8"/>
          <p:cNvSpPr>
            <a:spLocks noGrp="1"/>
          </p:cNvSpPr>
          <p:nvPr>
            <p:ph type="sldNum" sz="quarter" idx="12"/>
          </p:nvPr>
        </p:nvSpPr>
        <p:spPr/>
        <p:txBody>
          <a:bodyPr/>
          <a:lstStyle>
            <a:lvl1pPr>
              <a:defRPr/>
            </a:lvl1pPr>
          </a:lstStyle>
          <a:p>
            <a:pPr>
              <a:defRPr/>
            </a:pPr>
            <a:fld id="{FF808572-4905-134A-A5E2-A09EF1D25201}" type="slidenum">
              <a:rPr lang="en-GB"/>
              <a:pPr>
                <a:defRPr/>
              </a:pPr>
              <a:t>‹#›</a:t>
            </a:fld>
            <a:endParaRPr lang="en-GB"/>
          </a:p>
        </p:txBody>
      </p:sp>
    </p:spTree>
    <p:extLst>
      <p:ext uri="{BB962C8B-B14F-4D97-AF65-F5344CB8AC3E}">
        <p14:creationId xmlns:p14="http://schemas.microsoft.com/office/powerpoint/2010/main" val="285852149"/>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C4D6868A-2C72-BB4A-A2D4-336CE4FC1F15}" type="slidenum">
              <a:rPr lang="en-GB"/>
              <a:pPr>
                <a:defRPr/>
              </a:pPr>
              <a:t>‹#›</a:t>
            </a:fld>
            <a:endParaRPr lang="en-GB"/>
          </a:p>
        </p:txBody>
      </p:sp>
    </p:spTree>
    <p:extLst>
      <p:ext uri="{BB962C8B-B14F-4D97-AF65-F5344CB8AC3E}">
        <p14:creationId xmlns:p14="http://schemas.microsoft.com/office/powerpoint/2010/main" val="30832114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7970F9-34F5-7449-A811-E770B6484FA8}" type="datetimeFigureOut">
              <a:rPr lang="en-US"/>
              <a:pPr>
                <a:defRPr/>
              </a:pPr>
              <a:t>08/01/16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B45157E-9615-7641-BFCB-6E6582FC5A15}" type="slidenum">
              <a:rPr lang="en-GB"/>
              <a:pPr>
                <a:defRPr/>
              </a:pPr>
              <a:t>‹#›</a:t>
            </a:fld>
            <a:endParaRPr lang="en-GB"/>
          </a:p>
        </p:txBody>
      </p:sp>
    </p:spTree>
    <p:extLst>
      <p:ext uri="{BB962C8B-B14F-4D97-AF65-F5344CB8AC3E}">
        <p14:creationId xmlns:p14="http://schemas.microsoft.com/office/powerpoint/2010/main" val="891627860"/>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5237C92-23E7-E54B-94CA-8D2315EBC75B}" type="slidenum">
              <a:rPr lang="en-GB"/>
              <a:pPr>
                <a:defRPr/>
              </a:pPr>
              <a:t>‹#›</a:t>
            </a:fld>
            <a:endParaRPr lang="en-GB"/>
          </a:p>
        </p:txBody>
      </p:sp>
    </p:spTree>
    <p:extLst>
      <p:ext uri="{BB962C8B-B14F-4D97-AF65-F5344CB8AC3E}">
        <p14:creationId xmlns:p14="http://schemas.microsoft.com/office/powerpoint/2010/main" val="3481637162"/>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fr-CH"/>
              <a:t>Click to edit Master title style</a:t>
            </a:r>
            <a:endParaRPr lang="en-US"/>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48165386-4417-D543-8837-FD377B1EB157}" type="datetimeFigureOut">
              <a:rPr lang="it-IT"/>
              <a:pPr>
                <a:defRPr/>
              </a:pPr>
              <a:t>08/01/16</a:t>
            </a:fld>
            <a:endParaRPr lang="it-IT"/>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defRPr/>
            </a:pPr>
            <a:fld id="{A07EE25A-C4D1-884D-80E5-13B2CBA3893A}" type="slidenum">
              <a:rPr lang="it-IT"/>
              <a:pPr>
                <a:defRPr/>
              </a:pPr>
              <a:t>‹#›</a:t>
            </a:fld>
            <a:endParaRPr lang="it-IT"/>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Slide Number Placeholder 5"/>
          <p:cNvSpPr txBox="1">
            <a:spLocks/>
          </p:cNvSpPr>
          <p:nvPr userDrawn="1"/>
        </p:nvSpPr>
        <p:spPr>
          <a:xfrm>
            <a:off x="6667500" y="6508750"/>
            <a:ext cx="2133600" cy="365125"/>
          </a:xfrm>
          <a:prstGeom prst="rect">
            <a:avLst/>
          </a:prstGeom>
        </p:spPr>
        <p:txBody>
          <a:bodyPr lIns="68580" tIns="34290" rIns="68580" bIns="34290"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fld id="{7B3E228D-C921-E74E-BE25-2E1512FBFA53}" type="slidenum">
              <a:rPr lang="en-GB" sz="900" smtClean="0">
                <a:solidFill>
                  <a:srgbClr val="898989"/>
                </a:solidFill>
                <a:latin typeface="Calibri" charset="0"/>
              </a:rPr>
              <a:pPr algn="r" eaLnBrk="1" hangingPunct="1">
                <a:defRPr/>
              </a:pPr>
              <a:t>‹#›</a:t>
            </a:fld>
            <a:endParaRPr lang="en-GB" sz="900" smtClean="0">
              <a:solidFill>
                <a:srgbClr val="898989"/>
              </a:solidFill>
              <a:latin typeface="Calibri" charset="0"/>
            </a:endParaRPr>
          </a:p>
        </p:txBody>
      </p:sp>
      <p:pic>
        <p:nvPicPr>
          <p:cNvPr id="1034" name="Image 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155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 id="2147485685" r:id="rId3"/>
    <p:sldLayoutId id="2147485686" r:id="rId4"/>
    <p:sldLayoutId id="2147485687" r:id="rId5"/>
    <p:sldLayoutId id="2147485688" r:id="rId6"/>
    <p:sldLayoutId id="2147485689" r:id="rId7"/>
    <p:sldLayoutId id="2147485690" r:id="rId8"/>
    <p:sldLayoutId id="2147485691" r:id="rId9"/>
    <p:sldLayoutId id="2147485692" r:id="rId10"/>
    <p:sldLayoutId id="2147485693" r:id="rId11"/>
    <p:sldLayoutId id="2147485694" r:id="rId12"/>
    <p:sldLayoutId id="2147485695" r:id="rId13"/>
    <p:sldLayoutId id="2147485696" r:id="rId14"/>
    <p:sldLayoutId id="2147485697" r:id="rId15"/>
    <p:sldLayoutId id="2147485698" r:id="rId16"/>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p:cNvSpPr>
          <p:nvPr/>
        </p:nvSpPr>
        <p:spPr bwMode="auto">
          <a:xfrm>
            <a:off x="1979613" y="1417638"/>
            <a:ext cx="4968875" cy="1450975"/>
          </a:xfrm>
          <a:prstGeom prst="rect">
            <a:avLst/>
          </a:prstGeom>
          <a:noFill/>
          <a:ln>
            <a:noFill/>
          </a:ln>
          <a:extLst/>
        </p:spPr>
        <p:txBody>
          <a:bodyPr lIns="0" tIns="0" rIns="30479" bIns="0"/>
          <a:lstStyle/>
          <a:p>
            <a:pPr marL="201216" indent="-171450" algn="ctr" eaLnBrk="1" fontAlgn="auto" hangingPunct="1">
              <a:spcBef>
                <a:spcPts val="0"/>
              </a:spcBef>
              <a:spcAft>
                <a:spcPts val="0"/>
              </a:spcAft>
              <a:buClr>
                <a:prstClr val="white"/>
              </a:buClr>
              <a:buSzPct val="125000"/>
              <a:defRPr/>
            </a:pPr>
            <a:endParaRPr lang="en-GB" sz="2700" dirty="0">
              <a:solidFill>
                <a:srgbClr val="056CB6"/>
              </a:solidFill>
              <a:ea typeface="+mn-ea"/>
              <a:cs typeface="+mn-cs"/>
            </a:endParaRPr>
          </a:p>
        </p:txBody>
      </p:sp>
      <p:sp>
        <p:nvSpPr>
          <p:cNvPr id="2052" name="AutoShape 5"/>
          <p:cNvSpPr>
            <a:spLocks noChangeAspect="1" noChangeArrowheads="1"/>
          </p:cNvSpPr>
          <p:nvPr/>
        </p:nvSpPr>
        <p:spPr bwMode="auto">
          <a:xfrm>
            <a:off x="1412875" y="1127125"/>
            <a:ext cx="2698750" cy="439738"/>
          </a:xfrm>
          <a:prstGeom prst="rect">
            <a:avLst/>
          </a:prstGeom>
          <a:noFill/>
          <a:ln>
            <a:noFill/>
          </a:ln>
          <a:extLst/>
        </p:spPr>
        <p:txBody>
          <a:bodyPr/>
          <a:lstStyle/>
          <a:p>
            <a:pPr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20483" name="Titre 3"/>
          <p:cNvSpPr>
            <a:spLocks noGrp="1"/>
          </p:cNvSpPr>
          <p:nvPr>
            <p:ph type="ctrTitle"/>
          </p:nvPr>
        </p:nvSpPr>
        <p:spPr>
          <a:xfrm>
            <a:off x="685800" y="1268761"/>
            <a:ext cx="7772400" cy="1800200"/>
          </a:xfrm>
        </p:spPr>
        <p:txBody>
          <a:bodyPr/>
          <a:lstStyle/>
          <a:p>
            <a:pPr eaLnBrk="1" hangingPunct="1"/>
            <a:r>
              <a:rPr lang="fr-FR" b="1" dirty="0" smtClean="0">
                <a:latin typeface="Century Gothic" charset="0"/>
                <a:ea typeface="MS PGothic" charset="0"/>
                <a:cs typeface="MS PGothic" charset="0"/>
              </a:rPr>
              <a:t>Data collection</a:t>
            </a:r>
            <a:endParaRPr lang="fr-FR" b="1" dirty="0">
              <a:latin typeface="Century Gothic" charset="0"/>
              <a:ea typeface="MS PGothic" charset="0"/>
              <a:cs typeface="MS PGothic" charset="0"/>
            </a:endParaRPr>
          </a:p>
        </p:txBody>
      </p:sp>
      <p:pic>
        <p:nvPicPr>
          <p:cNvPr id="20484" name="Picture 13" descr="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565775"/>
            <a:ext cx="769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s://pbs.twimg.com/profile_images/2226122424/UNHCR_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25" y="5576888"/>
            <a:ext cx="735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IDMC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113" y="5683250"/>
            <a:ext cx="2379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ous-titre 4"/>
          <p:cNvSpPr>
            <a:spLocks noGrp="1"/>
          </p:cNvSpPr>
          <p:nvPr>
            <p:ph type="subTitle" idx="1"/>
          </p:nvPr>
        </p:nvSpPr>
        <p:spPr>
          <a:xfrm>
            <a:off x="683568" y="3140968"/>
            <a:ext cx="7776864" cy="1944216"/>
          </a:xfrm>
        </p:spPr>
        <p:txBody>
          <a:bodyPr>
            <a:normAutofit fontScale="85000" lnSpcReduction="10000"/>
          </a:bodyPr>
          <a:lstStyle/>
          <a:p>
            <a:pPr lvl="0" defTabSz="457200">
              <a:spcBef>
                <a:spcPts val="0"/>
              </a:spcBef>
            </a:pPr>
            <a:r>
              <a:rPr lang="en-US" sz="2800" dirty="0">
                <a:solidFill>
                  <a:prstClr val="black"/>
                </a:solidFill>
                <a:cs typeface="Avenir Next Regular"/>
              </a:rPr>
              <a:t>Generating an </a:t>
            </a:r>
            <a:r>
              <a:rPr lang="en-US" sz="2800" dirty="0" smtClean="0">
                <a:solidFill>
                  <a:prstClr val="black"/>
                </a:solidFill>
                <a:cs typeface="Avenir Next Regular"/>
              </a:rPr>
              <a:t>evidence base </a:t>
            </a:r>
            <a:r>
              <a:rPr lang="en-US" sz="2800" dirty="0">
                <a:solidFill>
                  <a:prstClr val="black"/>
                </a:solidFill>
                <a:cs typeface="Avenir Next Regular"/>
              </a:rPr>
              <a:t>for </a:t>
            </a:r>
            <a:r>
              <a:rPr lang="en-US" sz="2800" dirty="0" smtClean="0">
                <a:solidFill>
                  <a:prstClr val="black"/>
                </a:solidFill>
                <a:cs typeface="Avenir Next Regular"/>
              </a:rPr>
              <a:t>policy-making</a:t>
            </a:r>
          </a:p>
          <a:p>
            <a:pPr lvl="0" algn="l" defTabSz="457200">
              <a:spcBef>
                <a:spcPts val="0"/>
              </a:spcBef>
            </a:pPr>
            <a:endParaRPr lang="en-US" sz="2800" dirty="0">
              <a:solidFill>
                <a:prstClr val="black"/>
              </a:solidFill>
              <a:latin typeface="Avenir Next Regular"/>
              <a:cs typeface="Avenir Next Regular"/>
            </a:endParaRPr>
          </a:p>
          <a:p>
            <a:pPr lvl="0" defTabSz="457200">
              <a:buClr>
                <a:srgbClr val="4B99FF"/>
              </a:buClr>
            </a:pPr>
            <a:r>
              <a:rPr lang="en-US" sz="2600" dirty="0" smtClean="0">
                <a:solidFill>
                  <a:prstClr val="black"/>
                </a:solidFill>
                <a:cs typeface="Avenir Next Regular"/>
              </a:rPr>
              <a:t>			Joint </a:t>
            </a:r>
            <a:r>
              <a:rPr lang="en-US" sz="2600" dirty="0">
                <a:solidFill>
                  <a:prstClr val="black"/>
                </a:solidFill>
                <a:cs typeface="Avenir Next Regular"/>
              </a:rPr>
              <a:t>IDP Profiling Service</a:t>
            </a:r>
          </a:p>
          <a:p>
            <a:pPr lvl="0" defTabSz="457200">
              <a:buClr>
                <a:srgbClr val="4B99FF"/>
              </a:buClr>
            </a:pPr>
            <a:r>
              <a:rPr lang="en-US" sz="1500" dirty="0" smtClean="0">
                <a:solidFill>
                  <a:prstClr val="black">
                    <a:tint val="75000"/>
                  </a:prstClr>
                </a:solidFill>
                <a:latin typeface="Avenir Next Regular"/>
                <a:cs typeface="Avenir Next Regular"/>
              </a:rPr>
              <a:t>			Informing </a:t>
            </a:r>
            <a:r>
              <a:rPr lang="en-US" sz="1500" dirty="0">
                <a:solidFill>
                  <a:prstClr val="black">
                    <a:tint val="75000"/>
                  </a:prstClr>
                </a:solidFill>
                <a:latin typeface="Avenir Next Regular"/>
                <a:cs typeface="Avenir Next Regular"/>
              </a:rPr>
              <a:t>Solutions Together</a:t>
            </a:r>
          </a:p>
          <a:p>
            <a:endParaRPr lang="fr-FR" dirty="0"/>
          </a:p>
        </p:txBody>
      </p:sp>
      <p:pic>
        <p:nvPicPr>
          <p:cNvPr id="11" name="Picture 5" descr="jips_logo_2010_750px.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7624" y="3861048"/>
            <a:ext cx="995555" cy="1080000"/>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dirty="0" err="1" smtClean="0">
                <a:latin typeface="Century Gothic" charset="0"/>
                <a:ea typeface="MS PGothic" charset="0"/>
                <a:cs typeface="MS PGothic" charset="0"/>
              </a:rPr>
              <a:t>Preparation</a:t>
            </a:r>
            <a:endParaRPr lang="fr-FR" b="1" dirty="0">
              <a:latin typeface="Century Gothic" charset="0"/>
              <a:ea typeface="MS PGothic" charset="0"/>
              <a:cs typeface="MS PGothic" charset="0"/>
            </a:endParaRPr>
          </a:p>
        </p:txBody>
      </p:sp>
      <p:grpSp>
        <p:nvGrpSpPr>
          <p:cNvPr id="8" name="Group 18"/>
          <p:cNvGrpSpPr>
            <a:grpSpLocks/>
          </p:cNvGrpSpPr>
          <p:nvPr/>
        </p:nvGrpSpPr>
        <p:grpSpPr bwMode="auto">
          <a:xfrm>
            <a:off x="198437" y="3140968"/>
            <a:ext cx="8747125" cy="1416050"/>
            <a:chOff x="323528" y="5419150"/>
            <a:chExt cx="8748464" cy="1415763"/>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0" name="Oval 19"/>
            <p:cNvSpPr/>
            <p:nvPr/>
          </p:nvSpPr>
          <p:spPr>
            <a:xfrm>
              <a:off x="539461"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rgbClr val="E46C0A"/>
                </a:solidFill>
              </a:endParaRPr>
            </a:p>
          </p:txBody>
        </p:sp>
      </p:grpSp>
      <p:sp>
        <p:nvSpPr>
          <p:cNvPr id="29" name="Content Placeholder 5"/>
          <p:cNvSpPr txBox="1">
            <a:spLocks/>
          </p:cNvSpPr>
          <p:nvPr/>
        </p:nvSpPr>
        <p:spPr>
          <a:xfrm>
            <a:off x="468313" y="2502048"/>
            <a:ext cx="6624637" cy="3951288"/>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28" name="TextBox 27"/>
          <p:cNvSpPr txBox="1"/>
          <p:nvPr/>
        </p:nvSpPr>
        <p:spPr bwMode="auto">
          <a:xfrm>
            <a:off x="1115616" y="4293096"/>
            <a:ext cx="1368152" cy="369332"/>
          </a:xfrm>
          <a:prstGeom prst="rect">
            <a:avLst/>
          </a:prstGeom>
          <a:noFill/>
        </p:spPr>
        <p:txBody>
          <a:bodyPr wrap="square">
            <a:spAutoFit/>
          </a:bodyPr>
          <a:lstStyle/>
          <a:p>
            <a:pPr algn="r">
              <a:defRPr/>
            </a:pPr>
            <a:r>
              <a:rPr lang="en-AU" dirty="0" smtClean="0">
                <a:solidFill>
                  <a:schemeClr val="accent6">
                    <a:lumMod val="50000"/>
                  </a:schemeClr>
                </a:solidFill>
                <a:latin typeface="Avenir Book"/>
                <a:ea typeface="+mn-ea"/>
                <a:cs typeface="Avenir Book"/>
              </a:rPr>
              <a:t>Preparation</a:t>
            </a:r>
            <a:endParaRPr lang="en-AU" dirty="0">
              <a:solidFill>
                <a:schemeClr val="accent6">
                  <a:lumMod val="50000"/>
                </a:schemeClr>
              </a:solidFill>
              <a:latin typeface="Avenir Book"/>
              <a:ea typeface="+mn-ea"/>
              <a:cs typeface="Avenir Book"/>
            </a:endParaRPr>
          </a:p>
        </p:txBody>
      </p:sp>
      <p:sp>
        <p:nvSpPr>
          <p:cNvPr id="31" name="Content Placeholder 5"/>
          <p:cNvSpPr txBox="1">
            <a:spLocks/>
          </p:cNvSpPr>
          <p:nvPr/>
        </p:nvSpPr>
        <p:spPr>
          <a:xfrm>
            <a:off x="468313" y="1700808"/>
            <a:ext cx="7762463" cy="3089647"/>
          </a:xfrm>
          <a:prstGeom prst="rect">
            <a:avLst/>
          </a:prstGeom>
        </p:spPr>
        <p:txBody>
          <a:bodyPr>
            <a:normAutofit/>
          </a:bodyPr>
          <a:lstStyle/>
          <a:p>
            <a:pPr marL="342900" indent="-342900" fontAlgn="auto">
              <a:spcBef>
                <a:spcPct val="20000"/>
              </a:spcBef>
              <a:spcAft>
                <a:spcPts val="0"/>
              </a:spcAft>
              <a:buClr>
                <a:schemeClr val="tx2"/>
              </a:buClr>
              <a:buFont typeface="Wingdings" charset="2"/>
              <a:buChar char="§"/>
              <a:defRPr/>
            </a:pPr>
            <a:r>
              <a:rPr lang="en-US" sz="2400" dirty="0">
                <a:solidFill>
                  <a:srgbClr val="3E3E3E"/>
                </a:solidFill>
                <a:latin typeface="Century Gothic"/>
                <a:cs typeface="Century Gothic"/>
              </a:rPr>
              <a:t>Policy scope and shape determine the objectives of the profiling exercise</a:t>
            </a:r>
          </a:p>
          <a:p>
            <a:pPr marL="342900" indent="-342900" fontAlgn="auto">
              <a:spcBef>
                <a:spcPct val="20000"/>
              </a:spcBef>
              <a:spcAft>
                <a:spcPts val="0"/>
              </a:spcAft>
              <a:buClr>
                <a:schemeClr val="tx2"/>
              </a:buClr>
              <a:buFont typeface="Wingdings" charset="2"/>
              <a:buChar char="§"/>
              <a:defRPr/>
            </a:pPr>
            <a:r>
              <a:rPr lang="en-US" sz="2400" dirty="0">
                <a:solidFill>
                  <a:srgbClr val="3E3E3E"/>
                </a:solidFill>
                <a:latin typeface="Century Gothic"/>
                <a:cs typeface="Century Gothic"/>
              </a:rPr>
              <a:t>Profiling to inform the technical processes of policy development such as defining an IDP</a:t>
            </a:r>
            <a:endParaRPr lang="en-AU" sz="2400" dirty="0">
              <a:solidFill>
                <a:srgbClr val="3E3E3E"/>
              </a:solidFill>
              <a:latin typeface="Century Gothic"/>
              <a:cs typeface="Century Gothic"/>
            </a:endParaRPr>
          </a:p>
        </p:txBody>
      </p:sp>
    </p:spTree>
    <p:extLst>
      <p:ext uri="{BB962C8B-B14F-4D97-AF65-F5344CB8AC3E}">
        <p14:creationId xmlns:p14="http://schemas.microsoft.com/office/powerpoint/2010/main" val="105943863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dirty="0" err="1" smtClean="0">
                <a:latin typeface="Century Gothic" charset="0"/>
                <a:ea typeface="MS PGothic" charset="0"/>
                <a:cs typeface="MS PGothic" charset="0"/>
              </a:rPr>
              <a:t>Drafting</a:t>
            </a:r>
            <a:r>
              <a:rPr lang="fr-FR" b="1" dirty="0" smtClean="0">
                <a:latin typeface="Century Gothic" charset="0"/>
                <a:ea typeface="MS PGothic" charset="0"/>
                <a:cs typeface="MS PGothic" charset="0"/>
              </a:rPr>
              <a:t> and consultation</a:t>
            </a:r>
            <a:endParaRPr lang="fr-FR" b="1" dirty="0">
              <a:latin typeface="Century Gothic" charset="0"/>
              <a:ea typeface="MS PGothic" charset="0"/>
              <a:cs typeface="MS PGothic" charset="0"/>
            </a:endParaRPr>
          </a:p>
        </p:txBody>
      </p:sp>
      <p:grpSp>
        <p:nvGrpSpPr>
          <p:cNvPr id="8" name="Group 18"/>
          <p:cNvGrpSpPr>
            <a:grpSpLocks/>
          </p:cNvGrpSpPr>
          <p:nvPr/>
        </p:nvGrpSpPr>
        <p:grpSpPr bwMode="auto">
          <a:xfrm>
            <a:off x="198437" y="3140968"/>
            <a:ext cx="8747125" cy="1416050"/>
            <a:chOff x="323528" y="5419150"/>
            <a:chExt cx="8748464" cy="1415763"/>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rgbClr val="E46C0A"/>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0" name="Oval 19"/>
            <p:cNvSpPr/>
            <p:nvPr/>
          </p:nvSpPr>
          <p:spPr>
            <a:xfrm>
              <a:off x="539461"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rgbClr val="E46C0A"/>
                </a:solidFill>
              </a:endParaRPr>
            </a:p>
          </p:txBody>
        </p:sp>
      </p:grpSp>
      <p:sp>
        <p:nvSpPr>
          <p:cNvPr id="29" name="Content Placeholder 5"/>
          <p:cNvSpPr txBox="1">
            <a:spLocks/>
          </p:cNvSpPr>
          <p:nvPr/>
        </p:nvSpPr>
        <p:spPr>
          <a:xfrm>
            <a:off x="468313" y="2502048"/>
            <a:ext cx="6624637" cy="3951288"/>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28" name="TextBox 27"/>
          <p:cNvSpPr txBox="1"/>
          <p:nvPr/>
        </p:nvSpPr>
        <p:spPr bwMode="auto">
          <a:xfrm>
            <a:off x="3203848" y="4293096"/>
            <a:ext cx="1872208" cy="646331"/>
          </a:xfrm>
          <a:prstGeom prst="rect">
            <a:avLst/>
          </a:prstGeom>
          <a:noFill/>
        </p:spPr>
        <p:txBody>
          <a:bodyPr wrap="square">
            <a:spAutoFit/>
          </a:bodyPr>
          <a:lstStyle/>
          <a:p>
            <a:pPr algn="ctr">
              <a:defRPr/>
            </a:pPr>
            <a:r>
              <a:rPr lang="en-AU" dirty="0" smtClean="0">
                <a:solidFill>
                  <a:schemeClr val="accent6">
                    <a:lumMod val="50000"/>
                  </a:schemeClr>
                </a:solidFill>
                <a:latin typeface="Avenir Book"/>
                <a:ea typeface="+mn-ea"/>
                <a:cs typeface="Avenir Book"/>
              </a:rPr>
              <a:t>Drafting and consultation</a:t>
            </a:r>
            <a:endParaRPr lang="en-AU" dirty="0">
              <a:solidFill>
                <a:schemeClr val="accent6">
                  <a:lumMod val="50000"/>
                </a:schemeClr>
              </a:solidFill>
              <a:latin typeface="Avenir Book"/>
              <a:ea typeface="+mn-ea"/>
              <a:cs typeface="Avenir Book"/>
            </a:endParaRPr>
          </a:p>
        </p:txBody>
      </p:sp>
      <p:sp>
        <p:nvSpPr>
          <p:cNvPr id="31" name="Content Placeholder 5"/>
          <p:cNvSpPr txBox="1">
            <a:spLocks/>
          </p:cNvSpPr>
          <p:nvPr/>
        </p:nvSpPr>
        <p:spPr>
          <a:xfrm>
            <a:off x="468313" y="2348880"/>
            <a:ext cx="7762463" cy="3521695"/>
          </a:xfrm>
          <a:prstGeom prst="rect">
            <a:avLst/>
          </a:prstGeom>
        </p:spPr>
        <p:txBody>
          <a:bodyPr>
            <a:normAutofit/>
          </a:bodyPr>
          <a:lstStyle/>
          <a:p>
            <a:pPr fontAlgn="auto">
              <a:spcBef>
                <a:spcPct val="20000"/>
              </a:spcBef>
              <a:spcAft>
                <a:spcPts val="0"/>
              </a:spcAft>
              <a:defRPr/>
            </a:pPr>
            <a:r>
              <a:rPr lang="en-US" sz="2400" dirty="0">
                <a:latin typeface="Century Gothic"/>
                <a:ea typeface="+mn-ea"/>
                <a:cs typeface="Century Gothic"/>
              </a:rPr>
              <a:t>Profiling process and results to inform the content and priorities of the policy</a:t>
            </a:r>
          </a:p>
        </p:txBody>
      </p:sp>
    </p:spTree>
    <p:extLst>
      <p:ext uri="{BB962C8B-B14F-4D97-AF65-F5344CB8AC3E}">
        <p14:creationId xmlns:p14="http://schemas.microsoft.com/office/powerpoint/2010/main" val="327731692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sz="3400" b="1" dirty="0" err="1" smtClean="0">
                <a:latin typeface="Century Gothic" charset="0"/>
                <a:ea typeface="MS PGothic" charset="0"/>
                <a:cs typeface="MS PGothic" charset="0"/>
              </a:rPr>
              <a:t>Implementation</a:t>
            </a:r>
            <a:r>
              <a:rPr lang="fr-FR" sz="3400" b="1" dirty="0" smtClean="0">
                <a:latin typeface="Century Gothic" charset="0"/>
                <a:ea typeface="MS PGothic" charset="0"/>
                <a:cs typeface="MS PGothic" charset="0"/>
              </a:rPr>
              <a:t> and monitoring</a:t>
            </a:r>
            <a:endParaRPr lang="fr-FR" sz="3400" b="1" dirty="0">
              <a:latin typeface="Century Gothic" charset="0"/>
              <a:ea typeface="MS PGothic" charset="0"/>
              <a:cs typeface="MS PGothic" charset="0"/>
            </a:endParaRPr>
          </a:p>
        </p:txBody>
      </p:sp>
      <p:grpSp>
        <p:nvGrpSpPr>
          <p:cNvPr id="8" name="Group 18"/>
          <p:cNvGrpSpPr>
            <a:grpSpLocks/>
          </p:cNvGrpSpPr>
          <p:nvPr/>
        </p:nvGrpSpPr>
        <p:grpSpPr bwMode="auto">
          <a:xfrm>
            <a:off x="198437" y="4437112"/>
            <a:ext cx="8747125" cy="1416050"/>
            <a:chOff x="323528" y="5419150"/>
            <a:chExt cx="8748464" cy="1415763"/>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rgbClr val="1F497D"/>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0" name="Oval 19"/>
            <p:cNvSpPr/>
            <p:nvPr/>
          </p:nvSpPr>
          <p:spPr>
            <a:xfrm>
              <a:off x="539461"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rgbClr val="E46C0A"/>
                </a:solidFill>
              </a:endParaRPr>
            </a:p>
          </p:txBody>
        </p:sp>
      </p:grpSp>
      <p:sp>
        <p:nvSpPr>
          <p:cNvPr id="29" name="Content Placeholder 5"/>
          <p:cNvSpPr txBox="1">
            <a:spLocks/>
          </p:cNvSpPr>
          <p:nvPr/>
        </p:nvSpPr>
        <p:spPr>
          <a:xfrm>
            <a:off x="468313" y="2502048"/>
            <a:ext cx="6624637" cy="3951288"/>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28" name="TextBox 27"/>
          <p:cNvSpPr txBox="1"/>
          <p:nvPr/>
        </p:nvSpPr>
        <p:spPr bwMode="auto">
          <a:xfrm>
            <a:off x="4211960" y="5518973"/>
            <a:ext cx="3672408" cy="369332"/>
          </a:xfrm>
          <a:prstGeom prst="rect">
            <a:avLst/>
          </a:prstGeom>
          <a:noFill/>
        </p:spPr>
        <p:txBody>
          <a:bodyPr wrap="square">
            <a:spAutoFit/>
          </a:bodyPr>
          <a:lstStyle/>
          <a:p>
            <a:pPr algn="ctr">
              <a:defRPr/>
            </a:pPr>
            <a:r>
              <a:rPr lang="en-AU" dirty="0" smtClean="0">
                <a:solidFill>
                  <a:schemeClr val="accent6">
                    <a:lumMod val="50000"/>
                  </a:schemeClr>
                </a:solidFill>
                <a:latin typeface="Avenir Book"/>
                <a:ea typeface="+mn-ea"/>
                <a:cs typeface="Avenir Book"/>
              </a:rPr>
              <a:t>Implementation and monitoring</a:t>
            </a:r>
            <a:endParaRPr lang="en-AU" dirty="0">
              <a:solidFill>
                <a:schemeClr val="accent6">
                  <a:lumMod val="50000"/>
                </a:schemeClr>
              </a:solidFill>
              <a:latin typeface="Avenir Book"/>
              <a:ea typeface="+mn-ea"/>
              <a:cs typeface="Avenir Book"/>
            </a:endParaRPr>
          </a:p>
        </p:txBody>
      </p:sp>
      <p:sp>
        <p:nvSpPr>
          <p:cNvPr id="31" name="Content Placeholder 5"/>
          <p:cNvSpPr txBox="1">
            <a:spLocks/>
          </p:cNvSpPr>
          <p:nvPr/>
        </p:nvSpPr>
        <p:spPr>
          <a:xfrm>
            <a:off x="468313" y="1484784"/>
            <a:ext cx="5111799" cy="3521695"/>
          </a:xfrm>
          <a:prstGeom prst="rect">
            <a:avLst/>
          </a:prstGeom>
        </p:spPr>
        <p:txBody>
          <a:bodyPr>
            <a:normAutofit/>
          </a:bodyPr>
          <a:lstStyle/>
          <a:p>
            <a:pPr marL="342900" indent="-342900" fontAlgn="auto">
              <a:spcBef>
                <a:spcPct val="20000"/>
              </a:spcBef>
              <a:spcAft>
                <a:spcPts val="0"/>
              </a:spcAft>
              <a:buClr>
                <a:schemeClr val="tx2"/>
              </a:buClr>
              <a:buFont typeface="Wingdings" charset="2"/>
              <a:buChar char="§"/>
              <a:defRPr/>
            </a:pPr>
            <a:r>
              <a:rPr lang="en-AU" sz="2000" dirty="0">
                <a:solidFill>
                  <a:srgbClr val="3E3E3E"/>
                </a:solidFill>
                <a:latin typeface="Century Gothic"/>
                <a:cs typeface="Century Gothic"/>
              </a:rPr>
              <a:t>Establishing a baseline </a:t>
            </a:r>
          </a:p>
          <a:p>
            <a:pPr marL="342900" indent="-342900" fontAlgn="auto">
              <a:spcBef>
                <a:spcPct val="20000"/>
              </a:spcBef>
              <a:spcAft>
                <a:spcPts val="0"/>
              </a:spcAft>
              <a:buClr>
                <a:schemeClr val="tx2"/>
              </a:buClr>
              <a:buFont typeface="Wingdings" charset="2"/>
              <a:buChar char="§"/>
              <a:defRPr/>
            </a:pPr>
            <a:r>
              <a:rPr lang="en-AU" sz="2000" dirty="0">
                <a:solidFill>
                  <a:srgbClr val="3E3E3E"/>
                </a:solidFill>
                <a:latin typeface="Century Gothic"/>
                <a:cs typeface="Century Gothic"/>
              </a:rPr>
              <a:t>Informing an action plan to implement policy through measurable targets and indicators </a:t>
            </a:r>
          </a:p>
          <a:p>
            <a:pPr marL="342900" indent="-342900" fontAlgn="auto">
              <a:spcBef>
                <a:spcPct val="20000"/>
              </a:spcBef>
              <a:spcAft>
                <a:spcPts val="0"/>
              </a:spcAft>
              <a:buClr>
                <a:schemeClr val="tx2"/>
              </a:buClr>
              <a:buFont typeface="Wingdings" charset="2"/>
              <a:buChar char="§"/>
              <a:defRPr/>
            </a:pPr>
            <a:r>
              <a:rPr lang="en-AU" sz="2000" dirty="0">
                <a:solidFill>
                  <a:srgbClr val="3E3E3E"/>
                </a:solidFill>
                <a:latin typeface="Century Gothic"/>
                <a:cs typeface="Century Gothic"/>
              </a:rPr>
              <a:t>Follow-up profiling to monitor implementation against targets and indicators</a:t>
            </a:r>
          </a:p>
          <a:p>
            <a:pPr marL="342900" indent="-342900" fontAlgn="auto">
              <a:spcBef>
                <a:spcPct val="20000"/>
              </a:spcBef>
              <a:spcAft>
                <a:spcPts val="0"/>
              </a:spcAft>
              <a:buClr>
                <a:schemeClr val="tx2"/>
              </a:buClr>
              <a:buFont typeface="Wingdings" charset="2"/>
              <a:buChar char="§"/>
              <a:defRPr/>
            </a:pPr>
            <a:r>
              <a:rPr lang="en-AU" sz="2000" dirty="0">
                <a:solidFill>
                  <a:srgbClr val="3E3E3E"/>
                </a:solidFill>
                <a:latin typeface="Century Gothic"/>
                <a:cs typeface="Century Gothic"/>
              </a:rPr>
              <a:t>Frequency according to context and evolution of displacement </a:t>
            </a:r>
            <a:r>
              <a:rPr lang="en-AU" sz="2000" dirty="0" smtClean="0">
                <a:solidFill>
                  <a:srgbClr val="3E3E3E"/>
                </a:solidFill>
                <a:latin typeface="Century Gothic"/>
                <a:cs typeface="Century Gothic"/>
              </a:rPr>
              <a:t>situation</a:t>
            </a:r>
            <a:endParaRPr lang="en-AU" sz="2000" dirty="0">
              <a:solidFill>
                <a:srgbClr val="3E3E3E"/>
              </a:solidFill>
              <a:latin typeface="Century Gothic"/>
              <a:cs typeface="Century Gothic"/>
            </a:endParaRPr>
          </a:p>
        </p:txBody>
      </p:sp>
      <p:graphicFrame>
        <p:nvGraphicFramePr>
          <p:cNvPr id="16" name="Diagram 15"/>
          <p:cNvGraphicFramePr/>
          <p:nvPr>
            <p:extLst>
              <p:ext uri="{D42A27DB-BD31-4B8C-83A1-F6EECF244321}">
                <p14:modId xmlns:p14="http://schemas.microsoft.com/office/powerpoint/2010/main" val="3536327945"/>
              </p:ext>
            </p:extLst>
          </p:nvPr>
        </p:nvGraphicFramePr>
        <p:xfrm>
          <a:off x="4644008" y="1484784"/>
          <a:ext cx="4355158" cy="328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68697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sz="3000" b="1" dirty="0" err="1" smtClean="0">
                <a:latin typeface="Century Gothic" charset="0"/>
                <a:ea typeface="MS PGothic" charset="0"/>
                <a:cs typeface="MS PGothic" charset="0"/>
              </a:rPr>
              <a:t>Profiling</a:t>
            </a:r>
            <a:r>
              <a:rPr lang="fr-FR" sz="3000" b="1" dirty="0" smtClean="0">
                <a:latin typeface="Century Gothic" charset="0"/>
                <a:ea typeface="MS PGothic" charset="0"/>
                <a:cs typeface="MS PGothic" charset="0"/>
              </a:rPr>
              <a:t> and </a:t>
            </a:r>
            <a:r>
              <a:rPr lang="fr-FR" sz="3000" b="1" dirty="0" err="1" smtClean="0">
                <a:latin typeface="Century Gothic" charset="0"/>
                <a:ea typeface="MS PGothic" charset="0"/>
                <a:cs typeface="MS PGothic" charset="0"/>
              </a:rPr>
              <a:t>policy-making</a:t>
            </a:r>
            <a:r>
              <a:rPr lang="fr-FR" sz="3000" b="1" dirty="0" smtClean="0">
                <a:latin typeface="Century Gothic" charset="0"/>
                <a:ea typeface="MS PGothic" charset="0"/>
                <a:cs typeface="MS PGothic" charset="0"/>
              </a:rPr>
              <a:t> </a:t>
            </a:r>
            <a:r>
              <a:rPr lang="fr-FR" sz="3000" b="1" dirty="0" err="1" smtClean="0">
                <a:latin typeface="Century Gothic" charset="0"/>
                <a:ea typeface="MS PGothic" charset="0"/>
                <a:cs typeface="MS PGothic" charset="0"/>
              </a:rPr>
              <a:t>process</a:t>
            </a:r>
            <a:endParaRPr lang="fr-FR" sz="3000" b="1" dirty="0">
              <a:latin typeface="Century Gothic" charset="0"/>
              <a:ea typeface="MS PGothic" charset="0"/>
              <a:cs typeface="MS PGothic" charset="0"/>
            </a:endParaRPr>
          </a:p>
        </p:txBody>
      </p:sp>
      <p:grpSp>
        <p:nvGrpSpPr>
          <p:cNvPr id="8" name="Group 18"/>
          <p:cNvGrpSpPr>
            <a:grpSpLocks/>
          </p:cNvGrpSpPr>
          <p:nvPr/>
        </p:nvGrpSpPr>
        <p:grpSpPr bwMode="auto">
          <a:xfrm>
            <a:off x="13799" y="641603"/>
            <a:ext cx="8931763" cy="4992583"/>
            <a:chOff x="138862" y="1843341"/>
            <a:chExt cx="8933130" cy="4991572"/>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rgbClr val="E46C0A"/>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accent6">
                    <a:lumMod val="75000"/>
                  </a:schemeClr>
                </a:solidFill>
              </a:endParaRPr>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rgbClr val="E46C0A"/>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accent6">
                    <a:lumMod val="75000"/>
                  </a:schemeClr>
                </a:solidFill>
              </a:endParaRPr>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rgbClr val="E46C0A"/>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accent6">
                    <a:lumMod val="75000"/>
                  </a:schemeClr>
                </a:solidFill>
              </a:endParaRPr>
            </a:p>
          </p:txBody>
        </p:sp>
        <p:sp>
          <p:nvSpPr>
            <p:cNvPr id="20" name="Oval 19"/>
            <p:cNvSpPr/>
            <p:nvPr/>
          </p:nvSpPr>
          <p:spPr>
            <a:xfrm>
              <a:off x="539461" y="5877845"/>
              <a:ext cx="504902" cy="503135"/>
            </a:xfrm>
            <a:prstGeom prst="ellipse">
              <a:avLst/>
            </a:prstGeom>
            <a:solidFill>
              <a:srgbClr val="E46C0A"/>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accent6">
                    <a:lumMod val="75000"/>
                  </a:schemeClr>
                </a:solidFill>
              </a:endParaRPr>
            </a:p>
          </p:txBody>
        </p:sp>
        <p:sp>
          <p:nvSpPr>
            <p:cNvPr id="21" name="TextBox 11"/>
            <p:cNvSpPr txBox="1">
              <a:spLocks noChangeArrowheads="1"/>
            </p:cNvSpPr>
            <p:nvPr/>
          </p:nvSpPr>
          <p:spPr bwMode="auto">
            <a:xfrm rot="4669306">
              <a:off x="-1620688" y="3604374"/>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Initiation</a:t>
              </a:r>
            </a:p>
          </p:txBody>
        </p:sp>
        <p:sp>
          <p:nvSpPr>
            <p:cNvPr id="22" name="TextBox 12"/>
            <p:cNvSpPr txBox="1">
              <a:spLocks noChangeArrowheads="1"/>
            </p:cNvSpPr>
            <p:nvPr/>
          </p:nvSpPr>
          <p:spPr bwMode="auto">
            <a:xfrm rot="4585402">
              <a:off x="-516148" y="3602891"/>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Preparation</a:t>
              </a:r>
            </a:p>
          </p:txBody>
        </p:sp>
        <p:sp>
          <p:nvSpPr>
            <p:cNvPr id="23" name="TextBox 13"/>
            <p:cNvSpPr txBox="1">
              <a:spLocks noChangeArrowheads="1"/>
            </p:cNvSpPr>
            <p:nvPr/>
          </p:nvSpPr>
          <p:spPr bwMode="auto">
            <a:xfrm rot="4645432">
              <a:off x="564242" y="3648079"/>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Organisation</a:t>
              </a:r>
            </a:p>
          </p:txBody>
        </p:sp>
        <p:sp>
          <p:nvSpPr>
            <p:cNvPr id="24" name="TextBox 14"/>
            <p:cNvSpPr txBox="1">
              <a:spLocks noChangeArrowheads="1"/>
            </p:cNvSpPr>
            <p:nvPr/>
          </p:nvSpPr>
          <p:spPr bwMode="auto">
            <a:xfrm rot="4522558">
              <a:off x="1748117" y="3657589"/>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Drafting &amp; c</a:t>
              </a:r>
              <a:r>
                <a:rPr lang="en-AU" dirty="0" smtClean="0">
                  <a:solidFill>
                    <a:srgbClr val="3E3E3E"/>
                  </a:solidFill>
                  <a:latin typeface="Avenir Book"/>
                  <a:cs typeface="Avenir Book"/>
                </a:rPr>
                <a:t>onsultation</a:t>
              </a:r>
              <a:endParaRPr lang="en-AU" dirty="0">
                <a:solidFill>
                  <a:srgbClr val="3E3E3E"/>
                </a:solidFill>
                <a:latin typeface="Avenir Book"/>
                <a:cs typeface="Avenir Book"/>
              </a:endParaRPr>
            </a:p>
          </p:txBody>
        </p:sp>
        <p:sp>
          <p:nvSpPr>
            <p:cNvPr id="25" name="TextBox 15"/>
            <p:cNvSpPr txBox="1">
              <a:spLocks noChangeArrowheads="1"/>
            </p:cNvSpPr>
            <p:nvPr/>
          </p:nvSpPr>
          <p:spPr bwMode="auto">
            <a:xfrm rot="4406173">
              <a:off x="2883299" y="3619951"/>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Validation</a:t>
              </a:r>
            </a:p>
          </p:txBody>
        </p:sp>
        <p:sp>
          <p:nvSpPr>
            <p:cNvPr id="26" name="TextBox 16"/>
            <p:cNvSpPr txBox="1">
              <a:spLocks noChangeArrowheads="1"/>
            </p:cNvSpPr>
            <p:nvPr/>
          </p:nvSpPr>
          <p:spPr bwMode="auto">
            <a:xfrm rot="4471749">
              <a:off x="4066636" y="3633325"/>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Adoption</a:t>
              </a:r>
            </a:p>
          </p:txBody>
        </p:sp>
        <p:sp>
          <p:nvSpPr>
            <p:cNvPr id="27" name="TextBox 17"/>
            <p:cNvSpPr txBox="1">
              <a:spLocks noChangeArrowheads="1"/>
            </p:cNvSpPr>
            <p:nvPr/>
          </p:nvSpPr>
          <p:spPr bwMode="auto">
            <a:xfrm rot="4433844">
              <a:off x="5144841" y="3629453"/>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Implementation &amp; </a:t>
              </a:r>
              <a:r>
                <a:rPr lang="en-AU" dirty="0" smtClean="0">
                  <a:solidFill>
                    <a:srgbClr val="3E3E3E"/>
                  </a:solidFill>
                  <a:latin typeface="Avenir Book"/>
                  <a:cs typeface="Avenir Book"/>
                </a:rPr>
                <a:t>monitoring</a:t>
              </a:r>
              <a:endParaRPr lang="en-AU" dirty="0">
                <a:solidFill>
                  <a:srgbClr val="3E3E3E"/>
                </a:solidFill>
                <a:latin typeface="Avenir Book"/>
                <a:cs typeface="Avenir Book"/>
              </a:endParaRPr>
            </a:p>
          </p:txBody>
        </p:sp>
      </p:gr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Tree>
    <p:extLst>
      <p:ext uri="{BB962C8B-B14F-4D97-AF65-F5344CB8AC3E}">
        <p14:creationId xmlns:p14="http://schemas.microsoft.com/office/powerpoint/2010/main" val="175234581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Profiling resources</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3491880" y="1579517"/>
            <a:ext cx="4824264" cy="3888457"/>
          </a:xfrm>
        </p:spPr>
        <p:txBody>
          <a:bodyPr rtlCol="0">
            <a:noAutofit/>
          </a:bodyPr>
          <a:lstStyle/>
          <a:p>
            <a:pPr marL="0" indent="0">
              <a:lnSpc>
                <a:spcPct val="110000"/>
              </a:lnSpc>
              <a:spcAft>
                <a:spcPts val="1200"/>
              </a:spcAft>
              <a:buNone/>
            </a:pPr>
            <a:r>
              <a:rPr lang="en-US" sz="1970" dirty="0">
                <a:solidFill>
                  <a:srgbClr val="E46C0A"/>
                </a:solidFill>
              </a:rPr>
              <a:t>Joint IDP Profiling Service</a:t>
            </a:r>
            <a:r>
              <a:rPr lang="en-US" sz="1970" dirty="0">
                <a:solidFill>
                  <a:srgbClr val="4B99FF"/>
                </a:solidFill>
              </a:rPr>
              <a:t> </a:t>
            </a:r>
            <a:r>
              <a:rPr lang="en-US" sz="1970" dirty="0"/>
              <a:t>supports governments, humanitarian and development responders - </a:t>
            </a:r>
            <a:r>
              <a:rPr lang="en-US" sz="1970" dirty="0">
                <a:solidFill>
                  <a:schemeClr val="tx2"/>
                </a:solidFill>
              </a:rPr>
              <a:t>www.jips.org</a:t>
            </a:r>
          </a:p>
          <a:p>
            <a:pPr marL="0" indent="0">
              <a:lnSpc>
                <a:spcPct val="110000"/>
              </a:lnSpc>
              <a:spcAft>
                <a:spcPts val="1200"/>
              </a:spcAft>
              <a:buNone/>
            </a:pPr>
            <a:r>
              <a:rPr lang="en-US" sz="1970" dirty="0" smtClean="0">
                <a:solidFill>
                  <a:srgbClr val="E46C0A"/>
                </a:solidFill>
              </a:rPr>
              <a:t>Profiling </a:t>
            </a:r>
            <a:r>
              <a:rPr lang="en-US" sz="1970" dirty="0">
                <a:solidFill>
                  <a:srgbClr val="E46C0A"/>
                </a:solidFill>
              </a:rPr>
              <a:t>Coordination Training (PCT) </a:t>
            </a:r>
            <a:r>
              <a:rPr lang="en-US" sz="1970" dirty="0"/>
              <a:t>trains practitioners on the coordination of profiling in protracted displacement situations</a:t>
            </a:r>
          </a:p>
          <a:p>
            <a:pPr marL="0" indent="0">
              <a:lnSpc>
                <a:spcPct val="110000"/>
              </a:lnSpc>
              <a:spcAft>
                <a:spcPts val="1200"/>
              </a:spcAft>
              <a:buNone/>
            </a:pPr>
            <a:r>
              <a:rPr lang="en-US" sz="1970" dirty="0" smtClean="0">
                <a:solidFill>
                  <a:srgbClr val="E46C0A"/>
                </a:solidFill>
              </a:rPr>
              <a:t>Guidance </a:t>
            </a:r>
            <a:r>
              <a:rPr lang="en-US" sz="1970" dirty="0">
                <a:solidFill>
                  <a:srgbClr val="E46C0A"/>
                </a:solidFill>
              </a:rPr>
              <a:t>on profiling IDPs </a:t>
            </a:r>
            <a:r>
              <a:rPr lang="en-US" sz="1970" dirty="0"/>
              <a:t>developed by OCHA and </a:t>
            </a:r>
            <a:r>
              <a:rPr lang="en-US" sz="1970" dirty="0" smtClean="0"/>
              <a:t>IDMC</a:t>
            </a:r>
            <a:endParaRPr lang="en-US" sz="1970" dirty="0"/>
          </a:p>
        </p:txBody>
      </p:sp>
      <p:pic>
        <p:nvPicPr>
          <p:cNvPr id="4" name="Picture 3" descr="jips_logo_2010_7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556792"/>
            <a:ext cx="1175379" cy="1275077"/>
          </a:xfrm>
          <a:prstGeom prst="rect">
            <a:avLst/>
          </a:prstGeom>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981"/>
          <a:stretch/>
        </p:blipFill>
        <p:spPr bwMode="auto">
          <a:xfrm>
            <a:off x="611560" y="3336815"/>
            <a:ext cx="2721852" cy="14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rotWithShape="1">
          <a:blip r:embed="rId5"/>
          <a:srcRect t="-1" b="1787"/>
          <a:stretch/>
        </p:blipFill>
        <p:spPr>
          <a:xfrm>
            <a:off x="1979712" y="5002094"/>
            <a:ext cx="1334767" cy="1113952"/>
          </a:xfrm>
          <a:prstGeom prst="rect">
            <a:avLst/>
          </a:prstGeom>
        </p:spPr>
      </p:pic>
    </p:spTree>
    <p:extLst>
      <p:ext uri="{BB962C8B-B14F-4D97-AF65-F5344CB8AC3E}">
        <p14:creationId xmlns:p14="http://schemas.microsoft.com/office/powerpoint/2010/main" val="418893218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sz="3400" b="1" dirty="0" smtClean="0">
                <a:latin typeface="Century Gothic" charset="0"/>
                <a:ea typeface="MS PGothic" charset="0"/>
                <a:cs typeface="MS PGothic" charset="0"/>
              </a:rPr>
              <a:t>Profile resources: </a:t>
            </a:r>
            <a:r>
              <a:rPr lang="en-US" sz="3400" b="1" dirty="0">
                <a:latin typeface="Century Gothic" charset="0"/>
                <a:ea typeface="MS PGothic" charset="0"/>
                <a:cs typeface="MS PGothic" charset="0"/>
              </a:rPr>
              <a:t>O</a:t>
            </a:r>
            <a:r>
              <a:rPr lang="en-US" sz="3400" b="1" dirty="0" smtClean="0">
                <a:latin typeface="Century Gothic" charset="0"/>
                <a:ea typeface="MS PGothic" charset="0"/>
                <a:cs typeface="MS PGothic" charset="0"/>
              </a:rPr>
              <a:t>nline toolkits</a:t>
            </a:r>
            <a:endParaRPr lang="en-US" sz="3400"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3275856" y="1579517"/>
            <a:ext cx="5040288" cy="4441771"/>
          </a:xfrm>
        </p:spPr>
        <p:txBody>
          <a:bodyPr rtlCol="0">
            <a:noAutofit/>
          </a:bodyPr>
          <a:lstStyle/>
          <a:p>
            <a:pPr>
              <a:buFont typeface="Wingdings" charset="2"/>
              <a:buChar char="§"/>
            </a:pPr>
            <a:r>
              <a:rPr lang="en-US" dirty="0">
                <a:solidFill>
                  <a:schemeClr val="accent6">
                    <a:lumMod val="75000"/>
                  </a:schemeClr>
                </a:solidFill>
              </a:rPr>
              <a:t>Generic tools and guides</a:t>
            </a:r>
            <a:r>
              <a:rPr lang="en-US" dirty="0">
                <a:solidFill>
                  <a:srgbClr val="4B99FF"/>
                </a:solidFill>
              </a:rPr>
              <a:t> </a:t>
            </a:r>
            <a:r>
              <a:rPr lang="en-US" dirty="0"/>
              <a:t>to browse for assistance, inspiration and adaptation for all stages of a profiling exercise </a:t>
            </a:r>
          </a:p>
          <a:p>
            <a:pPr>
              <a:spcBef>
                <a:spcPts val="1224"/>
              </a:spcBef>
              <a:buFont typeface="Wingdings" charset="2"/>
              <a:buChar char="§"/>
            </a:pPr>
            <a:r>
              <a:rPr lang="en-US" dirty="0"/>
              <a:t>Online data management system to </a:t>
            </a:r>
            <a:r>
              <a:rPr lang="en-US" dirty="0">
                <a:solidFill>
                  <a:srgbClr val="E46C0A"/>
                </a:solidFill>
              </a:rPr>
              <a:t>explore, </a:t>
            </a:r>
            <a:r>
              <a:rPr lang="en-US" dirty="0" err="1">
                <a:solidFill>
                  <a:srgbClr val="E46C0A"/>
                </a:solidFill>
              </a:rPr>
              <a:t>analyse</a:t>
            </a:r>
            <a:r>
              <a:rPr lang="en-US" dirty="0">
                <a:solidFill>
                  <a:srgbClr val="E46C0A"/>
                </a:solidFill>
              </a:rPr>
              <a:t> and report </a:t>
            </a:r>
            <a:r>
              <a:rPr lang="en-US" dirty="0"/>
              <a:t>on displacement data collected during profiling exercises</a:t>
            </a:r>
          </a:p>
          <a:p>
            <a:pPr>
              <a:buFont typeface="Wingdings" charset="2"/>
              <a:buChar char="§"/>
            </a:pPr>
            <a:r>
              <a:rPr lang="en-US" dirty="0"/>
              <a:t>Online database where users can access and </a:t>
            </a:r>
            <a:r>
              <a:rPr lang="en-US" dirty="0">
                <a:solidFill>
                  <a:srgbClr val="E46C0A"/>
                </a:solidFill>
              </a:rPr>
              <a:t>share tools and guidelines </a:t>
            </a:r>
            <a:r>
              <a:rPr lang="en-US" dirty="0"/>
              <a:t>on profiling and assessment </a:t>
            </a:r>
            <a:r>
              <a:rPr lang="en-US" dirty="0" smtClean="0"/>
              <a:t>activities</a:t>
            </a:r>
            <a:endParaRPr lang="en-US" dirty="0"/>
          </a:p>
        </p:txBody>
      </p:sp>
      <p:pic>
        <p:nvPicPr>
          <p:cNvPr id="7" name="Picture 6" descr="http://www.jips.org/system/ckeditor_assets/pictures/42/content_jet-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2643976" cy="7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587" y="3068960"/>
            <a:ext cx="2616933"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jips.org/system/ckeditor_assets/pictures/9/content_park_logo_rvb.jpg"/>
          <p:cNvPicPr>
            <a:picLocks noChangeAspect="1" noChangeArrowheads="1"/>
          </p:cNvPicPr>
          <p:nvPr/>
        </p:nvPicPr>
        <p:blipFill rotWithShape="1">
          <a:blip r:embed="rId5">
            <a:extLst>
              <a:ext uri="{28A0092B-C50C-407E-A947-70E740481C1C}">
                <a14:useLocalDpi xmlns:a14="http://schemas.microsoft.com/office/drawing/2010/main" val="0"/>
              </a:ext>
            </a:extLst>
          </a:blip>
          <a:srcRect l="3642" r="897"/>
          <a:stretch/>
        </p:blipFill>
        <p:spPr bwMode="auto">
          <a:xfrm>
            <a:off x="494587" y="4547933"/>
            <a:ext cx="2616933" cy="7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50902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Why do we need evidence?</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395288" y="1628775"/>
            <a:ext cx="7416800" cy="4032250"/>
          </a:xfrm>
        </p:spPr>
        <p:txBody>
          <a:bodyPr rtlCol="0">
            <a:normAutofit/>
          </a:bodyPr>
          <a:lstStyle/>
          <a:p>
            <a:pPr marL="0" indent="0">
              <a:buNone/>
            </a:pPr>
            <a:r>
              <a:rPr lang="en-US" sz="2800" dirty="0">
                <a:solidFill>
                  <a:schemeClr val="tx1"/>
                </a:solidFill>
              </a:rPr>
              <a:t>Why is data collection important for law and policy-making?</a:t>
            </a:r>
            <a:endParaRPr lang="en-US" sz="28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sz="3200" b="1" dirty="0" smtClean="0">
                <a:latin typeface="Century Gothic" charset="0"/>
                <a:ea typeface="MS PGothic" charset="0"/>
                <a:cs typeface="MS PGothic" charset="0"/>
              </a:rPr>
              <a:t>Informing an approach to data collection</a:t>
            </a:r>
            <a:endParaRPr lang="en-US" sz="3200" b="1" dirty="0">
              <a:latin typeface="Century Gothic" charset="0"/>
              <a:ea typeface="MS PGothic" charset="0"/>
              <a:cs typeface="MS PGothic" charset="0"/>
            </a:endParaRPr>
          </a:p>
        </p:txBody>
      </p:sp>
      <p:graphicFrame>
        <p:nvGraphicFramePr>
          <p:cNvPr id="5" name="Diagram 4"/>
          <p:cNvGraphicFramePr/>
          <p:nvPr>
            <p:extLst>
              <p:ext uri="{D42A27DB-BD31-4B8C-83A1-F6EECF244321}">
                <p14:modId xmlns:p14="http://schemas.microsoft.com/office/powerpoint/2010/main" val="1546367608"/>
              </p:ext>
            </p:extLst>
          </p:nvPr>
        </p:nvGraphicFramePr>
        <p:xfrm>
          <a:off x="467544" y="1426872"/>
          <a:ext cx="8208912" cy="431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43239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What is profiling?</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467296" y="1628775"/>
            <a:ext cx="8209160" cy="4032250"/>
          </a:xfrm>
        </p:spPr>
        <p:txBody>
          <a:bodyPr rtlCol="0">
            <a:noAutofit/>
          </a:bodyPr>
          <a:lstStyle/>
          <a:p>
            <a:pPr marL="0" indent="0">
              <a:buFont typeface="Arial" charset="0"/>
              <a:buNone/>
              <a:defRPr/>
            </a:pPr>
            <a:r>
              <a:rPr lang="en-US" sz="2800" dirty="0"/>
              <a:t>“Profiling is the </a:t>
            </a:r>
            <a:r>
              <a:rPr lang="en-US" sz="2800" dirty="0">
                <a:solidFill>
                  <a:schemeClr val="accent6">
                    <a:lumMod val="75000"/>
                  </a:schemeClr>
                </a:solidFill>
              </a:rPr>
              <a:t>collaborative process </a:t>
            </a:r>
            <a:r>
              <a:rPr lang="en-US" sz="2800" dirty="0"/>
              <a:t>of identifying internally displaced groups or individuals through data collection, including counting and analysis, in order to take action to advocate on their behalf, to protect and assist them and, eventually, to help bring about a </a:t>
            </a:r>
            <a:r>
              <a:rPr lang="en-US" sz="2800" dirty="0">
                <a:solidFill>
                  <a:srgbClr val="E46C0A"/>
                </a:solidFill>
              </a:rPr>
              <a:t>solution to their displacement.</a:t>
            </a:r>
            <a:r>
              <a:rPr lang="en-US" sz="2800" dirty="0" smtClean="0"/>
              <a:t>”</a:t>
            </a:r>
            <a:endParaRPr lang="en-US" dirty="0"/>
          </a:p>
          <a:p>
            <a:pPr marL="0" indent="0" algn="r">
              <a:buNone/>
            </a:pPr>
            <a:r>
              <a:rPr lang="en-US" i="1" dirty="0"/>
              <a:t>Source: OCHA/IDMC</a:t>
            </a:r>
            <a:r>
              <a:rPr lang="en-US" dirty="0"/>
              <a:t>, </a:t>
            </a:r>
            <a:r>
              <a:rPr lang="en-US" i="1" dirty="0"/>
              <a:t>Guidance on profiling IDPs, </a:t>
            </a:r>
            <a:r>
              <a:rPr lang="en-US" i="1" dirty="0" smtClean="0"/>
              <a:t>2008</a:t>
            </a:r>
            <a:endParaRPr lang="en-US" dirty="0"/>
          </a:p>
        </p:txBody>
      </p:sp>
    </p:spTree>
    <p:extLst>
      <p:ext uri="{BB962C8B-B14F-4D97-AF65-F5344CB8AC3E}">
        <p14:creationId xmlns:p14="http://schemas.microsoft.com/office/powerpoint/2010/main" val="323630469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What is profiling?</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467296" y="1484784"/>
            <a:ext cx="5616872" cy="4032250"/>
          </a:xfrm>
        </p:spPr>
        <p:txBody>
          <a:bodyPr rtlCol="0">
            <a:noAutofit/>
          </a:bodyPr>
          <a:lstStyle/>
          <a:p>
            <a:pPr>
              <a:spcBef>
                <a:spcPts val="200"/>
              </a:spcBef>
              <a:spcAft>
                <a:spcPts val="800"/>
              </a:spcAft>
              <a:buFont typeface="Wingdings" charset="2"/>
              <a:buChar char="§"/>
            </a:pPr>
            <a:r>
              <a:rPr lang="en-US" sz="1800" dirty="0">
                <a:solidFill>
                  <a:srgbClr val="E46C0A"/>
                </a:solidFill>
              </a:rPr>
              <a:t>Collaborative </a:t>
            </a:r>
            <a:r>
              <a:rPr lang="en-US" sz="1800" dirty="0"/>
              <a:t>process to reach consensus and increase impact of data</a:t>
            </a:r>
          </a:p>
          <a:p>
            <a:pPr>
              <a:spcBef>
                <a:spcPts val="200"/>
              </a:spcBef>
              <a:spcAft>
                <a:spcPts val="800"/>
              </a:spcAft>
              <a:buFont typeface="Wingdings" charset="2"/>
              <a:buChar char="§"/>
            </a:pPr>
            <a:r>
              <a:rPr lang="en-US" sz="1800" dirty="0">
                <a:solidFill>
                  <a:srgbClr val="E46C0A"/>
                </a:solidFill>
              </a:rPr>
              <a:t>Data collection and analysis </a:t>
            </a:r>
            <a:r>
              <a:rPr lang="en-US" sz="1800" dirty="0"/>
              <a:t>to target responses and inform solutions</a:t>
            </a:r>
          </a:p>
          <a:p>
            <a:pPr>
              <a:spcBef>
                <a:spcPts val="200"/>
              </a:spcBef>
              <a:spcAft>
                <a:spcPts val="800"/>
              </a:spcAft>
              <a:buFont typeface="Wingdings" charset="2"/>
              <a:buChar char="§"/>
            </a:pPr>
            <a:r>
              <a:rPr lang="en-US" sz="1800" dirty="0"/>
              <a:t>Context specific and adaptable </a:t>
            </a:r>
            <a:r>
              <a:rPr lang="en-US" sz="1800" dirty="0">
                <a:solidFill>
                  <a:srgbClr val="E46C0A"/>
                </a:solidFill>
              </a:rPr>
              <a:t>methodology </a:t>
            </a:r>
            <a:r>
              <a:rPr lang="en-US" sz="1800" dirty="0"/>
              <a:t>and approach</a:t>
            </a:r>
          </a:p>
          <a:p>
            <a:pPr>
              <a:spcBef>
                <a:spcPts val="200"/>
              </a:spcBef>
              <a:spcAft>
                <a:spcPts val="800"/>
              </a:spcAft>
              <a:buFont typeface="Wingdings" charset="2"/>
              <a:buChar char="§"/>
            </a:pPr>
            <a:r>
              <a:rPr lang="en-US" sz="1800" dirty="0">
                <a:solidFill>
                  <a:srgbClr val="E46C0A"/>
                </a:solidFill>
              </a:rPr>
              <a:t>Mixed methods </a:t>
            </a:r>
            <a:r>
              <a:rPr lang="en-US" sz="1800" dirty="0"/>
              <a:t>approach, collecting quantitative and qualitative data for deeper analysis </a:t>
            </a:r>
          </a:p>
          <a:p>
            <a:pPr>
              <a:spcBef>
                <a:spcPts val="200"/>
              </a:spcBef>
              <a:spcAft>
                <a:spcPts val="800"/>
              </a:spcAft>
              <a:buFont typeface="Wingdings" charset="2"/>
              <a:buChar char="§"/>
            </a:pPr>
            <a:r>
              <a:rPr lang="en-US" sz="1800" dirty="0">
                <a:solidFill>
                  <a:srgbClr val="E46C0A"/>
                </a:solidFill>
              </a:rPr>
              <a:t>Local ownership </a:t>
            </a:r>
            <a:r>
              <a:rPr lang="en-US" sz="1800" dirty="0">
                <a:solidFill>
                  <a:schemeClr val="tx1">
                    <a:lumMod val="65000"/>
                    <a:lumOff val="35000"/>
                  </a:schemeClr>
                </a:solidFill>
              </a:rPr>
              <a:t>means</a:t>
            </a:r>
            <a:r>
              <a:rPr lang="en-US" sz="1800" dirty="0">
                <a:solidFill>
                  <a:schemeClr val="tx1">
                    <a:lumMod val="75000"/>
                    <a:lumOff val="25000"/>
                  </a:schemeClr>
                </a:solidFill>
              </a:rPr>
              <a:t> </a:t>
            </a:r>
            <a:r>
              <a:rPr lang="en-US" sz="1800" dirty="0">
                <a:solidFill>
                  <a:srgbClr val="E46C0A"/>
                </a:solidFill>
              </a:rPr>
              <a:t>process</a:t>
            </a:r>
            <a:r>
              <a:rPr lang="en-US" sz="1800" dirty="0">
                <a:solidFill>
                  <a:srgbClr val="4B99FF"/>
                </a:solidFill>
              </a:rPr>
              <a:t> </a:t>
            </a:r>
            <a:r>
              <a:rPr lang="en-US" sz="1800" dirty="0"/>
              <a:t>as well as results has a tangible impact </a:t>
            </a:r>
          </a:p>
          <a:p>
            <a:pPr>
              <a:spcBef>
                <a:spcPts val="200"/>
              </a:spcBef>
              <a:spcAft>
                <a:spcPts val="800"/>
              </a:spcAft>
              <a:buFont typeface="Wingdings" charset="2"/>
              <a:buChar char="§"/>
            </a:pPr>
            <a:r>
              <a:rPr lang="en-US" sz="1800" dirty="0"/>
              <a:t>Results include </a:t>
            </a:r>
            <a:r>
              <a:rPr lang="en-US" sz="1800" dirty="0">
                <a:solidFill>
                  <a:schemeClr val="accent6">
                    <a:lumMod val="75000"/>
                  </a:schemeClr>
                </a:solidFill>
              </a:rPr>
              <a:t>core data </a:t>
            </a:r>
            <a:r>
              <a:rPr lang="en-US" sz="1800" dirty="0"/>
              <a:t>– disaggregated estimates by age, sex and diversity - and </a:t>
            </a:r>
            <a:r>
              <a:rPr lang="en-US" sz="1800" dirty="0">
                <a:solidFill>
                  <a:srgbClr val="E46C0A"/>
                </a:solidFill>
              </a:rPr>
              <a:t>thematic analysis </a:t>
            </a:r>
            <a:r>
              <a:rPr lang="en-US" sz="1800" dirty="0"/>
              <a:t>on issues such as needs, vulnerabilities and </a:t>
            </a:r>
            <a:r>
              <a:rPr lang="en-US" sz="1800" dirty="0" smtClean="0"/>
              <a:t>intentions</a:t>
            </a:r>
            <a:endParaRPr lang="en-US" sz="2400" dirty="0"/>
          </a:p>
        </p:txBody>
      </p:sp>
      <p:sp>
        <p:nvSpPr>
          <p:cNvPr id="4" name="Segnaposto contenuto 11"/>
          <p:cNvSpPr txBox="1">
            <a:spLocks/>
          </p:cNvSpPr>
          <p:nvPr/>
        </p:nvSpPr>
        <p:spPr>
          <a:xfrm>
            <a:off x="6156176" y="1628801"/>
            <a:ext cx="2520280" cy="2376264"/>
          </a:xfrm>
          <a:prstGeom prst="rect">
            <a:avLst/>
          </a:prstGeom>
          <a:solidFill>
            <a:srgbClr val="C0D5EA">
              <a:alpha val="38823"/>
            </a:srgbClr>
          </a:solidFill>
        </p:spPr>
        <p:txBody>
          <a:bodyPr/>
          <a:lst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dirty="0">
                <a:solidFill>
                  <a:schemeClr val="tx1">
                    <a:lumMod val="75000"/>
                    <a:lumOff val="25000"/>
                  </a:schemeClr>
                </a:solidFill>
              </a:rPr>
              <a:t> “If we don’t come together on data, then we can’t come together on </a:t>
            </a:r>
            <a:r>
              <a:rPr lang="en-US" dirty="0" err="1">
                <a:solidFill>
                  <a:schemeClr val="tx1">
                    <a:lumMod val="75000"/>
                    <a:lumOff val="25000"/>
                  </a:schemeClr>
                </a:solidFill>
              </a:rPr>
              <a:t>programmes</a:t>
            </a:r>
            <a:r>
              <a:rPr lang="en-US" dirty="0">
                <a:solidFill>
                  <a:schemeClr val="tx1">
                    <a:lumMod val="75000"/>
                    <a:lumOff val="25000"/>
                  </a:schemeClr>
                </a:solidFill>
              </a:rPr>
              <a:t>” </a:t>
            </a:r>
            <a:endParaRPr lang="en-US" sz="1200" dirty="0">
              <a:solidFill>
                <a:schemeClr val="tx1">
                  <a:lumMod val="75000"/>
                  <a:lumOff val="25000"/>
                </a:schemeClr>
              </a:solidFill>
            </a:endParaRPr>
          </a:p>
          <a:p>
            <a:pPr marL="0" indent="0" algn="r">
              <a:buNone/>
            </a:pPr>
            <a:r>
              <a:rPr lang="en-US" sz="1400" dirty="0">
                <a:solidFill>
                  <a:schemeClr val="tx1">
                    <a:lumMod val="75000"/>
                    <a:lumOff val="25000"/>
                  </a:schemeClr>
                </a:solidFill>
              </a:rPr>
              <a:t>OCHA policy head, ECOSOC 2015</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67539602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Why collaborate?</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467296" y="1628775"/>
            <a:ext cx="8209160" cy="4032250"/>
          </a:xfrm>
        </p:spPr>
        <p:txBody>
          <a:bodyPr rtlCol="0">
            <a:noAutofit/>
          </a:bodyPr>
          <a:lstStyle/>
          <a:p>
            <a:pPr>
              <a:spcBef>
                <a:spcPts val="1400"/>
              </a:spcBef>
              <a:buFont typeface="Wingdings" charset="2"/>
              <a:buChar char="§"/>
              <a:defRPr/>
            </a:pPr>
            <a:r>
              <a:rPr lang="en-US" sz="2600" dirty="0"/>
              <a:t>Uses resources, skills and expertise</a:t>
            </a:r>
          </a:p>
          <a:p>
            <a:pPr>
              <a:spcBef>
                <a:spcPts val="1400"/>
              </a:spcBef>
              <a:buFont typeface="Wingdings" charset="2"/>
              <a:buChar char="§"/>
              <a:defRPr/>
            </a:pPr>
            <a:r>
              <a:rPr lang="en-US" sz="2600" dirty="0"/>
              <a:t>Reduces need for multiple surveys</a:t>
            </a:r>
          </a:p>
          <a:p>
            <a:pPr>
              <a:spcBef>
                <a:spcPts val="1400"/>
              </a:spcBef>
              <a:buFont typeface="Wingdings" charset="2"/>
              <a:buChar char="§"/>
              <a:defRPr/>
            </a:pPr>
            <a:r>
              <a:rPr lang="en-US" sz="2600" dirty="0"/>
              <a:t>Ownership of process </a:t>
            </a:r>
          </a:p>
          <a:p>
            <a:pPr>
              <a:spcBef>
                <a:spcPts val="1400"/>
              </a:spcBef>
              <a:buFont typeface="Wingdings" charset="2"/>
              <a:buChar char="§"/>
              <a:defRPr/>
            </a:pPr>
            <a:r>
              <a:rPr lang="en-US" sz="2600" dirty="0"/>
              <a:t>Findings of interest and benefit to all:</a:t>
            </a:r>
          </a:p>
          <a:p>
            <a:pPr lvl="1">
              <a:spcBef>
                <a:spcPts val="200"/>
              </a:spcBef>
              <a:buFont typeface="Wingdings" charset="2"/>
              <a:buChar char="§"/>
              <a:defRPr/>
            </a:pPr>
            <a:r>
              <a:rPr lang="en-US" sz="2600" dirty="0">
                <a:solidFill>
                  <a:srgbClr val="4B99FF"/>
                </a:solidFill>
              </a:rPr>
              <a:t> </a:t>
            </a:r>
            <a:r>
              <a:rPr lang="en-US" sz="2600" dirty="0">
                <a:solidFill>
                  <a:schemeClr val="accent6">
                    <a:lumMod val="75000"/>
                  </a:schemeClr>
                </a:solidFill>
              </a:rPr>
              <a:t>Government</a:t>
            </a:r>
          </a:p>
          <a:p>
            <a:pPr lvl="1">
              <a:spcBef>
                <a:spcPts val="200"/>
              </a:spcBef>
              <a:buFont typeface="Wingdings" charset="2"/>
              <a:buChar char="§"/>
              <a:defRPr/>
            </a:pPr>
            <a:r>
              <a:rPr lang="en-US" sz="2600" dirty="0">
                <a:solidFill>
                  <a:schemeClr val="accent6">
                    <a:lumMod val="75000"/>
                  </a:schemeClr>
                </a:solidFill>
              </a:rPr>
              <a:t> </a:t>
            </a:r>
            <a:r>
              <a:rPr lang="en-US" sz="2600" dirty="0" err="1">
                <a:solidFill>
                  <a:schemeClr val="accent6">
                    <a:lumMod val="75000"/>
                  </a:schemeClr>
                </a:solidFill>
              </a:rPr>
              <a:t>Organisations</a:t>
            </a:r>
            <a:r>
              <a:rPr lang="en-US" sz="2600" dirty="0">
                <a:solidFill>
                  <a:schemeClr val="accent6">
                    <a:lumMod val="75000"/>
                  </a:schemeClr>
                </a:solidFill>
              </a:rPr>
              <a:t> and clusters</a:t>
            </a:r>
          </a:p>
          <a:p>
            <a:pPr>
              <a:spcBef>
                <a:spcPts val="1400"/>
              </a:spcBef>
              <a:buFont typeface="Wingdings" charset="2"/>
              <a:buChar char="§"/>
              <a:defRPr/>
            </a:pPr>
            <a:r>
              <a:rPr lang="en-US" sz="2600" dirty="0"/>
              <a:t>Platform for common understanding of situation</a:t>
            </a:r>
          </a:p>
          <a:p>
            <a:pPr lvl="1">
              <a:spcBef>
                <a:spcPts val="200"/>
              </a:spcBef>
              <a:buFont typeface="Wingdings" charset="2"/>
              <a:buChar char="§"/>
              <a:defRPr/>
            </a:pPr>
            <a:r>
              <a:rPr lang="en-US" sz="2600" dirty="0">
                <a:solidFill>
                  <a:srgbClr val="4B99FF"/>
                </a:solidFill>
              </a:rPr>
              <a:t> </a:t>
            </a:r>
            <a:r>
              <a:rPr lang="en-US" sz="2600" dirty="0">
                <a:solidFill>
                  <a:srgbClr val="E46C0A"/>
                </a:solidFill>
              </a:rPr>
              <a:t>Planning</a:t>
            </a:r>
          </a:p>
          <a:p>
            <a:pPr lvl="1">
              <a:spcBef>
                <a:spcPts val="200"/>
              </a:spcBef>
              <a:buFont typeface="Wingdings" charset="2"/>
              <a:buChar char="§"/>
              <a:defRPr/>
            </a:pPr>
            <a:r>
              <a:rPr lang="en-US" sz="2600" dirty="0">
                <a:solidFill>
                  <a:srgbClr val="E46C0A"/>
                </a:solidFill>
              </a:rPr>
              <a:t> Funding</a:t>
            </a:r>
            <a:endParaRPr lang="en-US" sz="2600" dirty="0">
              <a:solidFill>
                <a:srgbClr val="E46C0A"/>
              </a:solidFill>
            </a:endParaRPr>
          </a:p>
        </p:txBody>
      </p:sp>
    </p:spTree>
    <p:extLst>
      <p:ext uri="{BB962C8B-B14F-4D97-AF65-F5344CB8AC3E}">
        <p14:creationId xmlns:p14="http://schemas.microsoft.com/office/powerpoint/2010/main" val="37969874"/>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smtClean="0">
                <a:latin typeface="Century Gothic" charset="0"/>
                <a:ea typeface="MS PGothic" charset="0"/>
                <a:cs typeface="MS PGothic" charset="0"/>
              </a:rPr>
              <a:t>Country examples</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467296" y="1628775"/>
            <a:ext cx="3888680" cy="4032250"/>
          </a:xfrm>
        </p:spPr>
        <p:txBody>
          <a:bodyPr rtlCol="0">
            <a:noAutofit/>
          </a:bodyPr>
          <a:lstStyle/>
          <a:p>
            <a:pPr>
              <a:spcAft>
                <a:spcPts val="800"/>
              </a:spcAft>
              <a:buFont typeface="Wingdings" charset="2"/>
              <a:buChar char="§"/>
            </a:pPr>
            <a:r>
              <a:rPr lang="en-US" sz="2400" dirty="0">
                <a:solidFill>
                  <a:srgbClr val="E46C0A"/>
                </a:solidFill>
              </a:rPr>
              <a:t>Afghanistan</a:t>
            </a:r>
            <a:r>
              <a:rPr lang="en-US" sz="2400" dirty="0"/>
              <a:t>: Profiling on IDPs’ protection to inform development of policy on displacement</a:t>
            </a:r>
          </a:p>
          <a:p>
            <a:pPr>
              <a:spcAft>
                <a:spcPts val="800"/>
              </a:spcAft>
              <a:buFont typeface="Wingdings" charset="2"/>
              <a:buChar char="§"/>
            </a:pPr>
            <a:r>
              <a:rPr lang="en-US" sz="2400" dirty="0">
                <a:solidFill>
                  <a:srgbClr val="E46C0A"/>
                </a:solidFill>
              </a:rPr>
              <a:t>Somalia</a:t>
            </a:r>
            <a:r>
              <a:rPr lang="en-US" sz="2400" dirty="0"/>
              <a:t>: Durable solutions profiling to inform implementation of policy on </a:t>
            </a:r>
            <a:r>
              <a:rPr lang="en-US" sz="2400" dirty="0" smtClean="0"/>
              <a:t>IDPs</a:t>
            </a:r>
            <a:endParaRPr lang="en-US" sz="2400" dirty="0"/>
          </a:p>
        </p:txBody>
      </p:sp>
      <p:pic>
        <p:nvPicPr>
          <p:cNvPr id="4" name="Picture 3" descr="IMG_20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5" y="1717527"/>
            <a:ext cx="4248472" cy="2863601"/>
          </a:xfrm>
          <a:prstGeom prst="rect">
            <a:avLst/>
          </a:prstGeom>
        </p:spPr>
      </p:pic>
    </p:spTree>
    <p:extLst>
      <p:ext uri="{BB962C8B-B14F-4D97-AF65-F5344CB8AC3E}">
        <p14:creationId xmlns:p14="http://schemas.microsoft.com/office/powerpoint/2010/main" val="292403423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dirty="0" smtClean="0">
                <a:latin typeface="Century Gothic" charset="0"/>
                <a:ea typeface="MS PGothic" charset="0"/>
                <a:cs typeface="MS PGothic" charset="0"/>
              </a:rPr>
              <a:t>The </a:t>
            </a:r>
            <a:r>
              <a:rPr lang="fr-FR" b="1" dirty="0" err="1" smtClean="0">
                <a:latin typeface="Century Gothic" charset="0"/>
                <a:ea typeface="MS PGothic" charset="0"/>
                <a:cs typeface="MS PGothic" charset="0"/>
              </a:rPr>
              <a:t>policy-making</a:t>
            </a:r>
            <a:r>
              <a:rPr lang="fr-FR" b="1" dirty="0" smtClean="0">
                <a:latin typeface="Century Gothic" charset="0"/>
                <a:ea typeface="MS PGothic" charset="0"/>
                <a:cs typeface="MS PGothic" charset="0"/>
              </a:rPr>
              <a:t> </a:t>
            </a:r>
            <a:r>
              <a:rPr lang="fr-FR" b="1" dirty="0" err="1" smtClean="0">
                <a:latin typeface="Century Gothic" charset="0"/>
                <a:ea typeface="MS PGothic" charset="0"/>
                <a:cs typeface="MS PGothic" charset="0"/>
              </a:rPr>
              <a:t>process</a:t>
            </a:r>
            <a:endParaRPr lang="fr-FR" b="1" dirty="0">
              <a:latin typeface="Century Gothic" charset="0"/>
              <a:ea typeface="MS PGothic" charset="0"/>
              <a:cs typeface="MS PGothic" charset="0"/>
            </a:endParaRPr>
          </a:p>
        </p:txBody>
      </p:sp>
      <p:grpSp>
        <p:nvGrpSpPr>
          <p:cNvPr id="8" name="Group 18"/>
          <p:cNvGrpSpPr>
            <a:grpSpLocks/>
          </p:cNvGrpSpPr>
          <p:nvPr/>
        </p:nvGrpSpPr>
        <p:grpSpPr bwMode="auto">
          <a:xfrm>
            <a:off x="13799" y="641603"/>
            <a:ext cx="8931763" cy="4992583"/>
            <a:chOff x="138862" y="1843341"/>
            <a:chExt cx="8933130" cy="4991572"/>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0" name="Oval 19"/>
            <p:cNvSpPr/>
            <p:nvPr/>
          </p:nvSpPr>
          <p:spPr>
            <a:xfrm>
              <a:off x="539461"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1" name="TextBox 11"/>
            <p:cNvSpPr txBox="1">
              <a:spLocks noChangeArrowheads="1"/>
            </p:cNvSpPr>
            <p:nvPr/>
          </p:nvSpPr>
          <p:spPr bwMode="auto">
            <a:xfrm rot="4669306">
              <a:off x="-1620688" y="3604374"/>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Initiation</a:t>
              </a:r>
            </a:p>
          </p:txBody>
        </p:sp>
        <p:sp>
          <p:nvSpPr>
            <p:cNvPr id="22" name="TextBox 12"/>
            <p:cNvSpPr txBox="1">
              <a:spLocks noChangeArrowheads="1"/>
            </p:cNvSpPr>
            <p:nvPr/>
          </p:nvSpPr>
          <p:spPr bwMode="auto">
            <a:xfrm rot="4585402">
              <a:off x="-516148" y="3602891"/>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Preparation</a:t>
              </a:r>
            </a:p>
          </p:txBody>
        </p:sp>
        <p:sp>
          <p:nvSpPr>
            <p:cNvPr id="23" name="TextBox 13"/>
            <p:cNvSpPr txBox="1">
              <a:spLocks noChangeArrowheads="1"/>
            </p:cNvSpPr>
            <p:nvPr/>
          </p:nvSpPr>
          <p:spPr bwMode="auto">
            <a:xfrm rot="4645432">
              <a:off x="564242" y="3648079"/>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Organisation</a:t>
              </a:r>
            </a:p>
          </p:txBody>
        </p:sp>
        <p:sp>
          <p:nvSpPr>
            <p:cNvPr id="24" name="TextBox 14"/>
            <p:cNvSpPr txBox="1">
              <a:spLocks noChangeArrowheads="1"/>
            </p:cNvSpPr>
            <p:nvPr/>
          </p:nvSpPr>
          <p:spPr bwMode="auto">
            <a:xfrm rot="4522558">
              <a:off x="1748117" y="3657589"/>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Drafting &amp; c</a:t>
              </a:r>
              <a:r>
                <a:rPr lang="en-AU" dirty="0" smtClean="0">
                  <a:solidFill>
                    <a:srgbClr val="3E3E3E"/>
                  </a:solidFill>
                  <a:latin typeface="Avenir Book"/>
                  <a:cs typeface="Avenir Book"/>
                </a:rPr>
                <a:t>onsultation</a:t>
              </a:r>
              <a:endParaRPr lang="en-AU" dirty="0">
                <a:solidFill>
                  <a:srgbClr val="3E3E3E"/>
                </a:solidFill>
                <a:latin typeface="Avenir Book"/>
                <a:cs typeface="Avenir Book"/>
              </a:endParaRPr>
            </a:p>
          </p:txBody>
        </p:sp>
        <p:sp>
          <p:nvSpPr>
            <p:cNvPr id="25" name="TextBox 15"/>
            <p:cNvSpPr txBox="1">
              <a:spLocks noChangeArrowheads="1"/>
            </p:cNvSpPr>
            <p:nvPr/>
          </p:nvSpPr>
          <p:spPr bwMode="auto">
            <a:xfrm rot="4406173">
              <a:off x="2883299" y="3619951"/>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Validation</a:t>
              </a:r>
            </a:p>
          </p:txBody>
        </p:sp>
        <p:sp>
          <p:nvSpPr>
            <p:cNvPr id="26" name="TextBox 16"/>
            <p:cNvSpPr txBox="1">
              <a:spLocks noChangeArrowheads="1"/>
            </p:cNvSpPr>
            <p:nvPr/>
          </p:nvSpPr>
          <p:spPr bwMode="auto">
            <a:xfrm rot="4471749">
              <a:off x="4066636" y="3633325"/>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Adoption</a:t>
              </a:r>
            </a:p>
          </p:txBody>
        </p:sp>
        <p:sp>
          <p:nvSpPr>
            <p:cNvPr id="27" name="TextBox 17"/>
            <p:cNvSpPr txBox="1">
              <a:spLocks noChangeArrowheads="1"/>
            </p:cNvSpPr>
            <p:nvPr/>
          </p:nvSpPr>
          <p:spPr bwMode="auto">
            <a:xfrm rot="4433844">
              <a:off x="5144841" y="3629453"/>
              <a:ext cx="3888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AU" dirty="0">
                  <a:solidFill>
                    <a:srgbClr val="3E3E3E"/>
                  </a:solidFill>
                  <a:latin typeface="Avenir Book"/>
                  <a:cs typeface="Avenir Book"/>
                </a:rPr>
                <a:t>Implementation &amp; </a:t>
              </a:r>
              <a:r>
                <a:rPr lang="en-AU" dirty="0" smtClean="0">
                  <a:solidFill>
                    <a:srgbClr val="3E3E3E"/>
                  </a:solidFill>
                  <a:latin typeface="Avenir Book"/>
                  <a:cs typeface="Avenir Book"/>
                </a:rPr>
                <a:t>monitoring</a:t>
              </a:r>
              <a:endParaRPr lang="en-AU" dirty="0">
                <a:solidFill>
                  <a:srgbClr val="3E3E3E"/>
                </a:solidFill>
                <a:latin typeface="Avenir Book"/>
                <a:cs typeface="Avenir Book"/>
              </a:endParaRPr>
            </a:p>
          </p:txBody>
        </p:sp>
      </p:grpSp>
      <p:sp>
        <p:nvSpPr>
          <p:cNvPr id="29" name="Content Placeholder 5"/>
          <p:cNvSpPr txBox="1">
            <a:spLocks/>
          </p:cNvSpPr>
          <p:nvPr/>
        </p:nvSpPr>
        <p:spPr>
          <a:xfrm>
            <a:off x="468313" y="2502048"/>
            <a:ext cx="6624637" cy="3951288"/>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dirty="0" smtClean="0">
                <a:latin typeface="Century Gothic" charset="0"/>
                <a:ea typeface="MS PGothic" charset="0"/>
                <a:cs typeface="MS PGothic" charset="0"/>
              </a:rPr>
              <a:t>Initiation</a:t>
            </a:r>
            <a:endParaRPr lang="fr-FR" b="1" dirty="0">
              <a:latin typeface="Century Gothic" charset="0"/>
              <a:ea typeface="MS PGothic" charset="0"/>
              <a:cs typeface="MS PGothic" charset="0"/>
            </a:endParaRPr>
          </a:p>
        </p:txBody>
      </p:sp>
      <p:grpSp>
        <p:nvGrpSpPr>
          <p:cNvPr id="8" name="Group 18"/>
          <p:cNvGrpSpPr>
            <a:grpSpLocks/>
          </p:cNvGrpSpPr>
          <p:nvPr/>
        </p:nvGrpSpPr>
        <p:grpSpPr bwMode="auto">
          <a:xfrm>
            <a:off x="198437" y="3140968"/>
            <a:ext cx="8747125" cy="1416050"/>
            <a:chOff x="323528" y="5419150"/>
            <a:chExt cx="8748464" cy="1415763"/>
          </a:xfrm>
        </p:grpSpPr>
        <p:sp>
          <p:nvSpPr>
            <p:cNvPr id="9" name="Right Arrow 8"/>
            <p:cNvSpPr/>
            <p:nvPr/>
          </p:nvSpPr>
          <p:spPr>
            <a:xfrm>
              <a:off x="323528" y="5419150"/>
              <a:ext cx="8748464" cy="1415763"/>
            </a:xfrm>
            <a:prstGeom prst="rightArrow">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AU"/>
            </a:p>
          </p:txBody>
        </p:sp>
        <p:sp>
          <p:nvSpPr>
            <p:cNvPr id="10" name="Oval 9"/>
            <p:cNvSpPr/>
            <p:nvPr/>
          </p:nvSpPr>
          <p:spPr>
            <a:xfrm>
              <a:off x="7452494"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1" name="Oval 10"/>
            <p:cNvSpPr/>
            <p:nvPr/>
          </p:nvSpPr>
          <p:spPr>
            <a:xfrm>
              <a:off x="6299793"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2" name="Oval 11"/>
            <p:cNvSpPr/>
            <p:nvPr/>
          </p:nvSpPr>
          <p:spPr>
            <a:xfrm>
              <a:off x="5148679"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3" name="Oval 12"/>
            <p:cNvSpPr/>
            <p:nvPr/>
          </p:nvSpPr>
          <p:spPr>
            <a:xfrm>
              <a:off x="3995977" y="5877845"/>
              <a:ext cx="503315"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4" name="Oval 13"/>
            <p:cNvSpPr/>
            <p:nvPr/>
          </p:nvSpPr>
          <p:spPr>
            <a:xfrm>
              <a:off x="2843276" y="5877845"/>
              <a:ext cx="504902"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15" name="Oval 14"/>
            <p:cNvSpPr/>
            <p:nvPr/>
          </p:nvSpPr>
          <p:spPr>
            <a:xfrm>
              <a:off x="1692162" y="5877845"/>
              <a:ext cx="503314" cy="50313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p>
          </p:txBody>
        </p:sp>
        <p:sp>
          <p:nvSpPr>
            <p:cNvPr id="20" name="Oval 19"/>
            <p:cNvSpPr/>
            <p:nvPr/>
          </p:nvSpPr>
          <p:spPr>
            <a:xfrm>
              <a:off x="539461" y="5877845"/>
              <a:ext cx="504902" cy="503135"/>
            </a:xfrm>
            <a:prstGeom prst="ellipse">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rgbClr val="E46C0A"/>
                </a:solidFill>
              </a:endParaRPr>
            </a:p>
          </p:txBody>
        </p:sp>
      </p:grpSp>
      <p:sp>
        <p:nvSpPr>
          <p:cNvPr id="29" name="Content Placeholder 5"/>
          <p:cNvSpPr txBox="1">
            <a:spLocks/>
          </p:cNvSpPr>
          <p:nvPr/>
        </p:nvSpPr>
        <p:spPr>
          <a:xfrm>
            <a:off x="468313" y="2502048"/>
            <a:ext cx="6624637" cy="3951288"/>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30" name="Content Placeholder 5"/>
          <p:cNvSpPr txBox="1">
            <a:spLocks/>
          </p:cNvSpPr>
          <p:nvPr/>
        </p:nvSpPr>
        <p:spPr>
          <a:xfrm>
            <a:off x="620713" y="2357586"/>
            <a:ext cx="6624637" cy="3951287"/>
          </a:xfrm>
          <a:prstGeom prst="rect">
            <a:avLst/>
          </a:prstGeom>
        </p:spPr>
        <p:txBody>
          <a:bodyPr>
            <a:normAutofit/>
          </a:bodyPr>
          <a:lstStyle/>
          <a:p>
            <a:pPr fontAlgn="auto">
              <a:spcBef>
                <a:spcPct val="20000"/>
              </a:spcBef>
              <a:spcAft>
                <a:spcPts val="0"/>
              </a:spcAft>
              <a:defRPr/>
            </a:pPr>
            <a:endParaRPr lang="en-US" sz="2200" dirty="0">
              <a:latin typeface="Calibri" pitchFamily="34" charset="0"/>
              <a:ea typeface="+mn-ea"/>
            </a:endParaRPr>
          </a:p>
          <a:p>
            <a:pPr marL="342900" indent="-342900" fontAlgn="auto">
              <a:spcBef>
                <a:spcPct val="20000"/>
              </a:spcBef>
              <a:spcAft>
                <a:spcPts val="0"/>
              </a:spcAft>
              <a:buFont typeface="Arial" pitchFamily="34" charset="0"/>
              <a:buChar char="•"/>
              <a:defRPr/>
            </a:pPr>
            <a:endParaRPr lang="en-AU" sz="2200" dirty="0">
              <a:latin typeface="+mn-lt"/>
              <a:ea typeface="+mn-ea"/>
              <a:cs typeface="+mn-cs"/>
            </a:endParaRPr>
          </a:p>
        </p:txBody>
      </p:sp>
      <p:sp>
        <p:nvSpPr>
          <p:cNvPr id="28" name="TextBox 27"/>
          <p:cNvSpPr txBox="1"/>
          <p:nvPr/>
        </p:nvSpPr>
        <p:spPr bwMode="auto">
          <a:xfrm>
            <a:off x="179512" y="4293096"/>
            <a:ext cx="1116012" cy="369887"/>
          </a:xfrm>
          <a:prstGeom prst="rect">
            <a:avLst/>
          </a:prstGeom>
          <a:noFill/>
        </p:spPr>
        <p:txBody>
          <a:bodyPr>
            <a:spAutoFit/>
          </a:bodyPr>
          <a:lstStyle/>
          <a:p>
            <a:pPr algn="r">
              <a:defRPr/>
            </a:pPr>
            <a:r>
              <a:rPr lang="en-AU" dirty="0">
                <a:solidFill>
                  <a:schemeClr val="accent6">
                    <a:lumMod val="50000"/>
                  </a:schemeClr>
                </a:solidFill>
                <a:latin typeface="Avenir Book"/>
                <a:ea typeface="+mn-ea"/>
                <a:cs typeface="Avenir Book"/>
              </a:rPr>
              <a:t>Initiation</a:t>
            </a:r>
          </a:p>
        </p:txBody>
      </p:sp>
      <p:sp>
        <p:nvSpPr>
          <p:cNvPr id="31" name="Content Placeholder 5"/>
          <p:cNvSpPr txBox="1">
            <a:spLocks/>
          </p:cNvSpPr>
          <p:nvPr/>
        </p:nvSpPr>
        <p:spPr>
          <a:xfrm>
            <a:off x="468313" y="2780928"/>
            <a:ext cx="7762463" cy="3089647"/>
          </a:xfrm>
          <a:prstGeom prst="rect">
            <a:avLst/>
          </a:prstGeom>
        </p:spPr>
        <p:txBody>
          <a:bodyPr>
            <a:normAutofit/>
          </a:bodyPr>
          <a:lstStyle/>
          <a:p>
            <a:pPr fontAlgn="auto">
              <a:spcBef>
                <a:spcPct val="20000"/>
              </a:spcBef>
              <a:spcAft>
                <a:spcPts val="0"/>
              </a:spcAft>
              <a:defRPr/>
            </a:pPr>
            <a:r>
              <a:rPr lang="en-US" sz="2400" dirty="0">
                <a:latin typeface="Century Gothic"/>
                <a:ea typeface="+mn-ea"/>
                <a:cs typeface="Century Gothic"/>
              </a:rPr>
              <a:t>Profiling process can identify the need for a policy</a:t>
            </a:r>
            <a:endParaRPr lang="en-AU" sz="2400" dirty="0">
              <a:latin typeface="Century Gothic"/>
              <a:ea typeface="+mn-ea"/>
              <a:cs typeface="Century Gothic"/>
            </a:endParaRPr>
          </a:p>
        </p:txBody>
      </p:sp>
    </p:spTree>
    <p:extLst>
      <p:ext uri="{BB962C8B-B14F-4D97-AF65-F5344CB8AC3E}">
        <p14:creationId xmlns:p14="http://schemas.microsoft.com/office/powerpoint/2010/main" val="181552875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theme/theme1.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7160</TotalTime>
  <Words>779</Words>
  <Application>Microsoft Macintosh PowerPoint</Application>
  <PresentationFormat>On-screen Show (4:3)</PresentationFormat>
  <Paragraphs>131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Perception</vt:lpstr>
      <vt:lpstr>Data collection</vt:lpstr>
      <vt:lpstr>Why do we need evidence?</vt:lpstr>
      <vt:lpstr>Informing an approach to data collection</vt:lpstr>
      <vt:lpstr>What is profiling?</vt:lpstr>
      <vt:lpstr>What is profiling?</vt:lpstr>
      <vt:lpstr>Why collaborate?</vt:lpstr>
      <vt:lpstr>Country examples</vt:lpstr>
      <vt:lpstr>The policy-making process</vt:lpstr>
      <vt:lpstr>Initiation</vt:lpstr>
      <vt:lpstr>Preparation</vt:lpstr>
      <vt:lpstr>Drafting and consultation</vt:lpstr>
      <vt:lpstr>Implementation and monitoring</vt:lpstr>
      <vt:lpstr>Profiling and policy-making process</vt:lpstr>
      <vt:lpstr>Profiling resources</vt:lpstr>
      <vt:lpstr>Profile resources: Online toolkits</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dc:creator>
  <cp:lastModifiedBy>Rachel</cp:lastModifiedBy>
  <cp:revision>257</cp:revision>
  <dcterms:created xsi:type="dcterms:W3CDTF">2008-09-19T08:19:15Z</dcterms:created>
  <dcterms:modified xsi:type="dcterms:W3CDTF">2016-01-08T16:10:57Z</dcterms:modified>
</cp:coreProperties>
</file>