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587" r:id="rId1"/>
  </p:sldMasterIdLst>
  <p:notesMasterIdLst>
    <p:notesMasterId r:id="rId17"/>
  </p:notesMasterIdLst>
  <p:handoutMasterIdLst>
    <p:handoutMasterId r:id="rId18"/>
  </p:handoutMasterIdLst>
  <p:sldIdLst>
    <p:sldId id="326" r:id="rId2"/>
    <p:sldId id="309" r:id="rId3"/>
    <p:sldId id="337" r:id="rId4"/>
    <p:sldId id="343" r:id="rId5"/>
    <p:sldId id="344" r:id="rId6"/>
    <p:sldId id="359" r:id="rId7"/>
    <p:sldId id="345" r:id="rId8"/>
    <p:sldId id="360" r:id="rId9"/>
    <p:sldId id="353" r:id="rId10"/>
    <p:sldId id="354" r:id="rId11"/>
    <p:sldId id="355" r:id="rId12"/>
    <p:sldId id="357" r:id="rId13"/>
    <p:sldId id="356" r:id="rId14"/>
    <p:sldId id="358" r:id="rId15"/>
    <p:sldId id="313"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Arial" charset="0"/>
        <a:ea typeface="MS PGothic" charset="0"/>
        <a:cs typeface="MS PGothic" charset="0"/>
      </a:defRPr>
    </a:lvl5pPr>
    <a:lvl6pPr marL="2286000" algn="l" defTabSz="457200" rtl="0" eaLnBrk="1" latinLnBrk="0" hangingPunct="1">
      <a:defRPr kern="1200">
        <a:solidFill>
          <a:schemeClr val="tx1"/>
        </a:solidFill>
        <a:latin typeface="Arial" charset="0"/>
        <a:ea typeface="MS PGothic" charset="0"/>
        <a:cs typeface="MS PGothic" charset="0"/>
      </a:defRPr>
    </a:lvl6pPr>
    <a:lvl7pPr marL="2743200" algn="l" defTabSz="457200" rtl="0" eaLnBrk="1" latinLnBrk="0" hangingPunct="1">
      <a:defRPr kern="1200">
        <a:solidFill>
          <a:schemeClr val="tx1"/>
        </a:solidFill>
        <a:latin typeface="Arial" charset="0"/>
        <a:ea typeface="MS PGothic" charset="0"/>
        <a:cs typeface="MS PGothic" charset="0"/>
      </a:defRPr>
    </a:lvl7pPr>
    <a:lvl8pPr marL="3200400" algn="l" defTabSz="457200" rtl="0" eaLnBrk="1" latinLnBrk="0" hangingPunct="1">
      <a:defRPr kern="1200">
        <a:solidFill>
          <a:schemeClr val="tx1"/>
        </a:solidFill>
        <a:latin typeface="Arial" charset="0"/>
        <a:ea typeface="MS PGothic" charset="0"/>
        <a:cs typeface="MS PGothic" charset="0"/>
      </a:defRPr>
    </a:lvl8pPr>
    <a:lvl9pPr marL="3657600" algn="l" defTabSz="457200" rtl="0" eaLnBrk="1" latinLnBrk="0" hangingPunct="1">
      <a:defRPr kern="1200">
        <a:solidFill>
          <a:schemeClr val="tx1"/>
        </a:solidFill>
        <a:latin typeface="Arial" charset="0"/>
        <a:ea typeface="MS PGothic" charset="0"/>
        <a:cs typeface="MS PGothic"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initials="" lastIdx="7" clrIdx="0"/>
  <p:cmAuthor id="1" name="Jeremy Lennar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5EA"/>
    <a:srgbClr val="FF0000"/>
    <a:srgbClr val="CC3300"/>
    <a:srgbClr val="003366"/>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25" autoAdjust="0"/>
  </p:normalViewPr>
  <p:slideViewPr>
    <p:cSldViewPr>
      <p:cViewPr varScale="1">
        <p:scale>
          <a:sx n="113" d="100"/>
          <a:sy n="113" d="100"/>
        </p:scale>
        <p:origin x="-1432" y="-11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commentAuthors" Target="commentAuthors.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98E92-5EB3-45AE-A489-377123E0971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t-IT"/>
        </a:p>
      </dgm:t>
    </dgm:pt>
    <dgm:pt modelId="{977E4B39-395E-409B-98BE-4FA93A48E515}">
      <dgm:prSet phldrT="[Testo]"/>
      <dgm:spPr>
        <a:solidFill>
          <a:schemeClr val="tx2">
            <a:lumMod val="60000"/>
            <a:lumOff val="40000"/>
          </a:schemeClr>
        </a:solidFill>
      </dgm:spPr>
      <dgm:t>
        <a:bodyPr/>
        <a:lstStyle/>
        <a:p>
          <a:r>
            <a:rPr lang="it-IT" dirty="0" err="1" smtClean="0"/>
            <a:t>Tentative</a:t>
          </a:r>
          <a:r>
            <a:rPr lang="it-IT" dirty="0" smtClean="0"/>
            <a:t> </a:t>
          </a:r>
          <a:r>
            <a:rPr lang="it-IT" dirty="0" err="1" smtClean="0"/>
            <a:t>workplan</a:t>
          </a:r>
          <a:endParaRPr lang="it-IT" dirty="0"/>
        </a:p>
      </dgm:t>
    </dgm:pt>
    <dgm:pt modelId="{4EADCB83-ADB5-4846-8318-E354FF13C510}" type="parTrans" cxnId="{221B35A2-0BFB-4F75-B033-744BFB18F0B8}">
      <dgm:prSet/>
      <dgm:spPr/>
      <dgm:t>
        <a:bodyPr/>
        <a:lstStyle/>
        <a:p>
          <a:endParaRPr lang="it-IT"/>
        </a:p>
      </dgm:t>
    </dgm:pt>
    <dgm:pt modelId="{CCFF7A53-480C-4306-9512-9E08007AA88F}" type="sibTrans" cxnId="{221B35A2-0BFB-4F75-B033-744BFB18F0B8}">
      <dgm:prSet/>
      <dgm:spPr/>
      <dgm:t>
        <a:bodyPr/>
        <a:lstStyle/>
        <a:p>
          <a:endParaRPr lang="it-IT"/>
        </a:p>
      </dgm:t>
    </dgm:pt>
    <dgm:pt modelId="{DFED99EF-90AF-4AB9-9B51-D887A558B208}">
      <dgm:prSet phldrT="[Testo]" custT="1"/>
      <dgm:spPr>
        <a:solidFill>
          <a:schemeClr val="tx2">
            <a:lumMod val="20000"/>
            <a:lumOff val="80000"/>
            <a:alpha val="90000"/>
          </a:schemeClr>
        </a:solidFill>
      </dgm:spPr>
      <dgm:t>
        <a:bodyPr/>
        <a:lstStyle/>
        <a:p>
          <a:r>
            <a:rPr lang="it-IT" sz="1600" b="0" dirty="0" err="1" smtClean="0"/>
            <a:t>Preparation</a:t>
          </a:r>
          <a:r>
            <a:rPr lang="it-IT" sz="1600" b="0" dirty="0" smtClean="0"/>
            <a:t> </a:t>
          </a:r>
          <a:r>
            <a:rPr lang="it-IT" sz="1600" b="0" dirty="0" err="1" smtClean="0"/>
            <a:t>of</a:t>
          </a:r>
          <a:r>
            <a:rPr lang="it-IT" sz="1600" b="0" dirty="0" smtClean="0"/>
            <a:t> </a:t>
          </a:r>
          <a:r>
            <a:rPr lang="it-IT" sz="1600" b="0" dirty="0" err="1" smtClean="0"/>
            <a:t>draft</a:t>
          </a:r>
          <a:r>
            <a:rPr lang="it-IT" sz="1600" b="0" dirty="0" smtClean="0"/>
            <a:t> input </a:t>
          </a:r>
          <a:r>
            <a:rPr lang="it-IT" sz="1600" b="0" dirty="0" err="1" smtClean="0"/>
            <a:t>document</a:t>
          </a:r>
          <a:endParaRPr lang="it-IT" sz="1600" b="0" dirty="0"/>
        </a:p>
      </dgm:t>
    </dgm:pt>
    <dgm:pt modelId="{FAD6ADAE-EB62-40E2-90E0-0AC561396966}" type="parTrans" cxnId="{FD29EDB0-7711-40B9-986C-5AB01D251F90}">
      <dgm:prSet/>
      <dgm:spPr/>
      <dgm:t>
        <a:bodyPr/>
        <a:lstStyle/>
        <a:p>
          <a:endParaRPr lang="it-IT"/>
        </a:p>
      </dgm:t>
    </dgm:pt>
    <dgm:pt modelId="{DF2073D9-B9FE-46B2-A2A2-96BE22BAFB51}" type="sibTrans" cxnId="{FD29EDB0-7711-40B9-986C-5AB01D251F90}">
      <dgm:prSet/>
      <dgm:spPr/>
      <dgm:t>
        <a:bodyPr/>
        <a:lstStyle/>
        <a:p>
          <a:endParaRPr lang="it-IT"/>
        </a:p>
      </dgm:t>
    </dgm:pt>
    <dgm:pt modelId="{EEAE1314-596C-466F-BCA9-6B2736B1F6F4}">
      <dgm:prSet phldrT="[Testo]"/>
      <dgm:spPr>
        <a:solidFill>
          <a:schemeClr val="accent6">
            <a:lumMod val="60000"/>
            <a:lumOff val="40000"/>
          </a:schemeClr>
        </a:solidFill>
      </dgm:spPr>
      <dgm:t>
        <a:bodyPr/>
        <a:lstStyle/>
        <a:p>
          <a:r>
            <a:rPr lang="it-IT" dirty="0" err="1" smtClean="0"/>
            <a:t>Drafting</a:t>
          </a:r>
          <a:endParaRPr lang="it-IT" dirty="0"/>
        </a:p>
      </dgm:t>
    </dgm:pt>
    <dgm:pt modelId="{A1528D58-02DE-4556-A9FE-091DC35F746B}" type="parTrans" cxnId="{78F54DB2-F44F-42BA-8EE9-C5CE55D7BDFE}">
      <dgm:prSet/>
      <dgm:spPr/>
      <dgm:t>
        <a:bodyPr/>
        <a:lstStyle/>
        <a:p>
          <a:endParaRPr lang="it-IT"/>
        </a:p>
      </dgm:t>
    </dgm:pt>
    <dgm:pt modelId="{3CEEA894-1CDF-457E-80EE-F68663D87FFD}" type="sibTrans" cxnId="{78F54DB2-F44F-42BA-8EE9-C5CE55D7BDFE}">
      <dgm:prSet/>
      <dgm:spPr/>
      <dgm:t>
        <a:bodyPr/>
        <a:lstStyle/>
        <a:p>
          <a:endParaRPr lang="it-IT"/>
        </a:p>
      </dgm:t>
    </dgm:pt>
    <dgm:pt modelId="{EC249DB0-AEC1-4345-AFB5-54A37E65EBF9}">
      <dgm:prSet phldrT="[Testo]" custT="1"/>
      <dgm:spPr>
        <a:solidFill>
          <a:schemeClr val="accent6">
            <a:lumMod val="20000"/>
            <a:lumOff val="80000"/>
            <a:alpha val="89804"/>
          </a:schemeClr>
        </a:solidFill>
      </dgm:spPr>
      <dgm:t>
        <a:bodyPr/>
        <a:lstStyle/>
        <a:p>
          <a:r>
            <a:rPr lang="it-IT" sz="1600" dirty="0" err="1" smtClean="0"/>
            <a:t>Working</a:t>
          </a:r>
          <a:r>
            <a:rPr lang="it-IT" sz="1600" dirty="0" smtClean="0"/>
            <a:t> </a:t>
          </a:r>
          <a:r>
            <a:rPr lang="it-IT" sz="1600" dirty="0" err="1" smtClean="0"/>
            <a:t>paper</a:t>
          </a:r>
          <a:endParaRPr lang="it-IT" sz="1600" dirty="0"/>
        </a:p>
      </dgm:t>
    </dgm:pt>
    <dgm:pt modelId="{5BC7E55C-80B3-4CAE-A1B8-0E9BB4D294A6}" type="parTrans" cxnId="{4D966895-B6CD-4D1E-B708-9DC036E6B7BB}">
      <dgm:prSet/>
      <dgm:spPr/>
      <dgm:t>
        <a:bodyPr/>
        <a:lstStyle/>
        <a:p>
          <a:endParaRPr lang="it-IT"/>
        </a:p>
      </dgm:t>
    </dgm:pt>
    <dgm:pt modelId="{789B0941-60ED-4AA8-86D1-D731C897979A}" type="sibTrans" cxnId="{4D966895-B6CD-4D1E-B708-9DC036E6B7BB}">
      <dgm:prSet/>
      <dgm:spPr/>
      <dgm:t>
        <a:bodyPr/>
        <a:lstStyle/>
        <a:p>
          <a:endParaRPr lang="it-IT"/>
        </a:p>
      </dgm:t>
    </dgm:pt>
    <dgm:pt modelId="{A75774D6-AE09-49AB-B87F-EBBBEE07C12A}">
      <dgm:prSet phldrT="[Testo]"/>
      <dgm:spPr>
        <a:solidFill>
          <a:schemeClr val="accent1">
            <a:lumMod val="60000"/>
            <a:lumOff val="40000"/>
          </a:schemeClr>
        </a:solidFill>
      </dgm:spPr>
      <dgm:t>
        <a:bodyPr/>
        <a:lstStyle/>
        <a:p>
          <a:r>
            <a:rPr lang="it-IT" dirty="0" smtClean="0"/>
            <a:t>Inclusive and </a:t>
          </a:r>
          <a:r>
            <a:rPr lang="it-IT" dirty="0" err="1" smtClean="0"/>
            <a:t>transparent</a:t>
          </a:r>
          <a:r>
            <a:rPr lang="it-IT" dirty="0" smtClean="0"/>
            <a:t> </a:t>
          </a:r>
          <a:r>
            <a:rPr lang="it-IT" dirty="0" err="1" smtClean="0"/>
            <a:t>process</a:t>
          </a:r>
          <a:endParaRPr lang="it-IT" dirty="0"/>
        </a:p>
      </dgm:t>
    </dgm:pt>
    <dgm:pt modelId="{DA939069-CBBB-42E5-873E-4E227426262C}" type="parTrans" cxnId="{4D7809F6-AEA9-4D35-8E98-B365764FB8A3}">
      <dgm:prSet/>
      <dgm:spPr/>
      <dgm:t>
        <a:bodyPr/>
        <a:lstStyle/>
        <a:p>
          <a:endParaRPr lang="it-IT"/>
        </a:p>
      </dgm:t>
    </dgm:pt>
    <dgm:pt modelId="{38B4E34A-B37E-4F9C-815F-65D2A48E9A5A}" type="sibTrans" cxnId="{4D7809F6-AEA9-4D35-8E98-B365764FB8A3}">
      <dgm:prSet/>
      <dgm:spPr/>
      <dgm:t>
        <a:bodyPr/>
        <a:lstStyle/>
        <a:p>
          <a:endParaRPr lang="it-IT"/>
        </a:p>
      </dgm:t>
    </dgm:pt>
    <dgm:pt modelId="{1F8BAE20-AFE0-4E7A-B233-FFDCF2E58689}">
      <dgm:prSet phldrT="[Testo]"/>
      <dgm:spPr>
        <a:solidFill>
          <a:schemeClr val="accent1">
            <a:lumMod val="20000"/>
            <a:lumOff val="80000"/>
            <a:alpha val="90000"/>
          </a:schemeClr>
        </a:solidFill>
      </dgm:spPr>
      <dgm:t>
        <a:bodyPr/>
        <a:lstStyle/>
        <a:p>
          <a:r>
            <a:rPr lang="it-IT" dirty="0" err="1" smtClean="0"/>
            <a:t>IDPs</a:t>
          </a:r>
          <a:r>
            <a:rPr lang="it-IT" dirty="0" smtClean="0"/>
            <a:t> at the </a:t>
          </a:r>
          <a:r>
            <a:rPr lang="it-IT" dirty="0" err="1" smtClean="0"/>
            <a:t>heart</a:t>
          </a:r>
          <a:r>
            <a:rPr lang="it-IT" dirty="0" smtClean="0"/>
            <a:t> </a:t>
          </a:r>
          <a:r>
            <a:rPr lang="it-IT" dirty="0" err="1" smtClean="0"/>
            <a:t>of</a:t>
          </a:r>
          <a:r>
            <a:rPr lang="it-IT" dirty="0" smtClean="0"/>
            <a:t> the </a:t>
          </a:r>
          <a:r>
            <a:rPr lang="it-IT" dirty="0" err="1" smtClean="0"/>
            <a:t>process</a:t>
          </a:r>
          <a:endParaRPr lang="it-IT" dirty="0"/>
        </a:p>
      </dgm:t>
    </dgm:pt>
    <dgm:pt modelId="{5061D0DB-E7AD-46E3-AB35-498C9ABA986F}" type="parTrans" cxnId="{0F579B5D-DFE2-4EFE-AA72-A6D4B433FE9A}">
      <dgm:prSet/>
      <dgm:spPr/>
      <dgm:t>
        <a:bodyPr/>
        <a:lstStyle/>
        <a:p>
          <a:endParaRPr lang="it-IT"/>
        </a:p>
      </dgm:t>
    </dgm:pt>
    <dgm:pt modelId="{5281AA93-8FDA-4F73-B7BC-E1E58A8E6797}" type="sibTrans" cxnId="{0F579B5D-DFE2-4EFE-AA72-A6D4B433FE9A}">
      <dgm:prSet/>
      <dgm:spPr/>
      <dgm:t>
        <a:bodyPr/>
        <a:lstStyle/>
        <a:p>
          <a:endParaRPr lang="it-IT"/>
        </a:p>
      </dgm:t>
    </dgm:pt>
    <dgm:pt modelId="{E88E2F2F-381E-4D22-9E3C-7EA1B0B91B7E}">
      <dgm:prSet custT="1"/>
      <dgm:spPr>
        <a:solidFill>
          <a:schemeClr val="tx2">
            <a:lumMod val="20000"/>
            <a:lumOff val="80000"/>
            <a:alpha val="90000"/>
          </a:schemeClr>
        </a:solidFill>
      </dgm:spPr>
      <dgm:t>
        <a:bodyPr/>
        <a:lstStyle/>
        <a:p>
          <a:r>
            <a:rPr lang="it-IT" sz="1600" b="0" dirty="0" smtClean="0"/>
            <a:t>Planning, </a:t>
          </a:r>
          <a:r>
            <a:rPr lang="it-IT" sz="1600" b="0" dirty="0" err="1" smtClean="0"/>
            <a:t>preparing</a:t>
          </a:r>
          <a:r>
            <a:rPr lang="it-IT" sz="1600" b="0" dirty="0" smtClean="0"/>
            <a:t> and holding </a:t>
          </a:r>
          <a:r>
            <a:rPr lang="it-IT" sz="1600" b="0" dirty="0" err="1" smtClean="0"/>
            <a:t>meetings</a:t>
          </a:r>
          <a:endParaRPr lang="it-IT" sz="1600" b="0" dirty="0" smtClean="0"/>
        </a:p>
      </dgm:t>
    </dgm:pt>
    <dgm:pt modelId="{F0B9B927-5F02-4B39-A187-C14C1A1B0648}" type="parTrans" cxnId="{583EA47A-244C-4527-AAFE-EBB7FE230D1B}">
      <dgm:prSet/>
      <dgm:spPr/>
      <dgm:t>
        <a:bodyPr/>
        <a:lstStyle/>
        <a:p>
          <a:endParaRPr lang="it-IT"/>
        </a:p>
      </dgm:t>
    </dgm:pt>
    <dgm:pt modelId="{B38886F2-64B3-4AF5-AB80-C47B689864B2}" type="sibTrans" cxnId="{583EA47A-244C-4527-AAFE-EBB7FE230D1B}">
      <dgm:prSet/>
      <dgm:spPr/>
      <dgm:t>
        <a:bodyPr/>
        <a:lstStyle/>
        <a:p>
          <a:endParaRPr lang="it-IT"/>
        </a:p>
      </dgm:t>
    </dgm:pt>
    <dgm:pt modelId="{E95ADAEF-FB47-4F62-9F44-D522F9119FD1}">
      <dgm:prSet custT="1"/>
      <dgm:spPr>
        <a:solidFill>
          <a:schemeClr val="tx2">
            <a:lumMod val="20000"/>
            <a:lumOff val="80000"/>
            <a:alpha val="90000"/>
          </a:schemeClr>
        </a:solidFill>
      </dgm:spPr>
      <dgm:t>
        <a:bodyPr/>
        <a:lstStyle/>
        <a:p>
          <a:r>
            <a:rPr lang="it-IT" sz="1600" b="0" dirty="0" err="1" smtClean="0"/>
            <a:t>Consultations</a:t>
          </a:r>
          <a:endParaRPr lang="it-IT" sz="1600" b="0" dirty="0" smtClean="0"/>
        </a:p>
      </dgm:t>
    </dgm:pt>
    <dgm:pt modelId="{949B954D-B7E0-411C-8826-1153408E6351}" type="parTrans" cxnId="{2CB66AEC-6490-4016-9236-75CCC657753C}">
      <dgm:prSet/>
      <dgm:spPr/>
      <dgm:t>
        <a:bodyPr/>
        <a:lstStyle/>
        <a:p>
          <a:endParaRPr lang="it-IT"/>
        </a:p>
      </dgm:t>
    </dgm:pt>
    <dgm:pt modelId="{A448DFE1-D881-497E-B63A-996B5EC06E20}" type="sibTrans" cxnId="{2CB66AEC-6490-4016-9236-75CCC657753C}">
      <dgm:prSet/>
      <dgm:spPr/>
      <dgm:t>
        <a:bodyPr/>
        <a:lstStyle/>
        <a:p>
          <a:endParaRPr lang="it-IT"/>
        </a:p>
      </dgm:t>
    </dgm:pt>
    <dgm:pt modelId="{3E611E16-DE6C-44C9-A2EB-09A2C4C6B802}">
      <dgm:prSet custT="1"/>
      <dgm:spPr>
        <a:solidFill>
          <a:schemeClr val="tx2">
            <a:lumMod val="20000"/>
            <a:lumOff val="80000"/>
            <a:alpha val="90000"/>
          </a:schemeClr>
        </a:solidFill>
      </dgm:spPr>
      <dgm:t>
        <a:bodyPr/>
        <a:lstStyle/>
        <a:p>
          <a:r>
            <a:rPr lang="it-IT" sz="1600" b="0" dirty="0" err="1" smtClean="0"/>
            <a:t>Review</a:t>
          </a:r>
          <a:endParaRPr lang="it-IT" sz="1600" b="0" dirty="0" smtClean="0"/>
        </a:p>
      </dgm:t>
    </dgm:pt>
    <dgm:pt modelId="{DBE59991-D736-414C-870B-5A700FCB490D}" type="parTrans" cxnId="{0E9E1EAB-48E2-4AB6-8DF2-F986A1993F5F}">
      <dgm:prSet/>
      <dgm:spPr/>
      <dgm:t>
        <a:bodyPr/>
        <a:lstStyle/>
        <a:p>
          <a:endParaRPr lang="it-IT"/>
        </a:p>
      </dgm:t>
    </dgm:pt>
    <dgm:pt modelId="{94C49434-2102-4FCF-87C3-D723C9AC1071}" type="sibTrans" cxnId="{0E9E1EAB-48E2-4AB6-8DF2-F986A1993F5F}">
      <dgm:prSet/>
      <dgm:spPr/>
      <dgm:t>
        <a:bodyPr/>
        <a:lstStyle/>
        <a:p>
          <a:endParaRPr lang="it-IT"/>
        </a:p>
      </dgm:t>
    </dgm:pt>
    <dgm:pt modelId="{074DAA8B-82D7-42FC-9DBF-2C730D7E9743}">
      <dgm:prSet custT="1"/>
      <dgm:spPr>
        <a:solidFill>
          <a:schemeClr val="accent6">
            <a:lumMod val="20000"/>
            <a:lumOff val="80000"/>
            <a:alpha val="89804"/>
          </a:schemeClr>
        </a:solidFill>
      </dgm:spPr>
      <dgm:t>
        <a:bodyPr/>
        <a:lstStyle/>
        <a:p>
          <a:r>
            <a:rPr lang="it-IT" sz="1600" dirty="0" err="1" smtClean="0"/>
            <a:t>Glossary</a:t>
          </a:r>
          <a:r>
            <a:rPr lang="it-IT" sz="1600" dirty="0" smtClean="0"/>
            <a:t> </a:t>
          </a:r>
          <a:r>
            <a:rPr lang="it-IT" sz="1600" dirty="0" err="1" smtClean="0"/>
            <a:t>of</a:t>
          </a:r>
          <a:r>
            <a:rPr lang="it-IT" sz="1600" dirty="0" smtClean="0"/>
            <a:t> key </a:t>
          </a:r>
          <a:r>
            <a:rPr lang="it-IT" sz="1600" dirty="0" err="1" smtClean="0"/>
            <a:t>notions</a:t>
          </a:r>
          <a:endParaRPr lang="it-IT" sz="1600" dirty="0" smtClean="0"/>
        </a:p>
      </dgm:t>
    </dgm:pt>
    <dgm:pt modelId="{BF5A80C5-64CF-43CF-94B5-A186D7C9A415}" type="parTrans" cxnId="{6B0AD90E-1F8C-42CF-A6A8-6A303736BC2A}">
      <dgm:prSet/>
      <dgm:spPr/>
      <dgm:t>
        <a:bodyPr/>
        <a:lstStyle/>
        <a:p>
          <a:endParaRPr lang="it-IT"/>
        </a:p>
      </dgm:t>
    </dgm:pt>
    <dgm:pt modelId="{06C96CC5-D5C1-45C8-9CA5-94B353D85D6E}" type="sibTrans" cxnId="{6B0AD90E-1F8C-42CF-A6A8-6A303736BC2A}">
      <dgm:prSet/>
      <dgm:spPr/>
      <dgm:t>
        <a:bodyPr/>
        <a:lstStyle/>
        <a:p>
          <a:endParaRPr lang="it-IT"/>
        </a:p>
      </dgm:t>
    </dgm:pt>
    <dgm:pt modelId="{20944834-B762-426E-A340-BF3072E87C0B}">
      <dgm:prSet custT="1"/>
      <dgm:spPr>
        <a:solidFill>
          <a:schemeClr val="accent6">
            <a:lumMod val="20000"/>
            <a:lumOff val="80000"/>
            <a:alpha val="89804"/>
          </a:schemeClr>
        </a:solidFill>
      </dgm:spPr>
      <dgm:t>
        <a:bodyPr/>
        <a:lstStyle/>
        <a:p>
          <a:r>
            <a:rPr lang="it-IT" sz="1600" dirty="0" err="1" smtClean="0"/>
            <a:t>Outline</a:t>
          </a:r>
          <a:endParaRPr lang="it-IT" sz="1600" dirty="0" smtClean="0"/>
        </a:p>
      </dgm:t>
    </dgm:pt>
    <dgm:pt modelId="{EAB21100-51A4-4F8F-920B-49679B22BA86}" type="parTrans" cxnId="{4432BCCF-4E5C-46AB-BA44-B607E0D7C98C}">
      <dgm:prSet/>
      <dgm:spPr/>
      <dgm:t>
        <a:bodyPr/>
        <a:lstStyle/>
        <a:p>
          <a:endParaRPr lang="it-IT"/>
        </a:p>
      </dgm:t>
    </dgm:pt>
    <dgm:pt modelId="{2C489883-8C99-42B2-A0A2-9BA844491BC6}" type="sibTrans" cxnId="{4432BCCF-4E5C-46AB-BA44-B607E0D7C98C}">
      <dgm:prSet/>
      <dgm:spPr/>
      <dgm:t>
        <a:bodyPr/>
        <a:lstStyle/>
        <a:p>
          <a:endParaRPr lang="it-IT"/>
        </a:p>
      </dgm:t>
    </dgm:pt>
    <dgm:pt modelId="{BAB0527D-320D-4337-8252-4E469FCA5354}">
      <dgm:prSet custT="1"/>
      <dgm:spPr>
        <a:solidFill>
          <a:schemeClr val="accent6">
            <a:lumMod val="20000"/>
            <a:lumOff val="80000"/>
            <a:alpha val="89804"/>
          </a:schemeClr>
        </a:solidFill>
      </dgm:spPr>
      <dgm:t>
        <a:bodyPr/>
        <a:lstStyle/>
        <a:p>
          <a:r>
            <a:rPr lang="it-IT" sz="1600" dirty="0" err="1" smtClean="0"/>
            <a:t>Merging</a:t>
          </a:r>
          <a:r>
            <a:rPr lang="it-IT" sz="1600" dirty="0" smtClean="0"/>
            <a:t> </a:t>
          </a:r>
          <a:r>
            <a:rPr lang="it-IT" sz="1600" dirty="0" err="1" smtClean="0"/>
            <a:t>components</a:t>
          </a:r>
          <a:r>
            <a:rPr lang="it-IT" sz="1600" dirty="0" smtClean="0"/>
            <a:t> </a:t>
          </a:r>
          <a:r>
            <a:rPr lang="it-IT" sz="1600" dirty="0" err="1" smtClean="0"/>
            <a:t>into</a:t>
          </a:r>
          <a:r>
            <a:rPr lang="it-IT" sz="1600" dirty="0" smtClean="0"/>
            <a:t> </a:t>
          </a:r>
          <a:r>
            <a:rPr lang="it-IT" sz="1600" dirty="0" err="1" smtClean="0"/>
            <a:t>comprehensive</a:t>
          </a:r>
          <a:r>
            <a:rPr lang="it-IT" sz="1600" dirty="0" smtClean="0"/>
            <a:t> </a:t>
          </a:r>
          <a:r>
            <a:rPr lang="it-IT" sz="1600" dirty="0" err="1" smtClean="0"/>
            <a:t>draft</a:t>
          </a:r>
          <a:endParaRPr lang="it-IT" sz="1600" dirty="0" smtClean="0"/>
        </a:p>
      </dgm:t>
    </dgm:pt>
    <dgm:pt modelId="{83100C19-2921-4160-94A3-3C1C7CB63FA3}" type="parTrans" cxnId="{9CC8B75F-FA87-4D16-9C8A-76CF52DAB6D1}">
      <dgm:prSet/>
      <dgm:spPr/>
      <dgm:t>
        <a:bodyPr/>
        <a:lstStyle/>
        <a:p>
          <a:endParaRPr lang="it-IT"/>
        </a:p>
      </dgm:t>
    </dgm:pt>
    <dgm:pt modelId="{37D1200B-A9A8-4DF2-BFF6-3D17BC7D8A91}" type="sibTrans" cxnId="{9CC8B75F-FA87-4D16-9C8A-76CF52DAB6D1}">
      <dgm:prSet/>
      <dgm:spPr/>
      <dgm:t>
        <a:bodyPr/>
        <a:lstStyle/>
        <a:p>
          <a:endParaRPr lang="it-IT"/>
        </a:p>
      </dgm:t>
    </dgm:pt>
    <dgm:pt modelId="{87E08330-E407-4D6C-B29A-2BF40EE2003F}">
      <dgm:prSet/>
      <dgm:spPr>
        <a:solidFill>
          <a:schemeClr val="accent1">
            <a:lumMod val="20000"/>
            <a:lumOff val="80000"/>
            <a:alpha val="90000"/>
          </a:schemeClr>
        </a:solidFill>
      </dgm:spPr>
      <dgm:t>
        <a:bodyPr/>
        <a:lstStyle/>
        <a:p>
          <a:r>
            <a:rPr lang="it-IT" dirty="0" smtClean="0"/>
            <a:t>Information, </a:t>
          </a:r>
          <a:r>
            <a:rPr lang="it-IT" dirty="0" err="1" smtClean="0"/>
            <a:t>consultation</a:t>
          </a:r>
          <a:r>
            <a:rPr lang="it-IT" dirty="0" smtClean="0"/>
            <a:t> and </a:t>
          </a:r>
          <a:r>
            <a:rPr lang="it-IT" dirty="0" err="1" smtClean="0"/>
            <a:t>participation</a:t>
          </a:r>
          <a:endParaRPr lang="it-IT" dirty="0" smtClean="0"/>
        </a:p>
      </dgm:t>
    </dgm:pt>
    <dgm:pt modelId="{D917BE94-D9A2-4C0C-87A2-4D481A14A8B4}" type="parTrans" cxnId="{520F762B-E932-4CC9-BD41-D61FB0FE0444}">
      <dgm:prSet/>
      <dgm:spPr/>
      <dgm:t>
        <a:bodyPr/>
        <a:lstStyle/>
        <a:p>
          <a:endParaRPr lang="it-IT"/>
        </a:p>
      </dgm:t>
    </dgm:pt>
    <dgm:pt modelId="{D16536D2-8D2D-4ABA-AD8E-4C186800E391}" type="sibTrans" cxnId="{520F762B-E932-4CC9-BD41-D61FB0FE0444}">
      <dgm:prSet/>
      <dgm:spPr/>
      <dgm:t>
        <a:bodyPr/>
        <a:lstStyle/>
        <a:p>
          <a:endParaRPr lang="it-IT"/>
        </a:p>
      </dgm:t>
    </dgm:pt>
    <dgm:pt modelId="{3FD75094-C800-451C-9C05-05E8EE7AEF98}">
      <dgm:prSet/>
      <dgm:spPr>
        <a:solidFill>
          <a:schemeClr val="accent1">
            <a:lumMod val="20000"/>
            <a:lumOff val="80000"/>
            <a:alpha val="90000"/>
          </a:schemeClr>
        </a:solidFill>
      </dgm:spPr>
      <dgm:t>
        <a:bodyPr/>
        <a:lstStyle/>
        <a:p>
          <a:r>
            <a:rPr lang="it-IT" dirty="0" err="1" smtClean="0"/>
            <a:t>Publish</a:t>
          </a:r>
          <a:r>
            <a:rPr lang="it-IT" dirty="0" smtClean="0"/>
            <a:t> </a:t>
          </a:r>
          <a:r>
            <a:rPr lang="it-IT" dirty="0" err="1" smtClean="0"/>
            <a:t>intentions</a:t>
          </a:r>
          <a:r>
            <a:rPr lang="it-IT" dirty="0" smtClean="0"/>
            <a:t> and regular </a:t>
          </a:r>
          <a:r>
            <a:rPr lang="it-IT" dirty="0" err="1" smtClean="0"/>
            <a:t>updates</a:t>
          </a:r>
          <a:endParaRPr lang="it-IT" dirty="0" smtClean="0"/>
        </a:p>
      </dgm:t>
    </dgm:pt>
    <dgm:pt modelId="{0623FE00-D0BF-4CD8-BFD4-A29F4CAEBB24}" type="parTrans" cxnId="{038BD23F-EC40-4644-99E3-C621F0EC71A2}">
      <dgm:prSet/>
      <dgm:spPr/>
      <dgm:t>
        <a:bodyPr/>
        <a:lstStyle/>
        <a:p>
          <a:endParaRPr lang="it-IT"/>
        </a:p>
      </dgm:t>
    </dgm:pt>
    <dgm:pt modelId="{8DD0AFB0-9F4A-4B2E-BB76-7D40B852AE08}" type="sibTrans" cxnId="{038BD23F-EC40-4644-99E3-C621F0EC71A2}">
      <dgm:prSet/>
      <dgm:spPr/>
      <dgm:t>
        <a:bodyPr/>
        <a:lstStyle/>
        <a:p>
          <a:endParaRPr lang="it-IT"/>
        </a:p>
      </dgm:t>
    </dgm:pt>
    <dgm:pt modelId="{4FC250A1-89D0-4EB9-A5AB-F49C5F323F45}" type="pres">
      <dgm:prSet presAssocID="{A5A98E92-5EB3-45AE-A489-377123E09715}" presName="Name0" presStyleCnt="0">
        <dgm:presLayoutVars>
          <dgm:dir/>
          <dgm:animLvl val="lvl"/>
          <dgm:resizeHandles val="exact"/>
        </dgm:presLayoutVars>
      </dgm:prSet>
      <dgm:spPr/>
      <dgm:t>
        <a:bodyPr/>
        <a:lstStyle/>
        <a:p>
          <a:endParaRPr lang="it-IT"/>
        </a:p>
      </dgm:t>
    </dgm:pt>
    <dgm:pt modelId="{C752F7B3-CBC4-4C7B-B882-0BFA11C1EFED}" type="pres">
      <dgm:prSet presAssocID="{977E4B39-395E-409B-98BE-4FA93A48E515}" presName="linNode" presStyleCnt="0"/>
      <dgm:spPr/>
    </dgm:pt>
    <dgm:pt modelId="{F7196835-7925-4630-95FB-9A7BE9888A1C}" type="pres">
      <dgm:prSet presAssocID="{977E4B39-395E-409B-98BE-4FA93A48E515}" presName="parentText" presStyleLbl="node1" presStyleIdx="0" presStyleCnt="3" custScaleX="104211">
        <dgm:presLayoutVars>
          <dgm:chMax val="1"/>
          <dgm:bulletEnabled val="1"/>
        </dgm:presLayoutVars>
      </dgm:prSet>
      <dgm:spPr/>
      <dgm:t>
        <a:bodyPr/>
        <a:lstStyle/>
        <a:p>
          <a:endParaRPr lang="it-IT"/>
        </a:p>
      </dgm:t>
    </dgm:pt>
    <dgm:pt modelId="{B3A2D1D2-D3AE-441F-9A9A-9BCBB539EE27}" type="pres">
      <dgm:prSet presAssocID="{977E4B39-395E-409B-98BE-4FA93A48E515}" presName="descendantText" presStyleLbl="alignAccFollowNode1" presStyleIdx="0" presStyleCnt="3" custScaleX="136005">
        <dgm:presLayoutVars>
          <dgm:bulletEnabled val="1"/>
        </dgm:presLayoutVars>
      </dgm:prSet>
      <dgm:spPr/>
      <dgm:t>
        <a:bodyPr/>
        <a:lstStyle/>
        <a:p>
          <a:endParaRPr lang="it-IT"/>
        </a:p>
      </dgm:t>
    </dgm:pt>
    <dgm:pt modelId="{2B64203B-D6D9-4C18-B24A-9C0C8223F0E3}" type="pres">
      <dgm:prSet presAssocID="{CCFF7A53-480C-4306-9512-9E08007AA88F}" presName="sp" presStyleCnt="0"/>
      <dgm:spPr/>
    </dgm:pt>
    <dgm:pt modelId="{2340F3F8-D4DF-4D90-978F-49CD11FAC61D}" type="pres">
      <dgm:prSet presAssocID="{EEAE1314-596C-466F-BCA9-6B2736B1F6F4}" presName="linNode" presStyleCnt="0"/>
      <dgm:spPr/>
    </dgm:pt>
    <dgm:pt modelId="{D5DE6DBC-BEDD-45C0-97D2-62E7CC706E6B}" type="pres">
      <dgm:prSet presAssocID="{EEAE1314-596C-466F-BCA9-6B2736B1F6F4}" presName="parentText" presStyleLbl="node1" presStyleIdx="1" presStyleCnt="3" custScaleX="85391">
        <dgm:presLayoutVars>
          <dgm:chMax val="1"/>
          <dgm:bulletEnabled val="1"/>
        </dgm:presLayoutVars>
      </dgm:prSet>
      <dgm:spPr/>
      <dgm:t>
        <a:bodyPr/>
        <a:lstStyle/>
        <a:p>
          <a:endParaRPr lang="it-IT"/>
        </a:p>
      </dgm:t>
    </dgm:pt>
    <dgm:pt modelId="{308FDDC2-C6A7-4738-96A7-AD724C056B68}" type="pres">
      <dgm:prSet presAssocID="{EEAE1314-596C-466F-BCA9-6B2736B1F6F4}" presName="descendantText" presStyleLbl="alignAccFollowNode1" presStyleIdx="1" presStyleCnt="3" custScaleX="95034" custLinFactNeighborX="353" custLinFactNeighborY="-1741">
        <dgm:presLayoutVars>
          <dgm:bulletEnabled val="1"/>
        </dgm:presLayoutVars>
      </dgm:prSet>
      <dgm:spPr/>
      <dgm:t>
        <a:bodyPr/>
        <a:lstStyle/>
        <a:p>
          <a:endParaRPr lang="it-IT"/>
        </a:p>
      </dgm:t>
    </dgm:pt>
    <dgm:pt modelId="{A702F283-5C06-4AA9-B883-0B24A0CD13E3}" type="pres">
      <dgm:prSet presAssocID="{3CEEA894-1CDF-457E-80EE-F68663D87FFD}" presName="sp" presStyleCnt="0"/>
      <dgm:spPr/>
    </dgm:pt>
    <dgm:pt modelId="{9438B9F1-F7ED-4407-AA11-319D5FE48D89}" type="pres">
      <dgm:prSet presAssocID="{A75774D6-AE09-49AB-B87F-EBBBEE07C12A}" presName="linNode" presStyleCnt="0"/>
      <dgm:spPr/>
    </dgm:pt>
    <dgm:pt modelId="{BA290AB7-14E5-4EA7-AD14-E1E9E6C7CC98}" type="pres">
      <dgm:prSet presAssocID="{A75774D6-AE09-49AB-B87F-EBBBEE07C12A}" presName="parentText" presStyleLbl="node1" presStyleIdx="2" presStyleCnt="3" custScaleX="86702" custLinFactNeighborX="-9" custLinFactNeighborY="-400">
        <dgm:presLayoutVars>
          <dgm:chMax val="1"/>
          <dgm:bulletEnabled val="1"/>
        </dgm:presLayoutVars>
      </dgm:prSet>
      <dgm:spPr/>
      <dgm:t>
        <a:bodyPr/>
        <a:lstStyle/>
        <a:p>
          <a:endParaRPr lang="it-IT"/>
        </a:p>
      </dgm:t>
    </dgm:pt>
    <dgm:pt modelId="{FF8E9E48-2968-4AAC-9A3A-3C5075D8D363}" type="pres">
      <dgm:prSet presAssocID="{A75774D6-AE09-49AB-B87F-EBBBEE07C12A}" presName="descendantText" presStyleLbl="alignAccFollowNode1" presStyleIdx="2" presStyleCnt="3" custScaleX="81087" custLinFactNeighborX="-958" custLinFactNeighborY="-265">
        <dgm:presLayoutVars>
          <dgm:bulletEnabled val="1"/>
        </dgm:presLayoutVars>
      </dgm:prSet>
      <dgm:spPr/>
      <dgm:t>
        <a:bodyPr/>
        <a:lstStyle/>
        <a:p>
          <a:endParaRPr lang="it-IT"/>
        </a:p>
      </dgm:t>
    </dgm:pt>
  </dgm:ptLst>
  <dgm:cxnLst>
    <dgm:cxn modelId="{AD7538FE-6B45-BC49-A874-40E3C00F4982}" type="presOf" srcId="{3E611E16-DE6C-44C9-A2EB-09A2C4C6B802}" destId="{B3A2D1D2-D3AE-441F-9A9A-9BCBB539EE27}" srcOrd="0" destOrd="3" presId="urn:microsoft.com/office/officeart/2005/8/layout/vList5"/>
    <dgm:cxn modelId="{78F54DB2-F44F-42BA-8EE9-C5CE55D7BDFE}" srcId="{A5A98E92-5EB3-45AE-A489-377123E09715}" destId="{EEAE1314-596C-466F-BCA9-6B2736B1F6F4}" srcOrd="1" destOrd="0" parTransId="{A1528D58-02DE-4556-A9FE-091DC35F746B}" sibTransId="{3CEEA894-1CDF-457E-80EE-F68663D87FFD}"/>
    <dgm:cxn modelId="{4432BCCF-4E5C-46AB-BA44-B607E0D7C98C}" srcId="{EEAE1314-596C-466F-BCA9-6B2736B1F6F4}" destId="{20944834-B762-426E-A340-BF3072E87C0B}" srcOrd="2" destOrd="0" parTransId="{EAB21100-51A4-4F8F-920B-49679B22BA86}" sibTransId="{2C489883-8C99-42B2-A0A2-9BA844491BC6}"/>
    <dgm:cxn modelId="{038BD23F-EC40-4644-99E3-C621F0EC71A2}" srcId="{A75774D6-AE09-49AB-B87F-EBBBEE07C12A}" destId="{3FD75094-C800-451C-9C05-05E8EE7AEF98}" srcOrd="2" destOrd="0" parTransId="{0623FE00-D0BF-4CD8-BFD4-A29F4CAEBB24}" sibTransId="{8DD0AFB0-9F4A-4B2E-BB76-7D40B852AE08}"/>
    <dgm:cxn modelId="{4D7809F6-AEA9-4D35-8E98-B365764FB8A3}" srcId="{A5A98E92-5EB3-45AE-A489-377123E09715}" destId="{A75774D6-AE09-49AB-B87F-EBBBEE07C12A}" srcOrd="2" destOrd="0" parTransId="{DA939069-CBBB-42E5-873E-4E227426262C}" sibTransId="{38B4E34A-B37E-4F9C-815F-65D2A48E9A5A}"/>
    <dgm:cxn modelId="{89354FBD-7067-F24F-847A-9A26D0A32EB6}" type="presOf" srcId="{074DAA8B-82D7-42FC-9DBF-2C730D7E9743}" destId="{308FDDC2-C6A7-4738-96A7-AD724C056B68}" srcOrd="0" destOrd="1" presId="urn:microsoft.com/office/officeart/2005/8/layout/vList5"/>
    <dgm:cxn modelId="{7CDB2FB1-1FEB-DE4F-AACF-7C91A8CB1655}" type="presOf" srcId="{BAB0527D-320D-4337-8252-4E469FCA5354}" destId="{308FDDC2-C6A7-4738-96A7-AD724C056B68}" srcOrd="0" destOrd="3" presId="urn:microsoft.com/office/officeart/2005/8/layout/vList5"/>
    <dgm:cxn modelId="{6B0AD90E-1F8C-42CF-A6A8-6A303736BC2A}" srcId="{EEAE1314-596C-466F-BCA9-6B2736B1F6F4}" destId="{074DAA8B-82D7-42FC-9DBF-2C730D7E9743}" srcOrd="1" destOrd="0" parTransId="{BF5A80C5-64CF-43CF-94B5-A186D7C9A415}" sibTransId="{06C96CC5-D5C1-45C8-9CA5-94B353D85D6E}"/>
    <dgm:cxn modelId="{0F579B5D-DFE2-4EFE-AA72-A6D4B433FE9A}" srcId="{A75774D6-AE09-49AB-B87F-EBBBEE07C12A}" destId="{1F8BAE20-AFE0-4E7A-B233-FFDCF2E58689}" srcOrd="0" destOrd="0" parTransId="{5061D0DB-E7AD-46E3-AB35-498C9ABA986F}" sibTransId="{5281AA93-8FDA-4F73-B7BC-E1E58A8E6797}"/>
    <dgm:cxn modelId="{4D966895-B6CD-4D1E-B708-9DC036E6B7BB}" srcId="{EEAE1314-596C-466F-BCA9-6B2736B1F6F4}" destId="{EC249DB0-AEC1-4345-AFB5-54A37E65EBF9}" srcOrd="0" destOrd="0" parTransId="{5BC7E55C-80B3-4CAE-A1B8-0E9BB4D294A6}" sibTransId="{789B0941-60ED-4AA8-86D1-D731C897979A}"/>
    <dgm:cxn modelId="{573F2DF5-15FA-F749-A3DC-4AE8766B6C28}" type="presOf" srcId="{E95ADAEF-FB47-4F62-9F44-D522F9119FD1}" destId="{B3A2D1D2-D3AE-441F-9A9A-9BCBB539EE27}" srcOrd="0" destOrd="2" presId="urn:microsoft.com/office/officeart/2005/8/layout/vList5"/>
    <dgm:cxn modelId="{9CC8B75F-FA87-4D16-9C8A-76CF52DAB6D1}" srcId="{EEAE1314-596C-466F-BCA9-6B2736B1F6F4}" destId="{BAB0527D-320D-4337-8252-4E469FCA5354}" srcOrd="3" destOrd="0" parTransId="{83100C19-2921-4160-94A3-3C1C7CB63FA3}" sibTransId="{37D1200B-A9A8-4DF2-BFF6-3D17BC7D8A91}"/>
    <dgm:cxn modelId="{2CB66AEC-6490-4016-9236-75CCC657753C}" srcId="{977E4B39-395E-409B-98BE-4FA93A48E515}" destId="{E95ADAEF-FB47-4F62-9F44-D522F9119FD1}" srcOrd="2" destOrd="0" parTransId="{949B954D-B7E0-411C-8826-1153408E6351}" sibTransId="{A448DFE1-D881-497E-B63A-996B5EC06E20}"/>
    <dgm:cxn modelId="{FFC002DA-F15C-6A40-8A17-484962048748}" type="presOf" srcId="{A5A98E92-5EB3-45AE-A489-377123E09715}" destId="{4FC250A1-89D0-4EB9-A5AB-F49C5F323F45}" srcOrd="0" destOrd="0" presId="urn:microsoft.com/office/officeart/2005/8/layout/vList5"/>
    <dgm:cxn modelId="{2614CC86-CBAE-624E-839A-6D3B9402F22D}" type="presOf" srcId="{EEAE1314-596C-466F-BCA9-6B2736B1F6F4}" destId="{D5DE6DBC-BEDD-45C0-97D2-62E7CC706E6B}" srcOrd="0" destOrd="0" presId="urn:microsoft.com/office/officeart/2005/8/layout/vList5"/>
    <dgm:cxn modelId="{296A7979-BBB5-8D48-ABF5-7959D722BC11}" type="presOf" srcId="{EC249DB0-AEC1-4345-AFB5-54A37E65EBF9}" destId="{308FDDC2-C6A7-4738-96A7-AD724C056B68}" srcOrd="0" destOrd="0" presId="urn:microsoft.com/office/officeart/2005/8/layout/vList5"/>
    <dgm:cxn modelId="{221B35A2-0BFB-4F75-B033-744BFB18F0B8}" srcId="{A5A98E92-5EB3-45AE-A489-377123E09715}" destId="{977E4B39-395E-409B-98BE-4FA93A48E515}" srcOrd="0" destOrd="0" parTransId="{4EADCB83-ADB5-4846-8318-E354FF13C510}" sibTransId="{CCFF7A53-480C-4306-9512-9E08007AA88F}"/>
    <dgm:cxn modelId="{46907FD8-76DA-6E4C-B91F-A896A6E1C516}" type="presOf" srcId="{1F8BAE20-AFE0-4E7A-B233-FFDCF2E58689}" destId="{FF8E9E48-2968-4AAC-9A3A-3C5075D8D363}" srcOrd="0" destOrd="0" presId="urn:microsoft.com/office/officeart/2005/8/layout/vList5"/>
    <dgm:cxn modelId="{7095E0D5-3801-714A-AD79-F85FCEEDF24F}" type="presOf" srcId="{E88E2F2F-381E-4D22-9E3C-7EA1B0B91B7E}" destId="{B3A2D1D2-D3AE-441F-9A9A-9BCBB539EE27}" srcOrd="0" destOrd="1" presId="urn:microsoft.com/office/officeart/2005/8/layout/vList5"/>
    <dgm:cxn modelId="{076CB5E1-28FF-6145-83E0-3E42B2FE0944}" type="presOf" srcId="{977E4B39-395E-409B-98BE-4FA93A48E515}" destId="{F7196835-7925-4630-95FB-9A7BE9888A1C}" srcOrd="0" destOrd="0" presId="urn:microsoft.com/office/officeart/2005/8/layout/vList5"/>
    <dgm:cxn modelId="{583EA47A-244C-4527-AAFE-EBB7FE230D1B}" srcId="{977E4B39-395E-409B-98BE-4FA93A48E515}" destId="{E88E2F2F-381E-4D22-9E3C-7EA1B0B91B7E}" srcOrd="1" destOrd="0" parTransId="{F0B9B927-5F02-4B39-A187-C14C1A1B0648}" sibTransId="{B38886F2-64B3-4AF5-AB80-C47B689864B2}"/>
    <dgm:cxn modelId="{7BCC7A09-17C4-2549-943C-1AB8D7A97897}" type="presOf" srcId="{A75774D6-AE09-49AB-B87F-EBBBEE07C12A}" destId="{BA290AB7-14E5-4EA7-AD14-E1E9E6C7CC98}" srcOrd="0" destOrd="0" presId="urn:microsoft.com/office/officeart/2005/8/layout/vList5"/>
    <dgm:cxn modelId="{520F762B-E932-4CC9-BD41-D61FB0FE0444}" srcId="{A75774D6-AE09-49AB-B87F-EBBBEE07C12A}" destId="{87E08330-E407-4D6C-B29A-2BF40EE2003F}" srcOrd="1" destOrd="0" parTransId="{D917BE94-D9A2-4C0C-87A2-4D481A14A8B4}" sibTransId="{D16536D2-8D2D-4ABA-AD8E-4C186800E391}"/>
    <dgm:cxn modelId="{0E9E1EAB-48E2-4AB6-8DF2-F986A1993F5F}" srcId="{977E4B39-395E-409B-98BE-4FA93A48E515}" destId="{3E611E16-DE6C-44C9-A2EB-09A2C4C6B802}" srcOrd="3" destOrd="0" parTransId="{DBE59991-D736-414C-870B-5A700FCB490D}" sibTransId="{94C49434-2102-4FCF-87C3-D723C9AC1071}"/>
    <dgm:cxn modelId="{0F8F6D38-BA38-3A48-A332-3E7AE466E3DF}" type="presOf" srcId="{3FD75094-C800-451C-9C05-05E8EE7AEF98}" destId="{FF8E9E48-2968-4AAC-9A3A-3C5075D8D363}" srcOrd="0" destOrd="2" presId="urn:microsoft.com/office/officeart/2005/8/layout/vList5"/>
    <dgm:cxn modelId="{4738B78D-8B1E-384E-B4C7-0D1FFE5F11B7}" type="presOf" srcId="{20944834-B762-426E-A340-BF3072E87C0B}" destId="{308FDDC2-C6A7-4738-96A7-AD724C056B68}" srcOrd="0" destOrd="2" presId="urn:microsoft.com/office/officeart/2005/8/layout/vList5"/>
    <dgm:cxn modelId="{FD29EDB0-7711-40B9-986C-5AB01D251F90}" srcId="{977E4B39-395E-409B-98BE-4FA93A48E515}" destId="{DFED99EF-90AF-4AB9-9B51-D887A558B208}" srcOrd="0" destOrd="0" parTransId="{FAD6ADAE-EB62-40E2-90E0-0AC561396966}" sibTransId="{DF2073D9-B9FE-46B2-A2A2-96BE22BAFB51}"/>
    <dgm:cxn modelId="{C934F2C9-96A3-AD4C-A44D-3EB3FC9818BA}" type="presOf" srcId="{87E08330-E407-4D6C-B29A-2BF40EE2003F}" destId="{FF8E9E48-2968-4AAC-9A3A-3C5075D8D363}" srcOrd="0" destOrd="1" presId="urn:microsoft.com/office/officeart/2005/8/layout/vList5"/>
    <dgm:cxn modelId="{564107DE-6BC8-8B4A-AD98-56DA02EB012A}" type="presOf" srcId="{DFED99EF-90AF-4AB9-9B51-D887A558B208}" destId="{B3A2D1D2-D3AE-441F-9A9A-9BCBB539EE27}" srcOrd="0" destOrd="0" presId="urn:microsoft.com/office/officeart/2005/8/layout/vList5"/>
    <dgm:cxn modelId="{22951C80-E4E9-A54B-BC49-6F9A5F2DCC36}" type="presParOf" srcId="{4FC250A1-89D0-4EB9-A5AB-F49C5F323F45}" destId="{C752F7B3-CBC4-4C7B-B882-0BFA11C1EFED}" srcOrd="0" destOrd="0" presId="urn:microsoft.com/office/officeart/2005/8/layout/vList5"/>
    <dgm:cxn modelId="{C018543F-1784-0C40-8639-9F2AD625CBC4}" type="presParOf" srcId="{C752F7B3-CBC4-4C7B-B882-0BFA11C1EFED}" destId="{F7196835-7925-4630-95FB-9A7BE9888A1C}" srcOrd="0" destOrd="0" presId="urn:microsoft.com/office/officeart/2005/8/layout/vList5"/>
    <dgm:cxn modelId="{124C9302-8196-DB4A-BF29-0E9077FA182C}" type="presParOf" srcId="{C752F7B3-CBC4-4C7B-B882-0BFA11C1EFED}" destId="{B3A2D1D2-D3AE-441F-9A9A-9BCBB539EE27}" srcOrd="1" destOrd="0" presId="urn:microsoft.com/office/officeart/2005/8/layout/vList5"/>
    <dgm:cxn modelId="{A897CBE1-8EE0-BD4D-808F-43364BD089C9}" type="presParOf" srcId="{4FC250A1-89D0-4EB9-A5AB-F49C5F323F45}" destId="{2B64203B-D6D9-4C18-B24A-9C0C8223F0E3}" srcOrd="1" destOrd="0" presId="urn:microsoft.com/office/officeart/2005/8/layout/vList5"/>
    <dgm:cxn modelId="{223D8D5C-192E-784E-98BE-0D5C3043236A}" type="presParOf" srcId="{4FC250A1-89D0-4EB9-A5AB-F49C5F323F45}" destId="{2340F3F8-D4DF-4D90-978F-49CD11FAC61D}" srcOrd="2" destOrd="0" presId="urn:microsoft.com/office/officeart/2005/8/layout/vList5"/>
    <dgm:cxn modelId="{40C8AA61-7F87-7249-92C9-60AE014985FB}" type="presParOf" srcId="{2340F3F8-D4DF-4D90-978F-49CD11FAC61D}" destId="{D5DE6DBC-BEDD-45C0-97D2-62E7CC706E6B}" srcOrd="0" destOrd="0" presId="urn:microsoft.com/office/officeart/2005/8/layout/vList5"/>
    <dgm:cxn modelId="{DF4BB1F4-8A5A-1041-AF7E-0C3ABF2BFCBC}" type="presParOf" srcId="{2340F3F8-D4DF-4D90-978F-49CD11FAC61D}" destId="{308FDDC2-C6A7-4738-96A7-AD724C056B68}" srcOrd="1" destOrd="0" presId="urn:microsoft.com/office/officeart/2005/8/layout/vList5"/>
    <dgm:cxn modelId="{0E9B3668-D441-F741-B1EB-2CA0D50B3A1E}" type="presParOf" srcId="{4FC250A1-89D0-4EB9-A5AB-F49C5F323F45}" destId="{A702F283-5C06-4AA9-B883-0B24A0CD13E3}" srcOrd="3" destOrd="0" presId="urn:microsoft.com/office/officeart/2005/8/layout/vList5"/>
    <dgm:cxn modelId="{D04FA5D6-404C-844F-A25F-E72B796CCA5D}" type="presParOf" srcId="{4FC250A1-89D0-4EB9-A5AB-F49C5F323F45}" destId="{9438B9F1-F7ED-4407-AA11-319D5FE48D89}" srcOrd="4" destOrd="0" presId="urn:microsoft.com/office/officeart/2005/8/layout/vList5"/>
    <dgm:cxn modelId="{98FF231D-95E9-C549-AB49-FD04FE511B34}" type="presParOf" srcId="{9438B9F1-F7ED-4407-AA11-319D5FE48D89}" destId="{BA290AB7-14E5-4EA7-AD14-E1E9E6C7CC98}" srcOrd="0" destOrd="0" presId="urn:microsoft.com/office/officeart/2005/8/layout/vList5"/>
    <dgm:cxn modelId="{E820B05B-B1B1-DE40-9D72-744A499430F3}" type="presParOf" srcId="{9438B9F1-F7ED-4407-AA11-319D5FE48D89}" destId="{FF8E9E48-2968-4AAC-9A3A-3C5075D8D36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2D1D2-D3AE-441F-9A9A-9BCBB539EE27}">
      <dsp:nvSpPr>
        <dsp:cNvPr id="0" name=""/>
        <dsp:cNvSpPr/>
      </dsp:nvSpPr>
      <dsp:spPr>
        <a:xfrm rot="5400000">
          <a:off x="5095891" y="-2308750"/>
          <a:ext cx="1193577" cy="6113993"/>
        </a:xfrm>
        <a:prstGeom prst="round2SameRect">
          <a:avLst/>
        </a:prstGeom>
        <a:solidFill>
          <a:schemeClr val="tx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b="0" kern="1200" dirty="0" err="1" smtClean="0"/>
            <a:t>Preparation</a:t>
          </a:r>
          <a:r>
            <a:rPr lang="it-IT" sz="1600" b="0" kern="1200" dirty="0" smtClean="0"/>
            <a:t> </a:t>
          </a:r>
          <a:r>
            <a:rPr lang="it-IT" sz="1600" b="0" kern="1200" dirty="0" err="1" smtClean="0"/>
            <a:t>of</a:t>
          </a:r>
          <a:r>
            <a:rPr lang="it-IT" sz="1600" b="0" kern="1200" dirty="0" smtClean="0"/>
            <a:t> </a:t>
          </a:r>
          <a:r>
            <a:rPr lang="it-IT" sz="1600" b="0" kern="1200" dirty="0" err="1" smtClean="0"/>
            <a:t>draft</a:t>
          </a:r>
          <a:r>
            <a:rPr lang="it-IT" sz="1600" b="0" kern="1200" dirty="0" smtClean="0"/>
            <a:t> input </a:t>
          </a:r>
          <a:r>
            <a:rPr lang="it-IT" sz="1600" b="0" kern="1200" dirty="0" err="1" smtClean="0"/>
            <a:t>document</a:t>
          </a:r>
          <a:endParaRPr lang="it-IT" sz="1600" b="0" kern="1200" dirty="0"/>
        </a:p>
        <a:p>
          <a:pPr marL="171450" lvl="1" indent="-171450" algn="l" defTabSz="711200">
            <a:lnSpc>
              <a:spcPct val="90000"/>
            </a:lnSpc>
            <a:spcBef>
              <a:spcPct val="0"/>
            </a:spcBef>
            <a:spcAft>
              <a:spcPct val="15000"/>
            </a:spcAft>
            <a:buChar char="••"/>
          </a:pPr>
          <a:r>
            <a:rPr lang="it-IT" sz="1600" b="0" kern="1200" dirty="0" smtClean="0"/>
            <a:t>Planning, </a:t>
          </a:r>
          <a:r>
            <a:rPr lang="it-IT" sz="1600" b="0" kern="1200" dirty="0" err="1" smtClean="0"/>
            <a:t>preparing</a:t>
          </a:r>
          <a:r>
            <a:rPr lang="it-IT" sz="1600" b="0" kern="1200" dirty="0" smtClean="0"/>
            <a:t> and holding </a:t>
          </a:r>
          <a:r>
            <a:rPr lang="it-IT" sz="1600" b="0" kern="1200" dirty="0" err="1" smtClean="0"/>
            <a:t>meetings</a:t>
          </a:r>
          <a:endParaRPr lang="it-IT" sz="1600" b="0" kern="1200" dirty="0" smtClean="0"/>
        </a:p>
        <a:p>
          <a:pPr marL="171450" lvl="1" indent="-171450" algn="l" defTabSz="711200">
            <a:lnSpc>
              <a:spcPct val="90000"/>
            </a:lnSpc>
            <a:spcBef>
              <a:spcPct val="0"/>
            </a:spcBef>
            <a:spcAft>
              <a:spcPct val="15000"/>
            </a:spcAft>
            <a:buChar char="••"/>
          </a:pPr>
          <a:r>
            <a:rPr lang="it-IT" sz="1600" b="0" kern="1200" dirty="0" err="1" smtClean="0"/>
            <a:t>Consultations</a:t>
          </a:r>
          <a:endParaRPr lang="it-IT" sz="1600" b="0" kern="1200" dirty="0" smtClean="0"/>
        </a:p>
        <a:p>
          <a:pPr marL="171450" lvl="1" indent="-171450" algn="l" defTabSz="711200">
            <a:lnSpc>
              <a:spcPct val="90000"/>
            </a:lnSpc>
            <a:spcBef>
              <a:spcPct val="0"/>
            </a:spcBef>
            <a:spcAft>
              <a:spcPct val="15000"/>
            </a:spcAft>
            <a:buChar char="••"/>
          </a:pPr>
          <a:r>
            <a:rPr lang="it-IT" sz="1600" b="0" kern="1200" dirty="0" err="1" smtClean="0"/>
            <a:t>Review</a:t>
          </a:r>
          <a:endParaRPr lang="it-IT" sz="1600" b="0" kern="1200" dirty="0" smtClean="0"/>
        </a:p>
      </dsp:txBody>
      <dsp:txXfrm rot="-5400000">
        <a:off x="2635683" y="209724"/>
        <a:ext cx="6055727" cy="1077045"/>
      </dsp:txXfrm>
    </dsp:sp>
    <dsp:sp modelId="{F7196835-7925-4630-95FB-9A7BE9888A1C}">
      <dsp:nvSpPr>
        <dsp:cNvPr id="0" name=""/>
        <dsp:cNvSpPr/>
      </dsp:nvSpPr>
      <dsp:spPr>
        <a:xfrm>
          <a:off x="528" y="2260"/>
          <a:ext cx="2635155" cy="1491971"/>
        </a:xfrm>
        <a:prstGeom prst="round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err="1" smtClean="0"/>
            <a:t>Tentative</a:t>
          </a:r>
          <a:r>
            <a:rPr lang="it-IT" sz="2900" kern="1200" dirty="0" smtClean="0"/>
            <a:t> </a:t>
          </a:r>
          <a:r>
            <a:rPr lang="it-IT" sz="2900" kern="1200" dirty="0" err="1" smtClean="0"/>
            <a:t>workplan</a:t>
          </a:r>
          <a:endParaRPr lang="it-IT" sz="2900" kern="1200" dirty="0"/>
        </a:p>
      </dsp:txBody>
      <dsp:txXfrm>
        <a:off x="73360" y="75092"/>
        <a:ext cx="2489491" cy="1346307"/>
      </dsp:txXfrm>
    </dsp:sp>
    <dsp:sp modelId="{308FDDC2-C6A7-4738-96A7-AD724C056B68}">
      <dsp:nvSpPr>
        <dsp:cNvPr id="0" name=""/>
        <dsp:cNvSpPr/>
      </dsp:nvSpPr>
      <dsp:spPr>
        <a:xfrm rot="5400000">
          <a:off x="4765754" y="-366978"/>
          <a:ext cx="1193577" cy="5322029"/>
        </a:xfrm>
        <a:prstGeom prst="round2SameRect">
          <a:avLst/>
        </a:prstGeom>
        <a:solidFill>
          <a:schemeClr val="accent6">
            <a:lumMod val="20000"/>
            <a:lumOff val="80000"/>
            <a:alpha val="89804"/>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err="1" smtClean="0"/>
            <a:t>Working</a:t>
          </a:r>
          <a:r>
            <a:rPr lang="it-IT" sz="1600" kern="1200" dirty="0" smtClean="0"/>
            <a:t> </a:t>
          </a:r>
          <a:r>
            <a:rPr lang="it-IT" sz="1600" kern="1200" dirty="0" err="1" smtClean="0"/>
            <a:t>paper</a:t>
          </a:r>
          <a:endParaRPr lang="it-IT" sz="1600" kern="1200" dirty="0"/>
        </a:p>
        <a:p>
          <a:pPr marL="171450" lvl="1" indent="-171450" algn="l" defTabSz="711200">
            <a:lnSpc>
              <a:spcPct val="90000"/>
            </a:lnSpc>
            <a:spcBef>
              <a:spcPct val="0"/>
            </a:spcBef>
            <a:spcAft>
              <a:spcPct val="15000"/>
            </a:spcAft>
            <a:buChar char="••"/>
          </a:pPr>
          <a:r>
            <a:rPr lang="it-IT" sz="1600" kern="1200" dirty="0" err="1" smtClean="0"/>
            <a:t>Glossary</a:t>
          </a:r>
          <a:r>
            <a:rPr lang="it-IT" sz="1600" kern="1200" dirty="0" smtClean="0"/>
            <a:t> </a:t>
          </a:r>
          <a:r>
            <a:rPr lang="it-IT" sz="1600" kern="1200" dirty="0" err="1" smtClean="0"/>
            <a:t>of</a:t>
          </a:r>
          <a:r>
            <a:rPr lang="it-IT" sz="1600" kern="1200" dirty="0" smtClean="0"/>
            <a:t> key </a:t>
          </a:r>
          <a:r>
            <a:rPr lang="it-IT" sz="1600" kern="1200" dirty="0" err="1" smtClean="0"/>
            <a:t>notions</a:t>
          </a:r>
          <a:endParaRPr lang="it-IT" sz="1600" kern="1200" dirty="0" smtClean="0"/>
        </a:p>
        <a:p>
          <a:pPr marL="171450" lvl="1" indent="-171450" algn="l" defTabSz="711200">
            <a:lnSpc>
              <a:spcPct val="90000"/>
            </a:lnSpc>
            <a:spcBef>
              <a:spcPct val="0"/>
            </a:spcBef>
            <a:spcAft>
              <a:spcPct val="15000"/>
            </a:spcAft>
            <a:buChar char="••"/>
          </a:pPr>
          <a:r>
            <a:rPr lang="it-IT" sz="1600" kern="1200" dirty="0" err="1" smtClean="0"/>
            <a:t>Outline</a:t>
          </a:r>
          <a:endParaRPr lang="it-IT" sz="1600" kern="1200" dirty="0" smtClean="0"/>
        </a:p>
        <a:p>
          <a:pPr marL="171450" lvl="1" indent="-171450" algn="l" defTabSz="711200">
            <a:lnSpc>
              <a:spcPct val="90000"/>
            </a:lnSpc>
            <a:spcBef>
              <a:spcPct val="0"/>
            </a:spcBef>
            <a:spcAft>
              <a:spcPct val="15000"/>
            </a:spcAft>
            <a:buChar char="••"/>
          </a:pPr>
          <a:r>
            <a:rPr lang="it-IT" sz="1600" kern="1200" dirty="0" err="1" smtClean="0"/>
            <a:t>Merging</a:t>
          </a:r>
          <a:r>
            <a:rPr lang="it-IT" sz="1600" kern="1200" dirty="0" smtClean="0"/>
            <a:t> </a:t>
          </a:r>
          <a:r>
            <a:rPr lang="it-IT" sz="1600" kern="1200" dirty="0" err="1" smtClean="0"/>
            <a:t>components</a:t>
          </a:r>
          <a:r>
            <a:rPr lang="it-IT" sz="1600" kern="1200" dirty="0" smtClean="0"/>
            <a:t> </a:t>
          </a:r>
          <a:r>
            <a:rPr lang="it-IT" sz="1600" kern="1200" dirty="0" err="1" smtClean="0"/>
            <a:t>into</a:t>
          </a:r>
          <a:r>
            <a:rPr lang="it-IT" sz="1600" kern="1200" dirty="0" smtClean="0"/>
            <a:t> </a:t>
          </a:r>
          <a:r>
            <a:rPr lang="it-IT" sz="1600" kern="1200" dirty="0" err="1" smtClean="0"/>
            <a:t>comprehensive</a:t>
          </a:r>
          <a:r>
            <a:rPr lang="it-IT" sz="1600" kern="1200" dirty="0" smtClean="0"/>
            <a:t> </a:t>
          </a:r>
          <a:r>
            <a:rPr lang="it-IT" sz="1600" kern="1200" dirty="0" err="1" smtClean="0"/>
            <a:t>draft</a:t>
          </a:r>
          <a:endParaRPr lang="it-IT" sz="1600" kern="1200" dirty="0" smtClean="0"/>
        </a:p>
      </dsp:txBody>
      <dsp:txXfrm rot="-5400000">
        <a:off x="2701528" y="1755514"/>
        <a:ext cx="5263763" cy="1077045"/>
      </dsp:txXfrm>
    </dsp:sp>
    <dsp:sp modelId="{D5DE6DBC-BEDD-45C0-97D2-62E7CC706E6B}">
      <dsp:nvSpPr>
        <dsp:cNvPr id="0" name=""/>
        <dsp:cNvSpPr/>
      </dsp:nvSpPr>
      <dsp:spPr>
        <a:xfrm>
          <a:off x="528" y="1568830"/>
          <a:ext cx="2689879" cy="1491971"/>
        </a:xfrm>
        <a:prstGeom prst="roundRect">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err="1" smtClean="0"/>
            <a:t>Drafting</a:t>
          </a:r>
          <a:endParaRPr lang="it-IT" sz="2900" kern="1200" dirty="0"/>
        </a:p>
      </dsp:txBody>
      <dsp:txXfrm>
        <a:off x="73360" y="1641662"/>
        <a:ext cx="2544215" cy="1346307"/>
      </dsp:txXfrm>
    </dsp:sp>
    <dsp:sp modelId="{FF8E9E48-2968-4AAC-9A3A-3C5075D8D363}">
      <dsp:nvSpPr>
        <dsp:cNvPr id="0" name=""/>
        <dsp:cNvSpPr/>
      </dsp:nvSpPr>
      <dsp:spPr>
        <a:xfrm rot="5400000">
          <a:off x="4375228" y="1607734"/>
          <a:ext cx="1193577" cy="4540978"/>
        </a:xfrm>
        <a:prstGeom prst="round2SameRect">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it-IT" sz="1600" kern="1200" dirty="0" err="1" smtClean="0"/>
            <a:t>IDPs</a:t>
          </a:r>
          <a:r>
            <a:rPr lang="it-IT" sz="1600" kern="1200" dirty="0" smtClean="0"/>
            <a:t> at the </a:t>
          </a:r>
          <a:r>
            <a:rPr lang="it-IT" sz="1600" kern="1200" dirty="0" err="1" smtClean="0"/>
            <a:t>heart</a:t>
          </a:r>
          <a:r>
            <a:rPr lang="it-IT" sz="1600" kern="1200" dirty="0" smtClean="0"/>
            <a:t> </a:t>
          </a:r>
          <a:r>
            <a:rPr lang="it-IT" sz="1600" kern="1200" dirty="0" err="1" smtClean="0"/>
            <a:t>of</a:t>
          </a:r>
          <a:r>
            <a:rPr lang="it-IT" sz="1600" kern="1200" dirty="0" smtClean="0"/>
            <a:t> the </a:t>
          </a:r>
          <a:r>
            <a:rPr lang="it-IT" sz="1600" kern="1200" dirty="0" err="1" smtClean="0"/>
            <a:t>process</a:t>
          </a:r>
          <a:endParaRPr lang="it-IT" sz="1600" kern="1200" dirty="0"/>
        </a:p>
        <a:p>
          <a:pPr marL="171450" lvl="1" indent="-171450" algn="l" defTabSz="711200">
            <a:lnSpc>
              <a:spcPct val="90000"/>
            </a:lnSpc>
            <a:spcBef>
              <a:spcPct val="0"/>
            </a:spcBef>
            <a:spcAft>
              <a:spcPct val="15000"/>
            </a:spcAft>
            <a:buChar char="••"/>
          </a:pPr>
          <a:r>
            <a:rPr lang="it-IT" sz="1600" kern="1200" dirty="0" smtClean="0"/>
            <a:t>Information, </a:t>
          </a:r>
          <a:r>
            <a:rPr lang="it-IT" sz="1600" kern="1200" dirty="0" err="1" smtClean="0"/>
            <a:t>consultation</a:t>
          </a:r>
          <a:r>
            <a:rPr lang="it-IT" sz="1600" kern="1200" dirty="0" smtClean="0"/>
            <a:t> and </a:t>
          </a:r>
          <a:r>
            <a:rPr lang="it-IT" sz="1600" kern="1200" dirty="0" err="1" smtClean="0"/>
            <a:t>participation</a:t>
          </a:r>
          <a:endParaRPr lang="it-IT" sz="1600" kern="1200" dirty="0" smtClean="0"/>
        </a:p>
        <a:p>
          <a:pPr marL="171450" lvl="1" indent="-171450" algn="l" defTabSz="711200">
            <a:lnSpc>
              <a:spcPct val="90000"/>
            </a:lnSpc>
            <a:spcBef>
              <a:spcPct val="0"/>
            </a:spcBef>
            <a:spcAft>
              <a:spcPct val="15000"/>
            </a:spcAft>
            <a:buChar char="••"/>
          </a:pPr>
          <a:r>
            <a:rPr lang="it-IT" sz="1600" kern="1200" dirty="0" err="1" smtClean="0"/>
            <a:t>Publish</a:t>
          </a:r>
          <a:r>
            <a:rPr lang="it-IT" sz="1600" kern="1200" dirty="0" smtClean="0"/>
            <a:t> </a:t>
          </a:r>
          <a:r>
            <a:rPr lang="it-IT" sz="1600" kern="1200" dirty="0" err="1" smtClean="0"/>
            <a:t>intentions</a:t>
          </a:r>
          <a:r>
            <a:rPr lang="it-IT" sz="1600" kern="1200" dirty="0" smtClean="0"/>
            <a:t> and regular </a:t>
          </a:r>
          <a:r>
            <a:rPr lang="it-IT" sz="1600" kern="1200" dirty="0" err="1" smtClean="0"/>
            <a:t>updates</a:t>
          </a:r>
          <a:endParaRPr lang="it-IT" sz="1600" kern="1200" dirty="0" smtClean="0"/>
        </a:p>
      </dsp:txBody>
      <dsp:txXfrm rot="-5400000">
        <a:off x="2701528" y="3339700"/>
        <a:ext cx="4482712" cy="1077045"/>
      </dsp:txXfrm>
    </dsp:sp>
    <dsp:sp modelId="{BA290AB7-14E5-4EA7-AD14-E1E9E6C7CC98}">
      <dsp:nvSpPr>
        <dsp:cNvPr id="0" name=""/>
        <dsp:cNvSpPr/>
      </dsp:nvSpPr>
      <dsp:spPr>
        <a:xfrm>
          <a:off x="24" y="3129432"/>
          <a:ext cx="2731177" cy="1491971"/>
        </a:xfrm>
        <a:prstGeom prst="round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it-IT" sz="2900" kern="1200" dirty="0" smtClean="0"/>
            <a:t>Inclusive and </a:t>
          </a:r>
          <a:r>
            <a:rPr lang="it-IT" sz="2900" kern="1200" dirty="0" err="1" smtClean="0"/>
            <a:t>transparent</a:t>
          </a:r>
          <a:r>
            <a:rPr lang="it-IT" sz="2900" kern="1200" dirty="0" smtClean="0"/>
            <a:t> </a:t>
          </a:r>
          <a:r>
            <a:rPr lang="it-IT" sz="2900" kern="1200" dirty="0" err="1" smtClean="0"/>
            <a:t>process</a:t>
          </a:r>
          <a:endParaRPr lang="it-IT" sz="2900" kern="1200" dirty="0"/>
        </a:p>
      </dsp:txBody>
      <dsp:txXfrm>
        <a:off x="72856" y="3202264"/>
        <a:ext cx="2585513" cy="134630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7"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en-GB"/>
          </a:p>
        </p:txBody>
      </p:sp>
      <p:sp>
        <p:nvSpPr>
          <p:cNvPr id="72708"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en-GB"/>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92255FE-7C72-444E-A121-40E0F97E5A9F}" type="slidenum">
              <a:rPr lang="en-GB"/>
              <a:pPr>
                <a:defRPr/>
              </a:pPr>
              <a:t>‹#›</a:t>
            </a:fld>
            <a:endParaRPr lang="en-GB"/>
          </a:p>
        </p:txBody>
      </p:sp>
    </p:spTree>
    <p:extLst>
      <p:ext uri="{BB962C8B-B14F-4D97-AF65-F5344CB8AC3E}">
        <p14:creationId xmlns:p14="http://schemas.microsoft.com/office/powerpoint/2010/main" val="929877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mn-ea"/>
                <a:cs typeface="+mn-cs"/>
              </a:defRPr>
            </a:lvl1pPr>
          </a:lstStyle>
          <a:p>
            <a:pPr>
              <a:defRPr/>
            </a:pPr>
            <a:endParaRPr lang="it-IT"/>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42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it-IT" noProof="0" smtClean="0"/>
              <a:t>Click to edit Master text styles</a:t>
            </a:r>
          </a:p>
          <a:p>
            <a:pPr lvl="1"/>
            <a:r>
              <a:rPr lang="it-IT" noProof="0" smtClean="0"/>
              <a:t>Second level</a:t>
            </a:r>
          </a:p>
          <a:p>
            <a:pPr lvl="2"/>
            <a:r>
              <a:rPr lang="it-IT" noProof="0" smtClean="0"/>
              <a:t>Third level</a:t>
            </a:r>
          </a:p>
          <a:p>
            <a:pPr lvl="3"/>
            <a:r>
              <a:rPr lang="it-IT" noProof="0" smtClean="0"/>
              <a:t>Fourth level</a:t>
            </a:r>
          </a:p>
          <a:p>
            <a:pPr lvl="4"/>
            <a:r>
              <a:rPr lang="it-IT" noProof="0" smtClean="0"/>
              <a:t>Fifth level</a:t>
            </a:r>
          </a:p>
        </p:txBody>
      </p:sp>
      <p:sp>
        <p:nvSpPr>
          <p:cNvPr id="942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mn-ea"/>
                <a:cs typeface="+mn-cs"/>
              </a:defRPr>
            </a:lvl1pPr>
          </a:lstStyle>
          <a:p>
            <a:pPr>
              <a:defRPr/>
            </a:pPr>
            <a:endParaRPr lang="it-IT"/>
          </a:p>
        </p:txBody>
      </p:sp>
      <p:sp>
        <p:nvSpPr>
          <p:cNvPr id="942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E071851-DCB3-614D-976F-C0A71FEC46E3}" type="slidenum">
              <a:rPr lang="it-IT"/>
              <a:pPr>
                <a:defRPr/>
              </a:pPr>
              <a:t>‹#›</a:t>
            </a:fld>
            <a:endParaRPr lang="it-IT"/>
          </a:p>
        </p:txBody>
      </p:sp>
    </p:spTree>
    <p:extLst>
      <p:ext uri="{BB962C8B-B14F-4D97-AF65-F5344CB8AC3E}">
        <p14:creationId xmlns:p14="http://schemas.microsoft.com/office/powerpoint/2010/main" val="579051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a:ln/>
        </p:spPr>
      </p:sp>
      <p:sp>
        <p:nvSpPr>
          <p:cNvPr id="21506" name="Rectangle 3"/>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7000"/>
              </a:lnSpc>
              <a:spcAft>
                <a:spcPts val="800"/>
              </a:spcAft>
            </a:pPr>
            <a:endParaRPr lang="fr-FR" altLang="ja-JP" sz="1100" dirty="0">
              <a:latin typeface="Calibri" charset="0"/>
              <a:ea typeface="MS PGothic" charset="0"/>
            </a:endParaRPr>
          </a:p>
        </p:txBody>
      </p:sp>
      <p:sp>
        <p:nvSpPr>
          <p:cNvPr id="2" name="Espace réservé du pied de page 1"/>
          <p:cNvSpPr>
            <a:spLocks noGrp="1"/>
          </p:cNvSpPr>
          <p:nvPr>
            <p:ph type="ftr" sz="quarter" idx="4"/>
          </p:nvPr>
        </p:nvSpPr>
        <p:spPr/>
        <p:txBody>
          <a:bodyPr/>
          <a:lstStyle/>
          <a:p>
            <a:pPr>
              <a:defRPr/>
            </a:pPr>
            <a:endParaRPr lang="fr-F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a:ln/>
        </p:spPr>
      </p:sp>
      <p:sp>
        <p:nvSpPr>
          <p:cNvPr id="6758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charset="0"/>
                <a:ea typeface="MS PGothic" charset="0"/>
              </a:rPr>
              <a:t>A national instrument on IDPs should address how protection and assistance measures should be taken during displacement. As a minimum it should address the rights set out in the Guiding Principles, which amount to a codification of IDPs’ individual entitlements.</a:t>
            </a:r>
          </a:p>
          <a:p>
            <a:endParaRPr lang="en-GB" dirty="0" smtClean="0">
              <a:latin typeface="Arial" charset="0"/>
              <a:ea typeface="MS PGothic" charset="0"/>
            </a:endParaRPr>
          </a:p>
          <a:p>
            <a:r>
              <a:rPr lang="en-GB" dirty="0" smtClean="0">
                <a:latin typeface="Arial" charset="0"/>
                <a:ea typeface="MS PGothic" charset="0"/>
              </a:rPr>
              <a:t>Refer to one or two of the Guiding Principles and illustrate the structure of their provisions:</a:t>
            </a:r>
          </a:p>
          <a:p>
            <a:endParaRPr lang="en-GB" dirty="0" smtClean="0">
              <a:latin typeface="Arial" charset="0"/>
              <a:ea typeface="MS PGothic" charset="0"/>
            </a:endParaRPr>
          </a:p>
          <a:p>
            <a:pPr>
              <a:buFontTx/>
              <a:buChar char="-"/>
            </a:pPr>
            <a:r>
              <a:rPr lang="en-GB" dirty="0" smtClean="0">
                <a:latin typeface="Arial" charset="0"/>
                <a:ea typeface="MS PGothic" charset="0"/>
              </a:rPr>
              <a:t>As a general human rights statement</a:t>
            </a:r>
          </a:p>
          <a:p>
            <a:pPr>
              <a:buFontTx/>
              <a:buChar char="-"/>
            </a:pPr>
            <a:r>
              <a:rPr lang="en-GB" dirty="0" smtClean="0">
                <a:latin typeface="Arial" charset="0"/>
                <a:ea typeface="MS PGothic" charset="0"/>
              </a:rPr>
              <a:t>In terms of their practical relevance for IDPs</a:t>
            </a:r>
          </a:p>
          <a:p>
            <a:endParaRPr lang="en-GB" dirty="0" smtClean="0">
              <a:latin typeface="Arial" charset="0"/>
              <a:ea typeface="MS PGothic" charset="0"/>
            </a:endParaRPr>
          </a:p>
          <a:p>
            <a:r>
              <a:rPr lang="en-GB" dirty="0" smtClean="0">
                <a:latin typeface="Arial" charset="0"/>
                <a:ea typeface="MS PGothic" charset="0"/>
              </a:rPr>
              <a:t>A law or policy should:</a:t>
            </a:r>
          </a:p>
          <a:p>
            <a:endParaRPr lang="en-GB" dirty="0" smtClean="0">
              <a:latin typeface="Arial" charset="0"/>
              <a:ea typeface="MS PGothic" charset="0"/>
            </a:endParaRPr>
          </a:p>
          <a:p>
            <a:pPr>
              <a:buFontTx/>
              <a:buChar char="-"/>
            </a:pPr>
            <a:r>
              <a:rPr lang="en-GB" dirty="0" smtClean="0">
                <a:latin typeface="Arial" charset="0"/>
                <a:ea typeface="MS PGothic" charset="0"/>
              </a:rPr>
              <a:t>Make explicit recognition of these rights</a:t>
            </a:r>
          </a:p>
          <a:p>
            <a:pPr>
              <a:buFontTx/>
              <a:buChar char="-"/>
            </a:pPr>
            <a:r>
              <a:rPr lang="en-GB" dirty="0" smtClean="0">
                <a:latin typeface="Arial" charset="0"/>
                <a:ea typeface="MS PGothic" charset="0"/>
              </a:rPr>
              <a:t>Determine that assistance should be measurable according to the four As - available, accessible, acceptable and adaptable</a:t>
            </a:r>
          </a:p>
          <a:p>
            <a:pPr>
              <a:buFontTx/>
              <a:buChar char="-"/>
            </a:pPr>
            <a:r>
              <a:rPr lang="en-GB" dirty="0" smtClean="0">
                <a:latin typeface="Arial" charset="0"/>
                <a:ea typeface="MS PGothic" charset="0"/>
              </a:rPr>
              <a:t>Determine that assistance should be provided with respect for the general humanitarian principles of humanity, impartiality, independence and neutrality, and that is should do no harm</a:t>
            </a:r>
          </a:p>
          <a:p>
            <a:endParaRPr lang="en-GB" dirty="0" smtClean="0">
              <a:latin typeface="Arial" charset="0"/>
              <a:ea typeface="MS PGothic" charset="0"/>
            </a:endParaRPr>
          </a:p>
          <a:p>
            <a:endParaRPr lang="it-IT" dirty="0">
              <a:latin typeface="Arial" charset="0"/>
              <a:ea typeface="MS PGothic" charset="0"/>
            </a:endParaRPr>
          </a:p>
        </p:txBody>
      </p:sp>
      <p:sp>
        <p:nvSpPr>
          <p:cNvPr id="6758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9F347DBD-58AD-F94A-B4DE-5D1DBEF4D08F}" type="slidenum">
              <a:rPr lang="it-I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a:ln/>
        </p:spPr>
      </p:sp>
      <p:sp>
        <p:nvSpPr>
          <p:cNvPr id="93186" name="Segnaposto note 2"/>
          <p:cNvSpPr>
            <a:spLocks noGrp="1"/>
          </p:cNvSpPr>
          <p:nvPr>
            <p:ph type="body" idx="1"/>
          </p:nvPr>
        </p:nvSpPr>
        <p:spPr/>
        <p:txBody>
          <a:bodyPr/>
          <a:lstStyle/>
          <a:p>
            <a:pPr>
              <a:defRPr/>
            </a:pPr>
            <a:r>
              <a:rPr lang="en-GB" dirty="0" smtClean="0">
                <a:latin typeface="Arial" charset="0"/>
                <a:ea typeface="ＭＳ Ｐゴシック" charset="0"/>
                <a:cs typeface="ＭＳ Ｐゴシック" charset="0"/>
              </a:rPr>
              <a:t>The right to effective remedies for harm suffered in the course of, or as a consequence of displacement.</a:t>
            </a:r>
          </a:p>
          <a:p>
            <a:pPr>
              <a:defRPr/>
            </a:pPr>
            <a:endParaRPr lang="en-GB" dirty="0" smtClean="0">
              <a:latin typeface="Arial" charset="0"/>
              <a:ea typeface="ＭＳ Ｐゴシック" charset="0"/>
              <a:cs typeface="ＭＳ Ｐゴシック" charset="0"/>
            </a:endParaRPr>
          </a:p>
          <a:p>
            <a:pPr>
              <a:defRPr/>
            </a:pPr>
            <a:r>
              <a:rPr lang="en-GB" dirty="0" smtClean="0">
                <a:latin typeface="Arial" charset="0"/>
                <a:ea typeface="ＭＳ Ｐゴシック" charset="0"/>
                <a:cs typeface="ＭＳ Ｐゴシック" charset="0"/>
              </a:rPr>
              <a:t>It is possible to distinguish at least two types of harm:</a:t>
            </a:r>
          </a:p>
          <a:p>
            <a:pPr>
              <a:defRPr/>
            </a:pPr>
            <a:endParaRPr lang="en-GB" dirty="0" smtClean="0">
              <a:latin typeface="Arial" charset="0"/>
              <a:ea typeface="ＭＳ Ｐゴシック" charset="0"/>
              <a:cs typeface="ＭＳ Ｐゴシック" charset="0"/>
            </a:endParaRPr>
          </a:p>
          <a:p>
            <a:pPr marL="171450" indent="-171450">
              <a:buFontTx/>
              <a:buChar char="-"/>
              <a:defRPr/>
            </a:pPr>
            <a:r>
              <a:rPr lang="en-GB" dirty="0" smtClean="0">
                <a:latin typeface="Arial" charset="0"/>
                <a:ea typeface="ＭＳ Ｐゴシック" charset="0"/>
                <a:cs typeface="ＭＳ Ｐゴシック" charset="0"/>
              </a:rPr>
              <a:t>Physical and mental</a:t>
            </a:r>
          </a:p>
          <a:p>
            <a:pPr marL="171450" indent="-171450">
              <a:buFontTx/>
              <a:buChar char="-"/>
              <a:defRPr/>
            </a:pPr>
            <a:r>
              <a:rPr lang="en-GB" dirty="0" smtClean="0">
                <a:latin typeface="Arial" charset="0"/>
                <a:ea typeface="ＭＳ Ｐゴシック" charset="0"/>
                <a:cs typeface="ＭＳ Ｐゴシック" charset="0"/>
              </a:rPr>
              <a:t>Deprivation of land and property</a:t>
            </a:r>
          </a:p>
          <a:p>
            <a:pPr>
              <a:defRPr/>
            </a:pPr>
            <a:endParaRPr lang="en-GB" dirty="0" smtClean="0">
              <a:latin typeface="Arial" charset="0"/>
              <a:ea typeface="ＭＳ Ｐゴシック" charset="0"/>
              <a:cs typeface="ＭＳ Ｐゴシック" charset="0"/>
            </a:endParaRPr>
          </a:p>
          <a:p>
            <a:pPr>
              <a:defRPr/>
            </a:pPr>
            <a:r>
              <a:rPr lang="en-GB" dirty="0" smtClean="0">
                <a:latin typeface="Arial" charset="0"/>
                <a:ea typeface="ＭＳ Ｐゴシック" charset="0"/>
                <a:cs typeface="ＭＳ Ｐゴシック" charset="0"/>
              </a:rPr>
              <a:t>Victims should be granted compensation and satisfaction for physical and mental harm </a:t>
            </a:r>
          </a:p>
          <a:p>
            <a:pPr>
              <a:defRPr/>
            </a:pPr>
            <a:endParaRPr lang="en-GB" dirty="0" smtClean="0">
              <a:latin typeface="Arial" charset="0"/>
              <a:ea typeface="ＭＳ Ｐゴシック" charset="0"/>
              <a:cs typeface="ＭＳ Ｐゴシック" charset="0"/>
            </a:endParaRPr>
          </a:p>
          <a:p>
            <a:pPr>
              <a:defRPr/>
            </a:pPr>
            <a:r>
              <a:rPr lang="en-GB" dirty="0" smtClean="0">
                <a:latin typeface="Arial" charset="0"/>
                <a:ea typeface="ＭＳ Ｐゴシック" charset="0"/>
                <a:cs typeface="ＭＳ Ｐゴシック" charset="0"/>
              </a:rPr>
              <a:t>Homes, land and property should be </a:t>
            </a:r>
            <a:r>
              <a:rPr lang="en-GB" dirty="0" err="1" smtClean="0">
                <a:latin typeface="Arial" charset="0"/>
                <a:ea typeface="ＭＳ Ｐゴシック" charset="0"/>
                <a:cs typeface="ＭＳ Ｐゴシック" charset="0"/>
              </a:rPr>
              <a:t>restituted</a:t>
            </a:r>
            <a:r>
              <a:rPr lang="en-GB" dirty="0" smtClean="0">
                <a:latin typeface="Arial" charset="0"/>
                <a:ea typeface="ＭＳ Ｐゴシック" charset="0"/>
                <a:cs typeface="ＭＳ Ｐゴシック" charset="0"/>
              </a:rPr>
              <a:t> to the legitimate owner, which raises the question of tenure. Can it always be proven? The right to use, which is independent from property rights but may collide with them, should also be considered. </a:t>
            </a:r>
          </a:p>
          <a:p>
            <a:pPr>
              <a:defRPr/>
            </a:pPr>
            <a:endParaRPr lang="en-GB" dirty="0" smtClean="0">
              <a:latin typeface="Arial" charset="0"/>
              <a:ea typeface="ＭＳ Ｐゴシック" charset="0"/>
              <a:cs typeface="ＭＳ Ｐゴシック" charset="0"/>
            </a:endParaRPr>
          </a:p>
          <a:p>
            <a:pPr>
              <a:defRPr/>
            </a:pPr>
            <a:r>
              <a:rPr lang="en-GB" dirty="0" smtClean="0">
                <a:latin typeface="Arial" charset="0"/>
                <a:ea typeface="ＭＳ Ｐゴシック" charset="0"/>
                <a:cs typeface="ＭＳ Ｐゴシック" charset="0"/>
              </a:rPr>
              <a:t>When might it be that property cannot be </a:t>
            </a:r>
            <a:r>
              <a:rPr lang="en-GB" dirty="0" err="1" smtClean="0">
                <a:latin typeface="Arial" charset="0"/>
                <a:ea typeface="ＭＳ Ｐゴシック" charset="0"/>
                <a:cs typeface="ＭＳ Ｐゴシック" charset="0"/>
              </a:rPr>
              <a:t>restituted</a:t>
            </a:r>
            <a:r>
              <a:rPr lang="en-GB" dirty="0" smtClean="0">
                <a:latin typeface="Arial" charset="0"/>
                <a:ea typeface="ＭＳ Ｐゴシック" charset="0"/>
                <a:cs typeface="ＭＳ Ｐゴシック" charset="0"/>
              </a:rPr>
              <a:t>, and what should happen in such cases? Equitable compensation for the loss should be granted. This is important for the achievement of durable solutions.  </a:t>
            </a:r>
            <a:endParaRPr lang="en-GB" dirty="0">
              <a:latin typeface="Arial" charset="0"/>
              <a:ea typeface="ＭＳ Ｐゴシック" charset="0"/>
              <a:cs typeface="ＭＳ Ｐゴシック" charset="0"/>
            </a:endParaRPr>
          </a:p>
        </p:txBody>
      </p:sp>
      <p:sp>
        <p:nvSpPr>
          <p:cNvPr id="69636"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DFB1E81E-2247-FF42-BD5A-CE3CD4020EB8}" type="slidenum">
              <a:rPr lang="it-I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p:cNvSpPr>
            <a:spLocks noGrp="1" noRot="1" noChangeAspect="1" noTextEdit="1"/>
          </p:cNvSpPr>
          <p:nvPr>
            <p:ph type="sldImg"/>
          </p:nvPr>
        </p:nvSpPr>
        <p:spPr>
          <a:ln/>
        </p:spPr>
      </p:sp>
      <p:sp>
        <p:nvSpPr>
          <p:cNvPr id="737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atin typeface="Arial" charset="0"/>
              <a:ea typeface="MS PGothic" charset="0"/>
            </a:endParaRPr>
          </a:p>
        </p:txBody>
      </p:sp>
      <p:sp>
        <p:nvSpPr>
          <p:cNvPr id="73732"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4983F1BD-555B-D34A-A331-0AECE4ABD617}" type="slidenum">
              <a:rPr lang="it-IT"/>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egnaposto immagine diapositiva 1"/>
          <p:cNvSpPr>
            <a:spLocks noGrp="1" noRot="1" noChangeAspect="1" noTextEdit="1"/>
          </p:cNvSpPr>
          <p:nvPr>
            <p:ph type="sldImg"/>
          </p:nvPr>
        </p:nvSpPr>
        <p:spPr>
          <a:ln/>
        </p:spPr>
      </p:sp>
      <p:sp>
        <p:nvSpPr>
          <p:cNvPr id="716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GB" sz="1100" dirty="0" smtClean="0">
                <a:latin typeface="Arial" charset="0"/>
                <a:ea typeface="MS PGothic" charset="0"/>
              </a:rPr>
              <a:t>Before the government or parliament adopts the draft instrument, it may benefit from validation, which provides another opportunity for changes and amendments. </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Validation process may help to:</a:t>
            </a:r>
          </a:p>
          <a:p>
            <a:pPr>
              <a:lnSpc>
                <a:spcPct val="80000"/>
              </a:lnSpc>
            </a:pPr>
            <a:endParaRPr lang="en-GB" sz="1100" dirty="0" smtClean="0">
              <a:latin typeface="Arial" charset="0"/>
              <a:ea typeface="MS PGothic" charset="0"/>
            </a:endParaRPr>
          </a:p>
          <a:p>
            <a:pPr>
              <a:lnSpc>
                <a:spcPct val="80000"/>
              </a:lnSpc>
              <a:buFontTx/>
              <a:buChar char="-"/>
            </a:pPr>
            <a:r>
              <a:rPr lang="en-GB" sz="1100" dirty="0" smtClean="0">
                <a:latin typeface="Arial" charset="0"/>
                <a:ea typeface="MS PGothic" charset="0"/>
              </a:rPr>
              <a:t> Increase support for the instrument</a:t>
            </a:r>
          </a:p>
          <a:p>
            <a:pPr>
              <a:lnSpc>
                <a:spcPct val="80000"/>
              </a:lnSpc>
              <a:buFontTx/>
              <a:buChar char="-"/>
            </a:pPr>
            <a:r>
              <a:rPr lang="en-GB" sz="1100" dirty="0" smtClean="0">
                <a:latin typeface="Arial" charset="0"/>
                <a:ea typeface="MS PGothic" charset="0"/>
              </a:rPr>
              <a:t> Ensure its effective implementation</a:t>
            </a:r>
          </a:p>
          <a:p>
            <a:pPr>
              <a:lnSpc>
                <a:spcPct val="80000"/>
              </a:lnSpc>
              <a:buFontTx/>
              <a:buChar char="-"/>
            </a:pPr>
            <a:r>
              <a:rPr lang="en-GB" sz="1100" dirty="0" smtClean="0">
                <a:latin typeface="Arial" charset="0"/>
                <a:ea typeface="MS PGothic" charset="0"/>
              </a:rPr>
              <a:t> Consolidate the draft</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When approaching this phase, law and policy-makers should address the following questions:</a:t>
            </a:r>
          </a:p>
          <a:p>
            <a:pPr>
              <a:lnSpc>
                <a:spcPct val="80000"/>
              </a:lnSpc>
            </a:pPr>
            <a:endParaRPr lang="en-GB" sz="1100" dirty="0" smtClean="0">
              <a:latin typeface="Arial" charset="0"/>
              <a:ea typeface="MS PGothic" charset="0"/>
            </a:endParaRPr>
          </a:p>
          <a:p>
            <a:pPr>
              <a:lnSpc>
                <a:spcPct val="80000"/>
              </a:lnSpc>
              <a:buFontTx/>
              <a:buChar char="-"/>
            </a:pPr>
            <a:r>
              <a:rPr lang="en-GB" sz="1100" dirty="0" smtClean="0">
                <a:latin typeface="Arial" charset="0"/>
                <a:ea typeface="MS PGothic" charset="0"/>
              </a:rPr>
              <a:t>Do we want or need a validation process, and if so, why? </a:t>
            </a:r>
          </a:p>
          <a:p>
            <a:pPr>
              <a:lnSpc>
                <a:spcPct val="80000"/>
              </a:lnSpc>
              <a:buFontTx/>
              <a:buChar char="-"/>
            </a:pPr>
            <a:r>
              <a:rPr lang="en-GB" sz="1100" dirty="0" smtClean="0">
                <a:latin typeface="Arial" charset="0"/>
                <a:ea typeface="MS PGothic" charset="0"/>
              </a:rPr>
              <a:t>Who should take part in the process?</a:t>
            </a:r>
          </a:p>
          <a:p>
            <a:pPr>
              <a:lnSpc>
                <a:spcPct val="80000"/>
              </a:lnSpc>
              <a:buFontTx/>
              <a:buChar char="-"/>
            </a:pPr>
            <a:r>
              <a:rPr lang="en-GB" sz="1100" dirty="0" smtClean="0">
                <a:latin typeface="Arial" charset="0"/>
                <a:ea typeface="MS PGothic" charset="0"/>
              </a:rPr>
              <a:t>How are we going to present the contents to different stakeholders and what kind of inputs are we seeking?</a:t>
            </a:r>
          </a:p>
          <a:p>
            <a:pPr>
              <a:lnSpc>
                <a:spcPct val="80000"/>
              </a:lnSpc>
              <a:buFontTx/>
              <a:buChar char="-"/>
            </a:pPr>
            <a:r>
              <a:rPr lang="en-GB" sz="1100" dirty="0" smtClean="0">
                <a:latin typeface="Arial" charset="0"/>
                <a:ea typeface="MS PGothic" charset="0"/>
              </a:rPr>
              <a:t>To which authority and in which language, length and format do we want to present the final draft for adoption?</a:t>
            </a:r>
          </a:p>
          <a:p>
            <a:pPr>
              <a:lnSpc>
                <a:spcPct val="80000"/>
              </a:lnSpc>
              <a:buFontTx/>
              <a:buChar char="-"/>
            </a:pPr>
            <a:r>
              <a:rPr lang="en-GB" sz="1100" dirty="0" smtClean="0">
                <a:latin typeface="Arial" charset="0"/>
                <a:ea typeface="MS PGothic" charset="0"/>
              </a:rPr>
              <a:t>When is it opportune to present it?</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Example: Validation workshop in Afghanistan, 2013</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Advocacy measures to move towards adoption.</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Example: Kenya</a:t>
            </a:r>
          </a:p>
          <a:p>
            <a:pPr>
              <a:lnSpc>
                <a:spcPct val="80000"/>
              </a:lnSpc>
            </a:pPr>
            <a:endParaRPr lang="en-GB" sz="1100" dirty="0" smtClean="0">
              <a:latin typeface="Arial" charset="0"/>
              <a:ea typeface="MS PGothic" charset="0"/>
            </a:endParaRPr>
          </a:p>
          <a:p>
            <a:pPr>
              <a:lnSpc>
                <a:spcPct val="80000"/>
              </a:lnSpc>
            </a:pPr>
            <a:r>
              <a:rPr lang="en-GB" sz="1100" dirty="0" smtClean="0">
                <a:latin typeface="Arial" charset="0"/>
                <a:ea typeface="MS PGothic" charset="0"/>
              </a:rPr>
              <a:t>The executive’s efforts to adopt the policy have been slow. Through PWGID, CSOs have continued to lobby for the process to be sped up, including by proposing questions to the line ministry through parliament in an effort to hold the it accountable.</a:t>
            </a:r>
          </a:p>
          <a:p>
            <a:pPr>
              <a:lnSpc>
                <a:spcPct val="80000"/>
              </a:lnSpc>
            </a:pPr>
            <a:endParaRPr lang="en-GB" sz="1100" dirty="0" smtClean="0">
              <a:latin typeface="Arial" charset="0"/>
              <a:ea typeface="MS PGothic" charset="0"/>
            </a:endParaRPr>
          </a:p>
          <a:p>
            <a:pPr>
              <a:lnSpc>
                <a:spcPct val="80000"/>
              </a:lnSpc>
            </a:pPr>
            <a:endParaRPr lang="it-IT" sz="1100" dirty="0">
              <a:latin typeface="Arial" charset="0"/>
              <a:ea typeface="MS PGothic" charset="0"/>
            </a:endParaRPr>
          </a:p>
        </p:txBody>
      </p:sp>
      <p:sp>
        <p:nvSpPr>
          <p:cNvPr id="71684"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052A832B-76B6-234A-9957-71A784009C98}" type="slidenum">
              <a:rPr lang="it-IT"/>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fr-CH">
              <a:latin typeface="Arial" charset="0"/>
              <a:ea typeface="MS PGothic" charset="0"/>
            </a:endParaRPr>
          </a:p>
        </p:txBody>
      </p:sp>
      <p:sp>
        <p:nvSpPr>
          <p:cNvPr id="7578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E84A25D7-592C-F84A-BD03-FB0056D60BD6}" type="slidenum">
              <a:rPr lang="it-IT"/>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defRPr/>
            </a:pPr>
            <a:endParaRPr lang="en-GB" dirty="0">
              <a:latin typeface="Arial" charset="0"/>
              <a:ea typeface="ＭＳ Ｐゴシック" charset="0"/>
              <a:cs typeface="ＭＳ Ｐゴシック"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15</a:t>
            </a:fld>
            <a:endParaRPr lang="it-IT"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2405063" y="641350"/>
            <a:ext cx="2095500" cy="1571625"/>
          </a:xfrm>
          <a:ln/>
        </p:spPr>
      </p:sp>
      <p:sp>
        <p:nvSpPr>
          <p:cNvPr id="23554" name="Rectangle 3"/>
          <p:cNvSpPr>
            <a:spLocks noGrp="1" noChangeArrowheads="1"/>
          </p:cNvSpPr>
          <p:nvPr>
            <p:ph type="body" idx="1"/>
          </p:nvPr>
        </p:nvSpPr>
        <p:spPr>
          <a:xfrm>
            <a:off x="914400" y="2466975"/>
            <a:ext cx="5029200" cy="5991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fr-CH" dirty="0" smtClean="0">
                <a:latin typeface="Arial" charset="0"/>
                <a:ea typeface="MS PGothic" charset="0"/>
              </a:rPr>
              <a:t>Discussion of the drafting phase is quite complex because it features at least two dimensions: defining the contents that a qualitative instrument on internal displacement should include, and establishing the procedural requirements to facilitate its adoption.</a:t>
            </a:r>
          </a:p>
          <a:p>
            <a:endParaRPr lang="fr-CH" dirty="0" smtClean="0">
              <a:latin typeface="Arial" charset="0"/>
              <a:ea typeface="MS PGothic" charset="0"/>
            </a:endParaRPr>
          </a:p>
          <a:p>
            <a:r>
              <a:rPr lang="fr-CH" dirty="0" smtClean="0">
                <a:latin typeface="Arial" charset="0"/>
                <a:ea typeface="MS PGothic" charset="0"/>
              </a:rPr>
              <a:t>This objectives of this session are:</a:t>
            </a:r>
          </a:p>
          <a:p>
            <a:endParaRPr lang="fr-CH" dirty="0" smtClean="0">
              <a:latin typeface="Arial" charset="0"/>
              <a:ea typeface="MS PGothic" charset="0"/>
            </a:endParaRPr>
          </a:p>
          <a:p>
            <a:pPr>
              <a:buFontTx/>
              <a:buChar char="-"/>
            </a:pPr>
            <a:r>
              <a:rPr lang="fr-CH" dirty="0" smtClean="0">
                <a:latin typeface="Arial" charset="0"/>
                <a:ea typeface="MS PGothic" charset="0"/>
              </a:rPr>
              <a:t> To provide structure and organisation to the drafting phase</a:t>
            </a:r>
          </a:p>
          <a:p>
            <a:pPr>
              <a:buFontTx/>
              <a:buChar char="-"/>
            </a:pPr>
            <a:r>
              <a:rPr lang="fr-CH" dirty="0" smtClean="0">
                <a:latin typeface="Arial" charset="0"/>
                <a:ea typeface="MS PGothic" charset="0"/>
              </a:rPr>
              <a:t> To maintain effective consultation with all stakeholders over the contents of the draft</a:t>
            </a:r>
          </a:p>
          <a:p>
            <a:pPr>
              <a:buFontTx/>
              <a:buChar char="-"/>
            </a:pPr>
            <a:r>
              <a:rPr lang="fr-CH" dirty="0" smtClean="0">
                <a:latin typeface="Arial" charset="0"/>
                <a:ea typeface="MS PGothic" charset="0"/>
              </a:rPr>
              <a:t> To establish the contents and other features of the new instrument</a:t>
            </a:r>
          </a:p>
          <a:p>
            <a:pPr>
              <a:buFontTx/>
              <a:buChar char="-"/>
            </a:pPr>
            <a:r>
              <a:rPr lang="fr-CH" dirty="0" smtClean="0">
                <a:latin typeface="Arial" charset="0"/>
                <a:ea typeface="MS PGothic" charset="0"/>
              </a:rPr>
              <a:t> To codify IDPs’ rights and related obligations across all phases of the displacement reponse</a:t>
            </a:r>
          </a:p>
          <a:p>
            <a:endParaRPr lang="fr-CH" dirty="0" smtClean="0">
              <a:latin typeface="Arial" charset="0"/>
              <a:ea typeface="MS PGothic" charset="0"/>
            </a:endParaRPr>
          </a:p>
          <a:p>
            <a:endParaRPr lang="fr-CH" dirty="0">
              <a:latin typeface="Arial"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b="1" dirty="0" smtClean="0">
                <a:ea typeface="ＭＳ Ｐゴシック" charset="0"/>
                <a:cs typeface="ＭＳ Ｐゴシック" charset="0"/>
              </a:rPr>
              <a:t>Setting out a tentative work plan for the development of a national instrument</a:t>
            </a:r>
          </a:p>
          <a:p>
            <a:pPr>
              <a:defRPr/>
            </a:pPr>
            <a:endParaRPr lang="en-GB" b="1" dirty="0" smtClean="0">
              <a:ea typeface="ＭＳ Ｐゴシック" charset="0"/>
              <a:cs typeface="ＭＳ Ｐゴシック" charset="0"/>
            </a:endParaRPr>
          </a:p>
          <a:p>
            <a:pPr>
              <a:buFont typeface="Arial" pitchFamily="34" charset="0"/>
              <a:buNone/>
              <a:defRPr/>
            </a:pPr>
            <a:r>
              <a:rPr lang="en-GB" dirty="0" smtClean="0">
                <a:ea typeface="ＭＳ Ｐゴシック" charset="0"/>
                <a:cs typeface="ＭＳ Ｐゴシック" charset="0"/>
              </a:rPr>
              <a:t>In principle the phases of the drafting process:</a:t>
            </a:r>
          </a:p>
          <a:p>
            <a:pPr>
              <a:buFont typeface="Arial" pitchFamily="34" charset="0"/>
              <a:buChar char="•"/>
              <a:defRPr/>
            </a:pPr>
            <a:r>
              <a:rPr lang="en-GB" dirty="0" smtClean="0">
                <a:ea typeface="ＭＳ Ｐゴシック" charset="0"/>
                <a:cs typeface="ＭＳ Ｐゴシック" charset="0"/>
              </a:rPr>
              <a:t> spell out </a:t>
            </a:r>
            <a:r>
              <a:rPr lang="en-GB" b="1" dirty="0" smtClean="0">
                <a:ea typeface="ＭＳ Ｐゴシック" charset="0"/>
                <a:cs typeface="ＭＳ Ｐゴシック" charset="0"/>
              </a:rPr>
              <a:t>tasks and goals </a:t>
            </a:r>
          </a:p>
          <a:p>
            <a:pPr>
              <a:buFont typeface="Arial" pitchFamily="34" charset="0"/>
              <a:buNone/>
              <a:defRPr/>
            </a:pPr>
            <a:r>
              <a:rPr lang="en-GB" dirty="0" smtClean="0">
                <a:ea typeface="ＭＳ Ｐゴシック" charset="0"/>
                <a:cs typeface="ＭＳ Ｐゴシック" charset="0"/>
              </a:rPr>
              <a:t>	- draft input document</a:t>
            </a:r>
          </a:p>
          <a:p>
            <a:pPr>
              <a:buFont typeface="Arial" pitchFamily="34" charset="0"/>
              <a:buNone/>
              <a:defRPr/>
            </a:pPr>
            <a:r>
              <a:rPr lang="en-GB" dirty="0" smtClean="0">
                <a:ea typeface="ＭＳ Ｐゴシック" charset="0"/>
                <a:cs typeface="ＭＳ Ｐゴシック" charset="0"/>
              </a:rPr>
              <a:t>	- planning, preparing and holding meetings</a:t>
            </a:r>
          </a:p>
          <a:p>
            <a:pPr>
              <a:buFont typeface="Arial" pitchFamily="34" charset="0"/>
              <a:buNone/>
              <a:defRPr/>
            </a:pPr>
            <a:r>
              <a:rPr lang="en-GB" dirty="0" smtClean="0">
                <a:ea typeface="ＭＳ Ｐゴシック" charset="0"/>
                <a:cs typeface="ＭＳ Ｐゴシック" charset="0"/>
              </a:rPr>
              <a:t>	- consultations</a:t>
            </a:r>
          </a:p>
          <a:p>
            <a:pPr>
              <a:buFont typeface="Arial" pitchFamily="34" charset="0"/>
              <a:buNone/>
              <a:defRPr/>
            </a:pPr>
            <a:r>
              <a:rPr lang="en-GB" dirty="0" smtClean="0">
                <a:ea typeface="ＭＳ Ｐゴシック" charset="0"/>
                <a:cs typeface="ＭＳ Ｐゴシック" charset="0"/>
              </a:rPr>
              <a:t>	- review</a:t>
            </a:r>
          </a:p>
          <a:p>
            <a:pPr>
              <a:buFont typeface="Arial" pitchFamily="34" charset="0"/>
              <a:buNone/>
              <a:defRPr/>
            </a:pPr>
            <a:endParaRPr lang="en-GB" dirty="0" smtClean="0">
              <a:ea typeface="ＭＳ Ｐゴシック" charset="0"/>
              <a:cs typeface="ＭＳ Ｐゴシック" charset="0"/>
            </a:endParaRPr>
          </a:p>
          <a:p>
            <a:pPr>
              <a:buFont typeface="Arial" pitchFamily="34" charset="0"/>
              <a:buChar char="•"/>
              <a:defRPr/>
            </a:pPr>
            <a:r>
              <a:rPr lang="en-GB" dirty="0" smtClean="0">
                <a:ea typeface="ＭＳ Ｐゴシック" charset="0"/>
                <a:cs typeface="ＭＳ Ｐゴシック" charset="0"/>
              </a:rPr>
              <a:t> allocate </a:t>
            </a:r>
            <a:r>
              <a:rPr lang="en-GB" b="1" dirty="0" smtClean="0">
                <a:ea typeface="ＭＳ Ｐゴシック" charset="0"/>
                <a:cs typeface="ＭＳ Ｐゴシック" charset="0"/>
              </a:rPr>
              <a:t>responsibilities</a:t>
            </a:r>
            <a:r>
              <a:rPr lang="en-GB" i="1" dirty="0" smtClean="0">
                <a:ea typeface="ＭＳ Ｐゴシック" charset="0"/>
                <a:cs typeface="ＭＳ Ｐゴシック" charset="0"/>
              </a:rPr>
              <a:t> </a:t>
            </a:r>
            <a:r>
              <a:rPr lang="en-GB" dirty="0" smtClean="0">
                <a:ea typeface="ＭＳ Ｐゴシック" charset="0"/>
                <a:cs typeface="ＭＳ Ｐゴシック" charset="0"/>
              </a:rPr>
              <a:t>for drafting to:</a:t>
            </a:r>
          </a:p>
          <a:p>
            <a:pPr>
              <a:buFont typeface="Arial" pitchFamily="34" charset="0"/>
              <a:buNone/>
              <a:defRPr/>
            </a:pPr>
            <a:r>
              <a:rPr lang="en-GB" dirty="0" smtClean="0">
                <a:ea typeface="ＭＳ Ｐゴシック" charset="0"/>
                <a:cs typeface="ＭＳ Ｐゴシック" charset="0"/>
              </a:rPr>
              <a:t>	- the lead agency</a:t>
            </a:r>
          </a:p>
          <a:p>
            <a:pPr>
              <a:buFont typeface="Arial" pitchFamily="34" charset="0"/>
              <a:buNone/>
              <a:defRPr/>
            </a:pPr>
            <a:r>
              <a:rPr lang="en-GB" dirty="0" smtClean="0">
                <a:ea typeface="ＭＳ Ｐゴシック" charset="0"/>
                <a:cs typeface="ＭＳ Ｐゴシック" charset="0"/>
              </a:rPr>
              <a:t>	- a drafting expert, to provide regular inputs, especially for steering committee meetings</a:t>
            </a:r>
          </a:p>
          <a:p>
            <a:pPr>
              <a:buFont typeface="Arial" pitchFamily="34" charset="0"/>
              <a:buNone/>
              <a:defRPr/>
            </a:pPr>
            <a:r>
              <a:rPr lang="en-GB" dirty="0" smtClean="0">
                <a:ea typeface="ＭＳ Ｐゴシック" charset="0"/>
                <a:cs typeface="ＭＳ Ｐゴシック" charset="0"/>
              </a:rPr>
              <a:t>	- the drafting committee</a:t>
            </a:r>
          </a:p>
          <a:p>
            <a:pPr>
              <a:buFont typeface="Arial" pitchFamily="34" charset="0"/>
              <a:buNone/>
              <a:defRPr/>
            </a:pPr>
            <a:r>
              <a:rPr lang="en-GB" dirty="0" smtClean="0">
                <a:ea typeface="ＭＳ Ｐゴシック" charset="0"/>
                <a:cs typeface="ＭＳ Ｐゴシック" charset="0"/>
              </a:rPr>
              <a:t>	- consulting partners</a:t>
            </a:r>
          </a:p>
          <a:p>
            <a:pPr>
              <a:buFont typeface="Arial" pitchFamily="34" charset="0"/>
              <a:buNone/>
              <a:defRPr/>
            </a:pPr>
            <a:endParaRPr lang="en-GB" dirty="0" smtClean="0">
              <a:ea typeface="ＭＳ Ｐゴシック" charset="0"/>
              <a:cs typeface="ＭＳ Ｐゴシック" charset="0"/>
            </a:endParaRPr>
          </a:p>
          <a:p>
            <a:pPr>
              <a:defRPr/>
            </a:pPr>
            <a:r>
              <a:rPr lang="en-GB" b="1" dirty="0" smtClean="0">
                <a:ea typeface="ＭＳ Ｐゴシック" charset="0"/>
                <a:cs typeface="ＭＳ Ｐゴシック" charset="0"/>
              </a:rPr>
              <a:t>Drafting the national instrument</a:t>
            </a:r>
          </a:p>
          <a:p>
            <a:pPr>
              <a:defRPr/>
            </a:pPr>
            <a:endParaRPr lang="en-GB" b="1" dirty="0" smtClean="0">
              <a:ea typeface="ＭＳ Ｐゴシック" charset="0"/>
              <a:cs typeface="ＭＳ Ｐゴシック" charset="0"/>
            </a:endParaRPr>
          </a:p>
          <a:p>
            <a:pPr>
              <a:defRPr/>
            </a:pPr>
            <a:r>
              <a:rPr lang="en-GB" dirty="0" smtClean="0">
                <a:ea typeface="ＭＳ Ｐゴシック" charset="0"/>
                <a:cs typeface="ＭＳ Ｐゴシック" charset="0"/>
              </a:rPr>
              <a:t>This should be a structured, step-by-step process that allows all relevant parties to be involved in each step.</a:t>
            </a:r>
          </a:p>
          <a:p>
            <a:pPr>
              <a:defRPr/>
            </a:pPr>
            <a:endParaRPr lang="en-GB" dirty="0" smtClean="0">
              <a:ea typeface="ＭＳ Ｐゴシック" charset="0"/>
              <a:cs typeface="ＭＳ Ｐゴシック" charset="0"/>
            </a:endParaRPr>
          </a:p>
          <a:p>
            <a:pPr>
              <a:defRPr/>
            </a:pPr>
            <a:r>
              <a:rPr lang="en-GB" dirty="0" smtClean="0">
                <a:ea typeface="ＭＳ Ｐゴシック" charset="0"/>
                <a:cs typeface="ＭＳ Ｐゴシック" charset="0"/>
              </a:rPr>
              <a:t>-   Preparation of a working paper</a:t>
            </a:r>
          </a:p>
          <a:p>
            <a:pPr marL="171450" indent="-171450">
              <a:buFontTx/>
              <a:buChar char="-"/>
              <a:defRPr/>
            </a:pPr>
            <a:r>
              <a:rPr lang="en-GB" dirty="0" smtClean="0">
                <a:ea typeface="ＭＳ Ｐゴシック" charset="0"/>
                <a:cs typeface="ＭＳ Ｐゴシック" charset="0"/>
              </a:rPr>
              <a:t>Preparation of a glossary</a:t>
            </a:r>
          </a:p>
          <a:p>
            <a:pPr marL="171450" indent="-171450">
              <a:buFontTx/>
              <a:buChar char="-"/>
              <a:defRPr/>
            </a:pPr>
            <a:r>
              <a:rPr lang="en-GB" dirty="0" smtClean="0">
                <a:ea typeface="ＭＳ Ｐゴシック" charset="0"/>
                <a:cs typeface="ＭＳ Ｐゴシック" charset="0"/>
              </a:rPr>
              <a:t>Preliminary outline</a:t>
            </a:r>
          </a:p>
          <a:p>
            <a:pPr marL="171450" indent="-171450">
              <a:buFontTx/>
              <a:buChar char="-"/>
              <a:defRPr/>
            </a:pPr>
            <a:r>
              <a:rPr lang="en-GB" dirty="0" smtClean="0">
                <a:ea typeface="ＭＳ Ｐゴシック" charset="0"/>
                <a:cs typeface="ＭＳ Ｐゴシック" charset="0"/>
              </a:rPr>
              <a:t>Annotated timeline, with short explanations of envisaged content</a:t>
            </a:r>
          </a:p>
          <a:p>
            <a:pPr marL="171450" indent="-171450">
              <a:buFontTx/>
              <a:buChar char="-"/>
              <a:defRPr/>
            </a:pPr>
            <a:r>
              <a:rPr lang="en-GB" dirty="0" smtClean="0">
                <a:ea typeface="ＭＳ Ｐゴシック" charset="0"/>
                <a:cs typeface="ＭＳ Ｐゴシック" charset="0"/>
              </a:rPr>
              <a:t>Division of drafting process to allow more in-depth consultation on certain elements</a:t>
            </a:r>
          </a:p>
          <a:p>
            <a:pPr marL="171450" indent="-171450">
              <a:buFontTx/>
              <a:buChar char="-"/>
              <a:defRPr/>
            </a:pPr>
            <a:r>
              <a:rPr lang="en-GB" dirty="0" smtClean="0">
                <a:ea typeface="ＭＳ Ｐゴシック" charset="0"/>
                <a:cs typeface="ＭＳ Ｐゴシック" charset="0"/>
              </a:rPr>
              <a:t>Merger of the different components into a full and comprehensive draft</a:t>
            </a:r>
          </a:p>
          <a:p>
            <a:pPr marL="171450" indent="-171450">
              <a:buFontTx/>
              <a:buChar char="-"/>
              <a:defRPr/>
            </a:pPr>
            <a:r>
              <a:rPr lang="en-GB" dirty="0" smtClean="0">
                <a:ea typeface="ＭＳ Ｐゴシック" charset="0"/>
                <a:cs typeface="ＭＳ Ｐゴシック" charset="0"/>
              </a:rPr>
              <a:t>Validation and adoption</a:t>
            </a:r>
          </a:p>
          <a:p>
            <a:pPr>
              <a:defRPr/>
            </a:pPr>
            <a:endParaRPr lang="en-GB" dirty="0" smtClean="0">
              <a:ea typeface="ＭＳ Ｐゴシック" charset="0"/>
              <a:cs typeface="ＭＳ Ｐゴシック" charset="0"/>
            </a:endParaRPr>
          </a:p>
          <a:p>
            <a:pPr>
              <a:defRPr/>
            </a:pPr>
            <a:r>
              <a:rPr lang="en-GB" b="1" dirty="0" smtClean="0">
                <a:ea typeface="ＭＳ Ｐゴシック" charset="0"/>
                <a:cs typeface="ＭＳ Ｐゴシック" charset="0"/>
              </a:rPr>
              <a:t>Leading an inclusive and transparent drafting process</a:t>
            </a:r>
          </a:p>
          <a:p>
            <a:pPr>
              <a:defRPr/>
            </a:pPr>
            <a:endParaRPr lang="en-GB" dirty="0" smtClean="0">
              <a:ea typeface="ＭＳ Ｐゴシック" charset="0"/>
              <a:cs typeface="ＭＳ Ｐゴシック" charset="0"/>
            </a:endParaRPr>
          </a:p>
          <a:p>
            <a:pPr marL="171450" indent="-171450">
              <a:buFontTx/>
              <a:buChar char="-"/>
              <a:defRPr/>
            </a:pPr>
            <a:r>
              <a:rPr lang="en-GB" dirty="0" smtClean="0">
                <a:ea typeface="ＭＳ Ｐゴシック" charset="0"/>
                <a:cs typeface="ＭＳ Ｐゴシック" charset="0"/>
              </a:rPr>
              <a:t>Accountability: a bottom-up approach with IDPs at its centre </a:t>
            </a:r>
          </a:p>
          <a:p>
            <a:pPr marL="171450" indent="-171450">
              <a:buFontTx/>
              <a:buChar char="-"/>
              <a:defRPr/>
            </a:pPr>
            <a:r>
              <a:rPr lang="en-GB" dirty="0" smtClean="0">
                <a:ea typeface="ＭＳ Ｐゴシック" charset="0"/>
                <a:cs typeface="ＭＳ Ｐゴシック" charset="0"/>
              </a:rPr>
              <a:t>Inclusiveness: information, consultations and participation</a:t>
            </a:r>
          </a:p>
          <a:p>
            <a:pPr marL="171450" indent="-171450">
              <a:buFontTx/>
              <a:buChar char="-"/>
              <a:defRPr/>
            </a:pPr>
            <a:r>
              <a:rPr lang="en-GB" dirty="0" smtClean="0">
                <a:ea typeface="ＭＳ Ｐゴシック" charset="0"/>
                <a:cs typeface="ＭＳ Ｐゴシック" charset="0"/>
              </a:rPr>
              <a:t>Transparency</a:t>
            </a:r>
          </a:p>
          <a:p>
            <a:pPr>
              <a:defRPr/>
            </a:pPr>
            <a:endParaRPr lang="en-GB" dirty="0" smtClean="0">
              <a:ea typeface="ＭＳ Ｐゴシック" charset="0"/>
              <a:cs typeface="ＭＳ Ｐゴシック" charset="0"/>
            </a:endParaRPr>
          </a:p>
          <a:p>
            <a:pPr lvl="1">
              <a:buFontTx/>
              <a:buChar char="-"/>
              <a:defRPr/>
            </a:pPr>
            <a:r>
              <a:rPr lang="en-GB" sz="1200" kern="1200" dirty="0" smtClean="0">
                <a:solidFill>
                  <a:schemeClr val="tx1"/>
                </a:solidFill>
                <a:latin typeface="Arial" pitchFamily="34" charset="0"/>
                <a:ea typeface="ＭＳ Ｐゴシック" charset="0"/>
                <a:cs typeface="MS PGothic" charset="0"/>
              </a:rPr>
              <a:t> Public statement of intent to draft</a:t>
            </a:r>
          </a:p>
          <a:p>
            <a:pPr lvl="1">
              <a:buFontTx/>
              <a:buChar char="-"/>
              <a:defRPr/>
            </a:pPr>
            <a:r>
              <a:rPr lang="en-GB" sz="1200" kern="1200" dirty="0" smtClean="0">
                <a:solidFill>
                  <a:schemeClr val="tx1"/>
                </a:solidFill>
                <a:latin typeface="Arial" pitchFamily="34" charset="0"/>
                <a:ea typeface="ＭＳ Ｐゴシック" charset="0"/>
                <a:cs typeface="MS PGothic" charset="0"/>
              </a:rPr>
              <a:t> Regular updates on the process</a:t>
            </a:r>
          </a:p>
          <a:p>
            <a:pPr lvl="1">
              <a:buFontTx/>
              <a:buChar char="-"/>
              <a:defRPr/>
            </a:pPr>
            <a:r>
              <a:rPr lang="en-GB" sz="1200" kern="1200" dirty="0" smtClean="0">
                <a:solidFill>
                  <a:schemeClr val="tx1"/>
                </a:solidFill>
                <a:latin typeface="Arial" pitchFamily="34" charset="0"/>
                <a:ea typeface="ＭＳ Ｐゴシック" charset="0"/>
                <a:cs typeface="MS PGothic" charset="0"/>
              </a:rPr>
              <a:t> Clarification of contents and what can be expected with IDPs and others affected by displacement</a:t>
            </a:r>
            <a:endParaRPr lang="en-GB" sz="1200" b="1" kern="1200" dirty="0" smtClean="0">
              <a:solidFill>
                <a:schemeClr val="tx1"/>
              </a:solidFill>
              <a:latin typeface="Arial" pitchFamily="34" charset="0"/>
              <a:ea typeface="ＭＳ Ｐゴシック" charset="0"/>
              <a:cs typeface="MS PGothic" charset="0"/>
            </a:endParaRPr>
          </a:p>
          <a:p>
            <a:pPr lvl="1">
              <a:buFontTx/>
              <a:buChar char="-"/>
              <a:defRPr/>
            </a:pPr>
            <a:r>
              <a:rPr lang="en-GB" sz="1200" kern="1200" dirty="0" smtClean="0">
                <a:solidFill>
                  <a:schemeClr val="tx1"/>
                </a:solidFill>
                <a:latin typeface="Arial" pitchFamily="34" charset="0"/>
                <a:ea typeface="ＭＳ Ｐゴシック" charset="0"/>
                <a:cs typeface="MS PGothic" charset="0"/>
              </a:rPr>
              <a:t> The prompt and meaningful inclusion of stakeholders</a:t>
            </a:r>
          </a:p>
          <a:p>
            <a:pPr lvl="1">
              <a:buFontTx/>
              <a:buChar char="-"/>
              <a:defRPr/>
            </a:pPr>
            <a:endParaRPr lang="en-GB" sz="1200" kern="1200" dirty="0" smtClean="0">
              <a:solidFill>
                <a:schemeClr val="tx1"/>
              </a:solidFill>
              <a:latin typeface="Arial" pitchFamily="34" charset="0"/>
              <a:ea typeface="ＭＳ Ｐゴシック" charset="0"/>
              <a:cs typeface="MS PGothic" charset="0"/>
            </a:endParaRPr>
          </a:p>
          <a:p>
            <a:pPr lvl="1">
              <a:defRPr/>
            </a:pPr>
            <a:r>
              <a:rPr lang="en-GB" sz="1200" kern="1200" dirty="0" smtClean="0">
                <a:solidFill>
                  <a:schemeClr val="tx1"/>
                </a:solidFill>
                <a:latin typeface="Arial" pitchFamily="34" charset="0"/>
                <a:ea typeface="ＭＳ Ｐゴシック" charset="0"/>
                <a:cs typeface="MS PGothic" charset="0"/>
              </a:rPr>
              <a:t>The latter can have a decisive impact on the eventual legitimacy of the new instrument</a:t>
            </a: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3</a:t>
            </a:fld>
            <a:endParaRPr lang="it-IT"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H" dirty="0" smtClean="0">
                <a:latin typeface="Arial" charset="0"/>
                <a:ea typeface="MS PGothic" charset="0"/>
              </a:rPr>
              <a:t>The core responsibility of parliamentarians is the preparation and review of the draft legislation. They do not, however, tend to engage in the detailed development and drafting of the instrument. Their role consists of four main functions as per the slide.</a:t>
            </a:r>
            <a:endParaRPr lang="fr-CH" dirty="0">
              <a:latin typeface="Arial" charset="0"/>
              <a:ea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4</a:t>
            </a:fld>
            <a:endParaRPr lang="it-IT"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dirty="0" err="1" smtClean="0">
                <a:latin typeface="Arial" charset="0"/>
                <a:ea typeface="MS PGothic" charset="0"/>
              </a:rPr>
              <a:t>This</a:t>
            </a:r>
            <a:r>
              <a:rPr lang="it-IT" dirty="0" smtClean="0">
                <a:latin typeface="Arial" charset="0"/>
                <a:ea typeface="MS PGothic" charset="0"/>
              </a:rPr>
              <a:t> slide </a:t>
            </a:r>
            <a:r>
              <a:rPr lang="it-IT" dirty="0" err="1" smtClean="0">
                <a:latin typeface="Arial" charset="0"/>
                <a:ea typeface="MS PGothic" charset="0"/>
              </a:rPr>
              <a:t>is</a:t>
            </a:r>
            <a:r>
              <a:rPr lang="it-IT" dirty="0" smtClean="0">
                <a:latin typeface="Arial" charset="0"/>
                <a:ea typeface="MS PGothic" charset="0"/>
              </a:rPr>
              <a:t> a </a:t>
            </a:r>
            <a:r>
              <a:rPr lang="it-IT" dirty="0" err="1" smtClean="0">
                <a:latin typeface="Arial" charset="0"/>
                <a:ea typeface="MS PGothic" charset="0"/>
              </a:rPr>
              <a:t>reminder</a:t>
            </a:r>
            <a:r>
              <a:rPr lang="it-IT" dirty="0" smtClean="0">
                <a:latin typeface="Arial" charset="0"/>
                <a:ea typeface="MS PGothic" charset="0"/>
              </a:rPr>
              <a:t> of Session 4 and of the </a:t>
            </a:r>
            <a:r>
              <a:rPr lang="it-IT" dirty="0" err="1" smtClean="0">
                <a:latin typeface="Arial" charset="0"/>
                <a:ea typeface="MS PGothic" charset="0"/>
              </a:rPr>
              <a:t>already</a:t>
            </a:r>
            <a:r>
              <a:rPr lang="it-IT" dirty="0" smtClean="0">
                <a:latin typeface="Arial" charset="0"/>
                <a:ea typeface="MS PGothic" charset="0"/>
              </a:rPr>
              <a:t> </a:t>
            </a:r>
            <a:r>
              <a:rPr lang="it-IT" dirty="0" err="1" smtClean="0">
                <a:latin typeface="Arial" charset="0"/>
                <a:ea typeface="MS PGothic" charset="0"/>
              </a:rPr>
              <a:t>defined</a:t>
            </a:r>
            <a:r>
              <a:rPr lang="it-IT" dirty="0" smtClean="0">
                <a:latin typeface="Arial" charset="0"/>
                <a:ea typeface="MS PGothic" charset="0"/>
              </a:rPr>
              <a:t> </a:t>
            </a:r>
            <a:r>
              <a:rPr lang="it-IT" dirty="0" err="1" smtClean="0">
                <a:latin typeface="Arial" charset="0"/>
                <a:ea typeface="MS PGothic" charset="0"/>
              </a:rPr>
              <a:t>roles</a:t>
            </a:r>
            <a:r>
              <a:rPr lang="it-IT" dirty="0" smtClean="0">
                <a:latin typeface="Arial" charset="0"/>
                <a:ea typeface="MS PGothic" charset="0"/>
              </a:rPr>
              <a:t> of </a:t>
            </a:r>
            <a:r>
              <a:rPr lang="it-IT" dirty="0" err="1" smtClean="0">
                <a:latin typeface="Arial" charset="0"/>
                <a:ea typeface="MS PGothic" charset="0"/>
              </a:rPr>
              <a:t>relevant</a:t>
            </a:r>
            <a:r>
              <a:rPr lang="it-IT" dirty="0" smtClean="0">
                <a:latin typeface="Arial" charset="0"/>
                <a:ea typeface="MS PGothic" charset="0"/>
              </a:rPr>
              <a:t> </a:t>
            </a:r>
            <a:r>
              <a:rPr lang="it-IT" dirty="0" err="1" smtClean="0">
                <a:latin typeface="Arial" charset="0"/>
                <a:ea typeface="MS PGothic" charset="0"/>
              </a:rPr>
              <a:t>stakeholders</a:t>
            </a:r>
            <a:r>
              <a:rPr lang="it-IT" dirty="0" smtClean="0">
                <a:latin typeface="Arial" charset="0"/>
                <a:ea typeface="MS PGothic" charset="0"/>
              </a:rPr>
              <a:t> </a:t>
            </a:r>
            <a:r>
              <a:rPr lang="it-IT" dirty="0" err="1" smtClean="0">
                <a:latin typeface="Arial" charset="0"/>
                <a:ea typeface="MS PGothic" charset="0"/>
              </a:rPr>
              <a:t>into</a:t>
            </a:r>
            <a:r>
              <a:rPr lang="it-IT" dirty="0" smtClean="0">
                <a:latin typeface="Arial" charset="0"/>
                <a:ea typeface="MS PGothic" charset="0"/>
              </a:rPr>
              <a:t> the </a:t>
            </a:r>
            <a:r>
              <a:rPr lang="it-IT" dirty="0" err="1" smtClean="0">
                <a:latin typeface="Arial" charset="0"/>
                <a:ea typeface="MS PGothic" charset="0"/>
              </a:rPr>
              <a:t>drafting</a:t>
            </a:r>
            <a:r>
              <a:rPr lang="it-IT" dirty="0" smtClean="0">
                <a:latin typeface="Arial" charset="0"/>
                <a:ea typeface="MS PGothic" charset="0"/>
              </a:rPr>
              <a:t> </a:t>
            </a:r>
            <a:r>
              <a:rPr lang="it-IT" dirty="0" err="1" smtClean="0">
                <a:latin typeface="Arial" charset="0"/>
                <a:ea typeface="MS PGothic" charset="0"/>
              </a:rPr>
              <a:t>process</a:t>
            </a:r>
            <a:r>
              <a:rPr lang="it-IT" dirty="0" smtClean="0">
                <a:latin typeface="Arial" charset="0"/>
                <a:ea typeface="MS PGothic" charset="0"/>
              </a:rPr>
              <a:t>. </a:t>
            </a:r>
          </a:p>
          <a:p>
            <a:endParaRPr lang="it-IT" dirty="0" smtClean="0">
              <a:latin typeface="Arial" charset="0"/>
              <a:ea typeface="MS PGothic" charset="0"/>
            </a:endParaRPr>
          </a:p>
          <a:p>
            <a:r>
              <a:rPr lang="en-GB" dirty="0" smtClean="0">
                <a:latin typeface="Arial" charset="0"/>
                <a:ea typeface="MS PGothic" charset="0"/>
              </a:rPr>
              <a:t>This slide is a reminder of session four on stakeholders’ roles and responsibilities in the drafting process. </a:t>
            </a:r>
          </a:p>
          <a:p>
            <a:endParaRPr lang="en-GB" dirty="0" smtClean="0">
              <a:latin typeface="Arial" charset="0"/>
              <a:ea typeface="MS PGothic" charset="0"/>
            </a:endParaRPr>
          </a:p>
          <a:p>
            <a:r>
              <a:rPr lang="en-GB" dirty="0" smtClean="0">
                <a:latin typeface="Arial" charset="0"/>
                <a:ea typeface="MS PGothic" charset="0"/>
              </a:rPr>
              <a:t>There are generally </a:t>
            </a:r>
            <a:r>
              <a:rPr lang="en-GB" u="sng" dirty="0" smtClean="0">
                <a:latin typeface="Arial" charset="0"/>
                <a:ea typeface="MS PGothic" charset="0"/>
              </a:rPr>
              <a:t>four main roles</a:t>
            </a:r>
            <a:r>
              <a:rPr lang="en-GB" dirty="0" smtClean="0">
                <a:latin typeface="Arial" charset="0"/>
                <a:ea typeface="MS PGothic" charset="0"/>
              </a:rPr>
              <a:t>:</a:t>
            </a:r>
          </a:p>
          <a:p>
            <a:endParaRPr lang="en-GB" dirty="0" smtClean="0">
              <a:latin typeface="Arial" charset="0"/>
              <a:ea typeface="MS PGothic" charset="0"/>
            </a:endParaRPr>
          </a:p>
          <a:p>
            <a:pPr>
              <a:buFontTx/>
              <a:buChar char="-"/>
            </a:pPr>
            <a:r>
              <a:rPr lang="en-GB" dirty="0" smtClean="0">
                <a:latin typeface="Arial" charset="0"/>
                <a:ea typeface="MS PGothic" charset="0"/>
              </a:rPr>
              <a:t>The drafting expert</a:t>
            </a:r>
          </a:p>
          <a:p>
            <a:pPr>
              <a:buFontTx/>
              <a:buChar char="-"/>
            </a:pPr>
            <a:r>
              <a:rPr lang="en-GB" dirty="0" smtClean="0">
                <a:latin typeface="Arial" charset="0"/>
                <a:ea typeface="MS PGothic" charset="0"/>
              </a:rPr>
              <a:t>The drafting committee: people with specialised knowledge. Depending on its size, it may be merged with the steering committee</a:t>
            </a:r>
          </a:p>
          <a:p>
            <a:pPr>
              <a:buFontTx/>
              <a:buChar char="-"/>
            </a:pPr>
            <a:r>
              <a:rPr lang="en-GB" dirty="0" smtClean="0">
                <a:latin typeface="Arial" charset="0"/>
                <a:ea typeface="MS PGothic" charset="0"/>
              </a:rPr>
              <a:t>The steering committee: tasked with discussing the texts the drafting committee produces. Made of representatives from various stakeholders</a:t>
            </a:r>
          </a:p>
          <a:p>
            <a:pPr>
              <a:buFontTx/>
              <a:buChar char="-"/>
            </a:pPr>
            <a:r>
              <a:rPr lang="en-GB" dirty="0" smtClean="0">
                <a:latin typeface="Arial" charset="0"/>
                <a:ea typeface="MS PGothic" charset="0"/>
              </a:rPr>
              <a:t>Consultation partners: those not directly involved in the process, including IDPs and others affected by displacement</a:t>
            </a:r>
            <a:endParaRPr lang="en-GB" dirty="0">
              <a:latin typeface="Arial" charset="0"/>
              <a:ea typeface="MS PGothic" charset="0"/>
            </a:endParaRPr>
          </a:p>
        </p:txBody>
      </p:sp>
      <p:sp>
        <p:nvSpPr>
          <p:cNvPr id="27651"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AF31B957-B180-7545-93FB-98FF520149C9}" type="slidenum">
              <a:rPr lang="it-IT" sz="1200"/>
              <a:pPr/>
              <a:t>5</a:t>
            </a:fld>
            <a:endParaRPr 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fr-CH" sz="900" dirty="0" smtClean="0">
                <a:latin typeface="Arial" charset="0"/>
                <a:ea typeface="MS PGothic" charset="0"/>
              </a:rPr>
              <a:t>Model laws support government and parliamentary drafters who do not necessarily have the required expertise on internal displacement. Model laws can be very helpful for generalists but they are no match for, and should not replace broad consultations, which are the only way of ensuring a good instrument.</a:t>
            </a:r>
          </a:p>
          <a:p>
            <a:endParaRPr lang="fr-CH" sz="900" dirty="0" smtClean="0">
              <a:latin typeface="Arial" charset="0"/>
              <a:ea typeface="MS PGothic" charset="0"/>
            </a:endParaRPr>
          </a:p>
          <a:p>
            <a:r>
              <a:rPr lang="fr-CH" sz="900" dirty="0" smtClean="0">
                <a:latin typeface="Arial" charset="0"/>
                <a:ea typeface="MS PGothic" charset="0"/>
              </a:rPr>
              <a:t>Refer to the Olabisi presentation of the AU’s model law. </a:t>
            </a:r>
            <a:endParaRPr lang="en-US" sz="900" dirty="0">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6</a:t>
            </a:fld>
            <a:endParaRPr 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80000"/>
              </a:lnSpc>
            </a:pPr>
            <a:r>
              <a:rPr lang="en-GB" sz="900" dirty="0" smtClean="0">
                <a:latin typeface="Arial" charset="0"/>
                <a:ea typeface="MS PGothic" charset="0"/>
              </a:rPr>
              <a:t>The question of </a:t>
            </a:r>
            <a:r>
              <a:rPr lang="en-GB" sz="900" b="1" dirty="0" smtClean="0">
                <a:latin typeface="Arial" charset="0"/>
                <a:ea typeface="MS PGothic" charset="0"/>
              </a:rPr>
              <a:t>definitions</a:t>
            </a:r>
            <a:r>
              <a:rPr lang="en-GB" sz="900" dirty="0" smtClean="0">
                <a:latin typeface="Arial" charset="0"/>
                <a:ea typeface="MS PGothic" charset="0"/>
              </a:rPr>
              <a:t> was dealt with in session two.</a:t>
            </a:r>
          </a:p>
          <a:p>
            <a:pPr>
              <a:lnSpc>
                <a:spcPct val="80000"/>
              </a:lnSpc>
            </a:pPr>
            <a:endParaRPr lang="en-GB" sz="900" dirty="0" smtClean="0">
              <a:latin typeface="Arial" charset="0"/>
              <a:ea typeface="MS PGothic" charset="0"/>
            </a:endParaRPr>
          </a:p>
          <a:p>
            <a:pPr>
              <a:lnSpc>
                <a:spcPct val="80000"/>
              </a:lnSpc>
            </a:pPr>
            <a:r>
              <a:rPr lang="en-GB" sz="900" b="1" dirty="0" smtClean="0">
                <a:latin typeface="Arial" charset="0"/>
                <a:ea typeface="MS PGothic" charset="0"/>
              </a:rPr>
              <a:t>Basic principles:</a:t>
            </a:r>
          </a:p>
          <a:p>
            <a:pPr>
              <a:lnSpc>
                <a:spcPct val="80000"/>
              </a:lnSpc>
            </a:pPr>
            <a:endParaRPr lang="en-GB" sz="900" b="1" dirty="0" smtClean="0">
              <a:latin typeface="Arial" charset="0"/>
              <a:ea typeface="MS PGothic" charset="0"/>
            </a:endParaRPr>
          </a:p>
          <a:p>
            <a:pPr>
              <a:lnSpc>
                <a:spcPct val="80000"/>
              </a:lnSpc>
            </a:pPr>
            <a:r>
              <a:rPr lang="en-GB" sz="900" dirty="0" smtClean="0">
                <a:latin typeface="Arial" charset="0"/>
                <a:ea typeface="MS PGothic" charset="0"/>
              </a:rPr>
              <a:t>The list could be long, but at the very least national responsibility, non-discrimination and IDPs’ participation. Each has been covered earlier in the workshop, but this could be an opportunity to reiterate key messages and provide additional examples.</a:t>
            </a:r>
          </a:p>
          <a:p>
            <a:pPr>
              <a:lnSpc>
                <a:spcPct val="80000"/>
              </a:lnSpc>
            </a:pPr>
            <a:endParaRPr lang="en-GB" sz="900" dirty="0" smtClean="0">
              <a:latin typeface="Arial" charset="0"/>
              <a:ea typeface="MS PGothic" charset="0"/>
            </a:endParaRPr>
          </a:p>
          <a:p>
            <a:pPr>
              <a:lnSpc>
                <a:spcPct val="80000"/>
              </a:lnSpc>
            </a:pPr>
            <a:r>
              <a:rPr lang="en-GB" sz="900" b="1" dirty="0" smtClean="0">
                <a:latin typeface="Arial" charset="0"/>
                <a:ea typeface="MS PGothic" charset="0"/>
              </a:rPr>
              <a:t>Identification of a responsible authority: </a:t>
            </a:r>
          </a:p>
          <a:p>
            <a:pPr>
              <a:lnSpc>
                <a:spcPct val="80000"/>
              </a:lnSpc>
            </a:pPr>
            <a:endParaRPr lang="en-GB" sz="900" b="1" dirty="0" smtClean="0">
              <a:latin typeface="Arial" charset="0"/>
              <a:ea typeface="MS PGothic" charset="0"/>
            </a:endParaRPr>
          </a:p>
          <a:p>
            <a:pPr>
              <a:lnSpc>
                <a:spcPct val="80000"/>
              </a:lnSpc>
            </a:pPr>
            <a:r>
              <a:rPr lang="en-GB" sz="900" dirty="0" smtClean="0">
                <a:latin typeface="Arial" charset="0"/>
                <a:ea typeface="MS PGothic" charset="0"/>
              </a:rPr>
              <a:t>Refer to the Kampala Convention article 3.2(b) and the Great Lakes Pact protocol on IDPs, article 6.4.c</a:t>
            </a:r>
          </a:p>
          <a:p>
            <a:pPr>
              <a:lnSpc>
                <a:spcPct val="80000"/>
              </a:lnSpc>
            </a:pPr>
            <a:endParaRPr lang="en-GB" sz="900" dirty="0" smtClean="0">
              <a:latin typeface="Arial" charset="0"/>
              <a:ea typeface="MS PGothic" charset="0"/>
            </a:endParaRPr>
          </a:p>
          <a:p>
            <a:pPr>
              <a:lnSpc>
                <a:spcPct val="80000"/>
              </a:lnSpc>
            </a:pPr>
            <a:r>
              <a:rPr lang="en-GB" sz="900" dirty="0" smtClean="0">
                <a:latin typeface="Arial" charset="0"/>
                <a:ea typeface="MS PGothic" charset="0"/>
              </a:rPr>
              <a:t>Questions to be addressed:</a:t>
            </a:r>
          </a:p>
          <a:p>
            <a:pPr>
              <a:lnSpc>
                <a:spcPct val="80000"/>
              </a:lnSpc>
            </a:pPr>
            <a:endParaRPr lang="en-GB" sz="900" dirty="0" smtClean="0">
              <a:latin typeface="Arial" charset="0"/>
              <a:ea typeface="MS PGothic" charset="0"/>
            </a:endParaRPr>
          </a:p>
          <a:p>
            <a:pPr>
              <a:lnSpc>
                <a:spcPct val="80000"/>
              </a:lnSpc>
              <a:buFontTx/>
              <a:buChar char="-"/>
            </a:pPr>
            <a:r>
              <a:rPr lang="en-GB" sz="900" dirty="0" smtClean="0">
                <a:latin typeface="Arial" charset="0"/>
                <a:ea typeface="MS PGothic" charset="0"/>
              </a:rPr>
              <a:t>Role of the responsible authority?</a:t>
            </a:r>
          </a:p>
          <a:p>
            <a:pPr>
              <a:lnSpc>
                <a:spcPct val="80000"/>
              </a:lnSpc>
              <a:buFontTx/>
              <a:buChar char="-"/>
            </a:pPr>
            <a:r>
              <a:rPr lang="en-GB" sz="900" dirty="0" smtClean="0">
                <a:latin typeface="Arial" charset="0"/>
                <a:ea typeface="MS PGothic" charset="0"/>
              </a:rPr>
              <a:t>What type of authority? </a:t>
            </a:r>
          </a:p>
          <a:p>
            <a:pPr>
              <a:lnSpc>
                <a:spcPct val="80000"/>
              </a:lnSpc>
            </a:pPr>
            <a:endParaRPr lang="en-GB" sz="900" dirty="0" smtClean="0">
              <a:latin typeface="Arial" charset="0"/>
              <a:ea typeface="MS PGothic" charset="0"/>
            </a:endParaRPr>
          </a:p>
          <a:p>
            <a:pPr>
              <a:lnSpc>
                <a:spcPct val="80000"/>
              </a:lnSpc>
            </a:pPr>
            <a:r>
              <a:rPr lang="en-GB" sz="900" dirty="0" smtClean="0">
                <a:latin typeface="Arial" charset="0"/>
                <a:ea typeface="MS PGothic" charset="0"/>
              </a:rPr>
              <a:t>           - A government department or ministerial portfolio could be created</a:t>
            </a:r>
          </a:p>
          <a:p>
            <a:pPr lvl="1">
              <a:lnSpc>
                <a:spcPct val="80000"/>
              </a:lnSpc>
              <a:buFontTx/>
              <a:buChar char="-"/>
            </a:pPr>
            <a:r>
              <a:rPr lang="en-GB" sz="900" dirty="0" smtClean="0">
                <a:latin typeface="Arial" charset="0"/>
                <a:ea typeface="MS PGothic" charset="0"/>
              </a:rPr>
              <a:t> An authority, committee, steering group or task force could be set up outside existing departments</a:t>
            </a:r>
          </a:p>
          <a:p>
            <a:pPr lvl="1">
              <a:lnSpc>
                <a:spcPct val="80000"/>
              </a:lnSpc>
              <a:buFontTx/>
              <a:buChar char="-"/>
            </a:pPr>
            <a:r>
              <a:rPr lang="en-GB" sz="900" dirty="0" smtClean="0">
                <a:latin typeface="Arial" charset="0"/>
                <a:ea typeface="MS PGothic" charset="0"/>
              </a:rPr>
              <a:t> A national focal point could be situated within an existing department or committee</a:t>
            </a:r>
          </a:p>
          <a:p>
            <a:pPr lvl="1">
              <a:lnSpc>
                <a:spcPct val="80000"/>
              </a:lnSpc>
            </a:pPr>
            <a:endParaRPr lang="en-GB" sz="900" dirty="0" smtClean="0">
              <a:latin typeface="Arial" charset="0"/>
              <a:ea typeface="MS PGothic" charset="0"/>
            </a:endParaRPr>
          </a:p>
          <a:p>
            <a:pPr>
              <a:lnSpc>
                <a:spcPct val="80000"/>
              </a:lnSpc>
            </a:pPr>
            <a:r>
              <a:rPr lang="en-GB" sz="900" dirty="0" smtClean="0">
                <a:latin typeface="Arial" charset="0"/>
                <a:ea typeface="MS PGothic" charset="0"/>
              </a:rPr>
              <a:t>Uganda, for example, appointed the Department of Disaster Preparedness and Refugees within the prime minister’s office as focal point. The bill currently being debated in the Philippines assigns the role to the country’s human rights commission, an external and autonomous body.</a:t>
            </a:r>
          </a:p>
          <a:p>
            <a:pPr>
              <a:lnSpc>
                <a:spcPct val="80000"/>
              </a:lnSpc>
              <a:buFontTx/>
              <a:buChar char="-"/>
            </a:pPr>
            <a:endParaRPr lang="en-GB" sz="900" dirty="0" smtClean="0">
              <a:latin typeface="Arial" charset="0"/>
              <a:ea typeface="MS PGothic" charset="0"/>
            </a:endParaRPr>
          </a:p>
          <a:p>
            <a:pPr>
              <a:lnSpc>
                <a:spcPct val="80000"/>
              </a:lnSpc>
            </a:pPr>
            <a:endParaRPr lang="en-GB" sz="900" dirty="0" smtClean="0">
              <a:latin typeface="Arial" charset="0"/>
              <a:ea typeface="MS PGothic" charset="0"/>
            </a:endParaRPr>
          </a:p>
          <a:p>
            <a:pPr>
              <a:lnSpc>
                <a:spcPct val="80000"/>
              </a:lnSpc>
            </a:pPr>
            <a:r>
              <a:rPr lang="en-GB" sz="900" b="1" dirty="0" smtClean="0">
                <a:latin typeface="Arial" charset="0"/>
                <a:ea typeface="MS PGothic" charset="0"/>
              </a:rPr>
              <a:t>Financial aspects: </a:t>
            </a:r>
          </a:p>
          <a:p>
            <a:pPr>
              <a:lnSpc>
                <a:spcPct val="80000"/>
              </a:lnSpc>
            </a:pPr>
            <a:endParaRPr lang="en-GB" sz="900" b="1" dirty="0" smtClean="0">
              <a:latin typeface="Arial" charset="0"/>
              <a:ea typeface="MS PGothic" charset="0"/>
            </a:endParaRPr>
          </a:p>
          <a:p>
            <a:pPr>
              <a:lnSpc>
                <a:spcPct val="80000"/>
              </a:lnSpc>
            </a:pPr>
            <a:r>
              <a:rPr lang="en-GB" sz="900" b="1" dirty="0" smtClean="0">
                <a:latin typeface="Arial" charset="0"/>
                <a:ea typeface="MS PGothic" charset="0"/>
              </a:rPr>
              <a:t>- </a:t>
            </a:r>
            <a:r>
              <a:rPr lang="en-GB" sz="900" dirty="0" smtClean="0">
                <a:latin typeface="Arial" charset="0"/>
                <a:ea typeface="MS PGothic" charset="0"/>
              </a:rPr>
              <a:t>Refer to the Kampala Convention, article 3.2.d</a:t>
            </a:r>
          </a:p>
          <a:p>
            <a:pPr>
              <a:lnSpc>
                <a:spcPct val="80000"/>
              </a:lnSpc>
            </a:pPr>
            <a:r>
              <a:rPr lang="en-GB" sz="900" dirty="0" smtClean="0">
                <a:latin typeface="Arial" charset="0"/>
                <a:ea typeface="MS PGothic" charset="0"/>
              </a:rPr>
              <a:t>- Reiterate the need to ensure sufficient allocation of resources</a:t>
            </a:r>
          </a:p>
          <a:p>
            <a:pPr>
              <a:lnSpc>
                <a:spcPct val="80000"/>
              </a:lnSpc>
            </a:pPr>
            <a:r>
              <a:rPr lang="en-GB" sz="900" dirty="0" smtClean="0">
                <a:latin typeface="Arial" charset="0"/>
                <a:ea typeface="MS PGothic" charset="0"/>
              </a:rPr>
              <a:t>- Emphasise that funding arrangements should be adequate, predictable and non-discriminatory</a:t>
            </a:r>
          </a:p>
          <a:p>
            <a:pPr>
              <a:lnSpc>
                <a:spcPct val="80000"/>
              </a:lnSpc>
            </a:pPr>
            <a:r>
              <a:rPr lang="en-GB" sz="900" dirty="0" smtClean="0">
                <a:latin typeface="Arial" charset="0"/>
                <a:ea typeface="MS PGothic" charset="0"/>
              </a:rPr>
              <a:t>- Emphasise the need to create mechanisms for budgetary oversight</a:t>
            </a:r>
            <a:endParaRPr lang="it-IT" sz="900" dirty="0">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7</a:t>
            </a:fld>
            <a:endParaRPr lang="it-IT"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a:ln/>
        </p:spPr>
      </p:sp>
      <p:sp>
        <p:nvSpPr>
          <p:cNvPr id="58371"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Arial" charset="0"/>
                <a:ea typeface="MS PGothic" charset="0"/>
              </a:rPr>
              <a:t>Participants take part in groups, with each correct answer earning them a point. The aim is to remind the participants of the main legal provisions and principles to be included in a national instrument. </a:t>
            </a:r>
          </a:p>
          <a:p>
            <a:endParaRPr lang="fr-FR" dirty="0" smtClean="0">
              <a:latin typeface="Arial" charset="0"/>
              <a:ea typeface="MS PGothic" charset="0"/>
            </a:endParaRPr>
          </a:p>
          <a:p>
            <a:endParaRPr lang="fr-FR" dirty="0">
              <a:latin typeface="Arial" charset="0"/>
              <a:ea typeface="MS PGothic" charset="0"/>
            </a:endParaRPr>
          </a:p>
        </p:txBody>
      </p:sp>
      <p:sp>
        <p:nvSpPr>
          <p:cNvPr id="58372"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fld id="{3FC44077-1EC1-7A49-ADD2-523EA225383F}" type="slidenum">
              <a:rPr lang="it-IT"/>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Espace réservé de l'image des diapositives 1"/>
          <p:cNvSpPr>
            <a:spLocks noGrp="1" noRot="1" noChangeAspect="1" noTextEdit="1"/>
          </p:cNvSpPr>
          <p:nvPr>
            <p:ph type="sldImg"/>
          </p:nvPr>
        </p:nvSpPr>
        <p:spPr>
          <a:ln/>
        </p:spPr>
      </p:sp>
      <p:sp>
        <p:nvSpPr>
          <p:cNvPr id="48130" name="Espace réservé des commentair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GB" dirty="0" smtClean="0">
                <a:latin typeface="Arial" charset="0"/>
                <a:ea typeface="MS PGothic" charset="0"/>
              </a:rPr>
              <a:t>This is a reminder that a comprehensive national instrument should cover the three phases of displacement and the rights associated with each one, as discussed in session two. </a:t>
            </a:r>
          </a:p>
          <a:p>
            <a:endParaRPr lang="fr-FR" dirty="0">
              <a:latin typeface="Arial" charset="0"/>
              <a:ea typeface="MS PGothic" charset="0"/>
            </a:endParaRPr>
          </a:p>
        </p:txBody>
      </p:sp>
      <p:sp>
        <p:nvSpPr>
          <p:cNvPr id="48131" name="Espace réservé du numéro de diapositive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275DD205-87FA-B24C-B97B-66325A937387}" type="slidenum">
              <a:rPr lang="it-IT" sz="1200"/>
              <a:pPr/>
              <a:t>9</a:t>
            </a:fld>
            <a:endParaRPr 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fr-CH"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79535DC-B201-DC44-B905-E223299526C2}" type="slidenum">
              <a:rPr lang="en-GB"/>
              <a:pPr>
                <a:defRPr/>
              </a:pPr>
              <a:t>‹#›</a:t>
            </a:fld>
            <a:endParaRPr lang="en-GB"/>
          </a:p>
        </p:txBody>
      </p:sp>
    </p:spTree>
    <p:extLst>
      <p:ext uri="{BB962C8B-B14F-4D97-AF65-F5344CB8AC3E}">
        <p14:creationId xmlns:p14="http://schemas.microsoft.com/office/powerpoint/2010/main" val="1414245876"/>
      </p:ext>
    </p:extLst>
  </p:cSld>
  <p:clrMapOvr>
    <a:masterClrMapping/>
  </p:clrMapOvr>
  <p:transition xmlns:p14="http://schemas.microsoft.com/office/powerpoint/2010/mai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CH"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BCC699F3-2D9C-3C45-B559-3EA6717F22AD}" type="slidenum">
              <a:rPr lang="en-GB"/>
              <a:pPr>
                <a:defRPr/>
              </a:pPr>
              <a:t>‹#›</a:t>
            </a:fld>
            <a:endParaRPr lang="en-GB"/>
          </a:p>
        </p:txBody>
      </p:sp>
    </p:spTree>
    <p:extLst>
      <p:ext uri="{BB962C8B-B14F-4D97-AF65-F5344CB8AC3E}">
        <p14:creationId xmlns:p14="http://schemas.microsoft.com/office/powerpoint/2010/main" val="3709962958"/>
      </p:ext>
    </p:extLst>
  </p:cSld>
  <p:clrMapOvr>
    <a:masterClrMapping/>
  </p:clrMapOvr>
  <p:transition xmlns:p14="http://schemas.microsoft.com/office/powerpoint/2010/mai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1698607330"/>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pPr>
              <a:defRPr/>
            </a:pPr>
            <a:endParaRPr lang="en-GB"/>
          </a:p>
        </p:txBody>
      </p:sp>
      <p:sp>
        <p:nvSpPr>
          <p:cNvPr id="8" name="Footer Placeholder 4"/>
          <p:cNvSpPr>
            <a:spLocks noGrp="1"/>
          </p:cNvSpPr>
          <p:nvPr>
            <p:ph type="ftr" sz="quarter" idx="16"/>
          </p:nvPr>
        </p:nvSpPr>
        <p:spPr/>
        <p:txBody>
          <a:bodyPr/>
          <a:lstStyle>
            <a:lvl1pPr>
              <a:defRPr/>
            </a:lvl1pPr>
          </a:lstStyle>
          <a:p>
            <a:pPr>
              <a:defRPr/>
            </a:pPr>
            <a:endParaRPr lang="en-GB"/>
          </a:p>
        </p:txBody>
      </p:sp>
    </p:spTree>
    <p:extLst>
      <p:ext uri="{BB962C8B-B14F-4D97-AF65-F5344CB8AC3E}">
        <p14:creationId xmlns:p14="http://schemas.microsoft.com/office/powerpoint/2010/main" val="3311330980"/>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fr-CH"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pPr>
              <a:defRPr/>
            </a:pPr>
            <a:endParaRPr lang="en-GB"/>
          </a:p>
        </p:txBody>
      </p:sp>
      <p:sp>
        <p:nvSpPr>
          <p:cNvPr id="11" name="Footer Placeholder 4"/>
          <p:cNvSpPr>
            <a:spLocks noGrp="1"/>
          </p:cNvSpPr>
          <p:nvPr>
            <p:ph type="ftr" sz="quarter" idx="17"/>
          </p:nvPr>
        </p:nvSpPr>
        <p:spPr/>
        <p:txBody>
          <a:bodyPr/>
          <a:lstStyle>
            <a:lvl1pPr>
              <a:defRPr/>
            </a:lvl1pPr>
          </a:lstStyle>
          <a:p>
            <a:pPr>
              <a:defRPr/>
            </a:pPr>
            <a:endParaRPr lang="en-GB"/>
          </a:p>
        </p:txBody>
      </p:sp>
    </p:spTree>
    <p:extLst>
      <p:ext uri="{BB962C8B-B14F-4D97-AF65-F5344CB8AC3E}">
        <p14:creationId xmlns:p14="http://schemas.microsoft.com/office/powerpoint/2010/main" val="4172725970"/>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C21F00D-C0E8-2E4E-8258-954C6740E0EC}" type="slidenum">
              <a:rPr lang="en-GB"/>
              <a:pPr>
                <a:defRPr/>
              </a:pPr>
              <a:t>‹#›</a:t>
            </a:fld>
            <a:endParaRPr lang="en-GB"/>
          </a:p>
        </p:txBody>
      </p:sp>
    </p:spTree>
    <p:extLst>
      <p:ext uri="{BB962C8B-B14F-4D97-AF65-F5344CB8AC3E}">
        <p14:creationId xmlns:p14="http://schemas.microsoft.com/office/powerpoint/2010/main" val="111915762"/>
      </p:ext>
    </p:extLst>
  </p:cSld>
  <p:clrMapOvr>
    <a:masterClrMapping/>
  </p:clrMapOvr>
  <p:transition xmlns:p14="http://schemas.microsoft.com/office/powerpoint/2010/mai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fr-CH"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792EBB1-32CE-0E45-A931-3CFDE70A6991}" type="slidenum">
              <a:rPr lang="en-GB"/>
              <a:pPr>
                <a:defRPr/>
              </a:pPr>
              <a:t>‹#›</a:t>
            </a:fld>
            <a:endParaRPr lang="en-GB"/>
          </a:p>
        </p:txBody>
      </p:sp>
    </p:spTree>
    <p:extLst>
      <p:ext uri="{BB962C8B-B14F-4D97-AF65-F5344CB8AC3E}">
        <p14:creationId xmlns:p14="http://schemas.microsoft.com/office/powerpoint/2010/main" val="2497043706"/>
      </p:ext>
    </p:extLst>
  </p:cSld>
  <p:clrMapOvr>
    <a:masterClrMapping/>
  </p:clrMapOvr>
  <p:transition xmlns:p14="http://schemas.microsoft.com/office/powerpoint/2010/mai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4" name="Segnaposto piè di pagina 3"/>
          <p:cNvSpPr>
            <a:spLocks noGrp="1"/>
          </p:cNvSpPr>
          <p:nvPr>
            <p:ph type="ftr" sz="quarter" idx="11"/>
          </p:nvPr>
        </p:nvSpPr>
        <p:spPr/>
        <p:txBody>
          <a:bodyPr/>
          <a:lstStyle>
            <a:lvl1pPr eaLnBrk="0" fontAlgn="base" hangingPunct="0">
              <a:spcBef>
                <a:spcPct val="0"/>
              </a:spcBef>
              <a:spcAft>
                <a:spcPct val="0"/>
              </a:spcAft>
              <a:defRPr>
                <a:solidFill>
                  <a:schemeClr val="tx1">
                    <a:tint val="75000"/>
                  </a:schemeClr>
                </a:solidFill>
                <a:latin typeface="Arial" panose="020B0604020202020204" pitchFamily="34" charset="0"/>
                <a:ea typeface="ＭＳ Ｐゴシック" panose="020B0600070205080204" pitchFamily="34" charset="-128"/>
              </a:defRPr>
            </a:lvl1pPr>
          </a:lstStyle>
          <a:p>
            <a:pPr>
              <a:defRPr/>
            </a:pPr>
            <a:endParaRPr lang="en-US"/>
          </a:p>
        </p:txBody>
      </p:sp>
      <p:sp>
        <p:nvSpPr>
          <p:cNvPr id="5" name="Segnaposto numero diapositiva 4"/>
          <p:cNvSpPr>
            <a:spLocks noGrp="1"/>
          </p:cNvSpPr>
          <p:nvPr>
            <p:ph type="sldNum" sz="quarter" idx="12"/>
          </p:nvPr>
        </p:nvSpPr>
        <p:spPr>
          <a:xfrm>
            <a:off x="6319838" y="5486400"/>
            <a:ext cx="2366962" cy="1235075"/>
          </a:xfrm>
        </p:spPr>
        <p:txBody>
          <a:bodyPr/>
          <a:lstStyle>
            <a:lvl1pPr eaLnBrk="0" hangingPunct="0">
              <a:defRPr>
                <a:latin typeface="Arial" charset="0"/>
              </a:defRPr>
            </a:lvl1pPr>
          </a:lstStyle>
          <a:p>
            <a:pPr>
              <a:defRPr/>
            </a:pPr>
            <a:fld id="{1C4FE4EF-86EC-FB40-895E-98DBFA32C14C}" type="slidenum">
              <a:rPr lang="en-US"/>
              <a:pPr>
                <a:defRPr/>
              </a:pPr>
              <a:t>‹#›</a:t>
            </a:fld>
            <a:endParaRPr lang="en-US"/>
          </a:p>
        </p:txBody>
      </p:sp>
    </p:spTree>
    <p:extLst>
      <p:ext uri="{BB962C8B-B14F-4D97-AF65-F5344CB8AC3E}">
        <p14:creationId xmlns:p14="http://schemas.microsoft.com/office/powerpoint/2010/main" val="2812814165"/>
      </p:ext>
    </p:extLst>
  </p:cSld>
  <p:clrMapOvr>
    <a:masterClrMapping/>
  </p:clrMapOvr>
  <p:transition xmlns:p14="http://schemas.microsoft.com/office/powerpoint/2010/mai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Date Placeholder 3"/>
          <p:cNvSpPr>
            <a:spLocks noGrp="1"/>
          </p:cNvSpPr>
          <p:nvPr>
            <p:ph type="dt" sz="half" idx="10"/>
          </p:nvPr>
        </p:nvSpPr>
        <p:spPr/>
        <p:txBody>
          <a:bodyPr/>
          <a:lstStyle>
            <a:lvl1pPr>
              <a:defRPr/>
            </a:lvl1pPr>
          </a:lstStyle>
          <a:p>
            <a:pPr>
              <a:defRPr/>
            </a:pPr>
            <a:fld id="{C58C2209-30BA-6341-BC18-C7500D70D89E}" type="datetimeFigureOut">
              <a:rPr lang="en-US"/>
              <a:pPr>
                <a:defRPr/>
              </a:pPr>
              <a:t>21/01/16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F0F99-AB08-314F-8C82-3EC69606DCC1}" type="slidenum">
              <a:rPr lang="en-GB"/>
              <a:pPr>
                <a:defRPr/>
              </a:pPr>
              <a:t>‹#›</a:t>
            </a:fld>
            <a:endParaRPr lang="en-GB"/>
          </a:p>
        </p:txBody>
      </p:sp>
    </p:spTree>
    <p:extLst>
      <p:ext uri="{BB962C8B-B14F-4D97-AF65-F5344CB8AC3E}">
        <p14:creationId xmlns:p14="http://schemas.microsoft.com/office/powerpoint/2010/main" val="373426118"/>
      </p:ext>
    </p:extLst>
  </p:cSld>
  <p:clrMapOvr>
    <a:masterClrMapping/>
  </p:clrMapOvr>
  <p:transition xmlns:p14="http://schemas.microsoft.com/office/powerpoint/2010/mai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fr-CH"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fr-CH"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pPr>
              <a:defRPr/>
            </a:pPr>
            <a:endParaRPr lang="en-GB"/>
          </a:p>
        </p:txBody>
      </p:sp>
      <p:sp>
        <p:nvSpPr>
          <p:cNvPr id="6" name="Footer Placeholder 4"/>
          <p:cNvSpPr>
            <a:spLocks noGrp="1"/>
          </p:cNvSpPr>
          <p:nvPr>
            <p:ph type="ftr" sz="quarter" idx="15"/>
          </p:nvPr>
        </p:nvSpPr>
        <p:spPr/>
        <p:txBody>
          <a:bodyPr/>
          <a:lstStyle>
            <a:lvl1pPr>
              <a:defRPr/>
            </a:lvl1pPr>
          </a:lstStyle>
          <a:p>
            <a:pPr>
              <a:defRPr/>
            </a:pPr>
            <a:endParaRPr lang="en-GB"/>
          </a:p>
        </p:txBody>
      </p:sp>
    </p:spTree>
    <p:extLst>
      <p:ext uri="{BB962C8B-B14F-4D97-AF65-F5344CB8AC3E}">
        <p14:creationId xmlns:p14="http://schemas.microsoft.com/office/powerpoint/2010/main" val="246266305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78164A-8E63-0448-BF56-7D0FCF211A0C}" type="datetimeFigureOut">
              <a:rPr lang="en-US"/>
              <a:pPr>
                <a:defRPr/>
              </a:pPr>
              <a:t>21/01/16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A0C6BB5-3DF0-7845-A808-E18422EDBB4B}" type="slidenum">
              <a:rPr lang="en-GB"/>
              <a:pPr>
                <a:defRPr/>
              </a:pPr>
              <a:t>‹#›</a:t>
            </a:fld>
            <a:endParaRPr lang="en-GB"/>
          </a:p>
        </p:txBody>
      </p:sp>
    </p:spTree>
    <p:extLst>
      <p:ext uri="{BB962C8B-B14F-4D97-AF65-F5344CB8AC3E}">
        <p14:creationId xmlns:p14="http://schemas.microsoft.com/office/powerpoint/2010/main" val="3043674269"/>
      </p:ext>
    </p:extLst>
  </p:cSld>
  <p:clrMapOvr>
    <a:masterClrMapping/>
  </p:clrMapOvr>
  <p:transition xmlns:p14="http://schemas.microsoft.com/office/powerpoint/2010/mai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785C7907-0434-5744-BEFF-2C6C8C947F3B}" type="slidenum">
              <a:rPr lang="en-GB"/>
              <a:pPr>
                <a:defRPr/>
              </a:pPr>
              <a:t>‹#›</a:t>
            </a:fld>
            <a:endParaRPr lang="en-GB"/>
          </a:p>
        </p:txBody>
      </p:sp>
    </p:spTree>
    <p:extLst>
      <p:ext uri="{BB962C8B-B14F-4D97-AF65-F5344CB8AC3E}">
        <p14:creationId xmlns:p14="http://schemas.microsoft.com/office/powerpoint/2010/main" val="1860329904"/>
      </p:ext>
    </p:extLst>
  </p:cSld>
  <p:clrMapOvr>
    <a:masterClrMapping/>
  </p:clrMapOvr>
  <p:transition xmlns:p14="http://schemas.microsoft.com/office/powerpoint/2010/mai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fr-CH"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13" name="Date Placeholder 6"/>
          <p:cNvSpPr>
            <a:spLocks noGrp="1"/>
          </p:cNvSpPr>
          <p:nvPr>
            <p:ph type="dt" sz="half" idx="10"/>
          </p:nvPr>
        </p:nvSpPr>
        <p:spPr/>
        <p:txBody>
          <a:bodyPr/>
          <a:lstStyle>
            <a:lvl1pPr>
              <a:defRPr/>
            </a:lvl1pPr>
          </a:lstStyle>
          <a:p>
            <a:pPr>
              <a:defRPr/>
            </a:pPr>
            <a:endParaRPr lang="en-GB"/>
          </a:p>
        </p:txBody>
      </p:sp>
      <p:sp>
        <p:nvSpPr>
          <p:cNvPr id="14" name="Footer Placeholder 7"/>
          <p:cNvSpPr>
            <a:spLocks noGrp="1"/>
          </p:cNvSpPr>
          <p:nvPr>
            <p:ph type="ftr" sz="quarter" idx="11"/>
          </p:nvPr>
        </p:nvSpPr>
        <p:spPr/>
        <p:txBody>
          <a:bodyPr/>
          <a:lstStyle>
            <a:lvl1pPr>
              <a:defRPr/>
            </a:lvl1pPr>
          </a:lstStyle>
          <a:p>
            <a:pPr>
              <a:defRPr/>
            </a:pPr>
            <a:endParaRPr lang="en-GB"/>
          </a:p>
        </p:txBody>
      </p:sp>
      <p:sp>
        <p:nvSpPr>
          <p:cNvPr id="15" name="Slide Number Placeholder 8"/>
          <p:cNvSpPr>
            <a:spLocks noGrp="1"/>
          </p:cNvSpPr>
          <p:nvPr>
            <p:ph type="sldNum" sz="quarter" idx="12"/>
          </p:nvPr>
        </p:nvSpPr>
        <p:spPr/>
        <p:txBody>
          <a:bodyPr/>
          <a:lstStyle>
            <a:lvl1pPr>
              <a:defRPr/>
            </a:lvl1pPr>
          </a:lstStyle>
          <a:p>
            <a:pPr>
              <a:defRPr/>
            </a:pPr>
            <a:fld id="{FF808572-4905-134A-A5E2-A09EF1D25201}" type="slidenum">
              <a:rPr lang="en-GB"/>
              <a:pPr>
                <a:defRPr/>
              </a:pPr>
              <a:t>‹#›</a:t>
            </a:fld>
            <a:endParaRPr lang="en-GB"/>
          </a:p>
        </p:txBody>
      </p:sp>
    </p:spTree>
    <p:extLst>
      <p:ext uri="{BB962C8B-B14F-4D97-AF65-F5344CB8AC3E}">
        <p14:creationId xmlns:p14="http://schemas.microsoft.com/office/powerpoint/2010/main" val="285852149"/>
      </p:ext>
    </p:extLst>
  </p:cSld>
  <p:clrMapOvr>
    <a:masterClrMapping/>
  </p:clrMapOvr>
  <p:transition xmlns:p14="http://schemas.microsoft.com/office/powerpoint/2010/mai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mtClean="0"/>
              <a:t>Click to edit Master title style</a:t>
            </a:r>
            <a:endParaRPr/>
          </a:p>
        </p:txBody>
      </p:sp>
      <p:sp>
        <p:nvSpPr>
          <p:cNvPr id="3" name="Date Placeholder 2"/>
          <p:cNvSpPr>
            <a:spLocks noGrp="1"/>
          </p:cNvSpPr>
          <p:nvPr>
            <p:ph type="dt" sz="half" idx="10"/>
          </p:nvPr>
        </p:nvSpPr>
        <p:spPr/>
        <p:txBody>
          <a:bodyPr/>
          <a:lstStyle>
            <a:lvl1pPr>
              <a:defRPr/>
            </a:lvl1pPr>
          </a:lstStyle>
          <a:p>
            <a:pPr>
              <a:defRPr/>
            </a:pPr>
            <a:endParaRPr lang="en-GB"/>
          </a:p>
        </p:txBody>
      </p:sp>
      <p:sp>
        <p:nvSpPr>
          <p:cNvPr id="4" name="Footer Placeholder 3"/>
          <p:cNvSpPr>
            <a:spLocks noGrp="1"/>
          </p:cNvSpPr>
          <p:nvPr>
            <p:ph type="ftr" sz="quarter" idx="11"/>
          </p:nvPr>
        </p:nvSpPr>
        <p:spPr/>
        <p:txBody>
          <a:bodyPr/>
          <a:lstStyle>
            <a:lvl1pPr>
              <a:defRPr/>
            </a:lvl1pPr>
          </a:lstStyle>
          <a:p>
            <a:pPr>
              <a:defRPr/>
            </a:pPr>
            <a:endParaRPr lang="en-GB"/>
          </a:p>
        </p:txBody>
      </p:sp>
      <p:sp>
        <p:nvSpPr>
          <p:cNvPr id="5" name="Slide Number Placeholder 4"/>
          <p:cNvSpPr>
            <a:spLocks noGrp="1"/>
          </p:cNvSpPr>
          <p:nvPr>
            <p:ph type="sldNum" sz="quarter" idx="12"/>
          </p:nvPr>
        </p:nvSpPr>
        <p:spPr/>
        <p:txBody>
          <a:bodyPr/>
          <a:lstStyle>
            <a:lvl1pPr>
              <a:defRPr/>
            </a:lvl1pPr>
          </a:lstStyle>
          <a:p>
            <a:pPr>
              <a:defRPr/>
            </a:pPr>
            <a:fld id="{C4D6868A-2C72-BB4A-A2D4-336CE4FC1F15}" type="slidenum">
              <a:rPr lang="en-GB"/>
              <a:pPr>
                <a:defRPr/>
              </a:pPr>
              <a:t>‹#›</a:t>
            </a:fld>
            <a:endParaRPr lang="en-GB"/>
          </a:p>
        </p:txBody>
      </p:sp>
    </p:spTree>
    <p:extLst>
      <p:ext uri="{BB962C8B-B14F-4D97-AF65-F5344CB8AC3E}">
        <p14:creationId xmlns:p14="http://schemas.microsoft.com/office/powerpoint/2010/main" val="30832114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647970F9-34F5-7449-A811-E770B6484FA8}" type="datetimeFigureOut">
              <a:rPr lang="en-US"/>
              <a:pPr>
                <a:defRPr/>
              </a:pPr>
              <a:t>21/01/16</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B45157E-9615-7641-BFCB-6E6582FC5A15}" type="slidenum">
              <a:rPr lang="en-GB"/>
              <a:pPr>
                <a:defRPr/>
              </a:pPr>
              <a:t>‹#›</a:t>
            </a:fld>
            <a:endParaRPr lang="en-GB"/>
          </a:p>
        </p:txBody>
      </p:sp>
    </p:spTree>
    <p:extLst>
      <p:ext uri="{BB962C8B-B14F-4D97-AF65-F5344CB8AC3E}">
        <p14:creationId xmlns:p14="http://schemas.microsoft.com/office/powerpoint/2010/main" val="891627860"/>
      </p:ext>
    </p:extLst>
  </p:cSld>
  <p:clrMapOvr>
    <a:masterClrMapping/>
  </p:clrMapOvr>
  <p:transition xmlns:p14="http://schemas.microsoft.com/office/powerpoint/2010/mai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p>
        </p:txBody>
      </p:sp>
      <p:sp>
        <p:nvSpPr>
          <p:cNvPr id="6" name="Footer Placeholder 5"/>
          <p:cNvSpPr>
            <a:spLocks noGrp="1"/>
          </p:cNvSpPr>
          <p:nvPr>
            <p:ph type="ftr" sz="quarter" idx="11"/>
          </p:nvPr>
        </p:nvSpPr>
        <p:spPr/>
        <p:txBody>
          <a:bodyPr/>
          <a:lstStyle>
            <a:lvl1pPr>
              <a:defRPr/>
            </a:lvl1pPr>
          </a:lstStyle>
          <a:p>
            <a:pPr>
              <a:defRPr/>
            </a:pPr>
            <a:endParaRPr lang="en-GB"/>
          </a:p>
        </p:txBody>
      </p:sp>
      <p:sp>
        <p:nvSpPr>
          <p:cNvPr id="7" name="Slide Number Placeholder 6"/>
          <p:cNvSpPr>
            <a:spLocks noGrp="1"/>
          </p:cNvSpPr>
          <p:nvPr>
            <p:ph type="sldNum" sz="quarter" idx="12"/>
          </p:nvPr>
        </p:nvSpPr>
        <p:spPr/>
        <p:txBody>
          <a:bodyPr/>
          <a:lstStyle>
            <a:lvl1pPr>
              <a:defRPr/>
            </a:lvl1pPr>
          </a:lstStyle>
          <a:p>
            <a:pPr>
              <a:defRPr/>
            </a:pPr>
            <a:fld id="{85237C92-23E7-E54B-94CA-8D2315EBC75B}" type="slidenum">
              <a:rPr lang="en-GB"/>
              <a:pPr>
                <a:defRPr/>
              </a:pPr>
              <a:t>‹#›</a:t>
            </a:fld>
            <a:endParaRPr lang="en-GB"/>
          </a:p>
        </p:txBody>
      </p:sp>
    </p:spTree>
    <p:extLst>
      <p:ext uri="{BB962C8B-B14F-4D97-AF65-F5344CB8AC3E}">
        <p14:creationId xmlns:p14="http://schemas.microsoft.com/office/powerpoint/2010/main" val="3481637162"/>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188720" tIns="45720" rIns="274320" bIns="45720" numCol="1" anchor="ctr" anchorCtr="0" compatLnSpc="1">
            <a:prstTxWarp prst="textNoShape">
              <a:avLst/>
            </a:prstTxWarp>
          </a:bodyPr>
          <a:lstStyle/>
          <a:p>
            <a:pPr lvl="0"/>
            <a:r>
              <a:rPr lang="fr-CH"/>
              <a:t>Click to edit Master title style</a:t>
            </a:r>
            <a:endParaRPr lang="en-US"/>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4" name="Date Placeholder 3"/>
          <p:cNvSpPr>
            <a:spLocks noGrp="1"/>
          </p:cNvSpPr>
          <p:nvPr>
            <p:ph type="dt" sz="half" idx="2"/>
          </p:nvPr>
        </p:nvSpPr>
        <p:spPr>
          <a:xfrm>
            <a:off x="6580188" y="188913"/>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48165386-4417-D543-8837-FD377B1EB157}" type="datetimeFigureOut">
              <a:rPr lang="it-IT"/>
              <a:pPr>
                <a:defRPr/>
              </a:pPr>
              <a:t>21/01/16</a:t>
            </a:fld>
            <a:endParaRPr lang="it-IT"/>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pPr>
              <a:defRPr/>
            </a:pPr>
            <a:endParaRPr lang="it-IT"/>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pPr>
              <a:defRPr/>
            </a:pPr>
            <a:fld id="{A07EE25A-C4D1-884D-80E5-13B2CBA3893A}" type="slidenum">
              <a:rPr lang="it-IT"/>
              <a:pPr>
                <a:defRPr/>
              </a:pPr>
              <a:t>‹#›</a:t>
            </a:fld>
            <a:endParaRPr lang="it-IT"/>
          </a:p>
        </p:txBody>
      </p:sp>
      <p:sp>
        <p:nvSpPr>
          <p:cNvPr id="7" name="Rectangle 6"/>
          <p:cNvSpPr/>
          <p:nvPr/>
        </p:nvSpPr>
        <p:spPr>
          <a:xfrm>
            <a:off x="914400" y="-243408"/>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990854"/>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9" name="Slide Number Placeholder 5"/>
          <p:cNvSpPr txBox="1">
            <a:spLocks/>
          </p:cNvSpPr>
          <p:nvPr userDrawn="1"/>
        </p:nvSpPr>
        <p:spPr>
          <a:xfrm>
            <a:off x="6667500" y="6508750"/>
            <a:ext cx="2133600" cy="365125"/>
          </a:xfrm>
          <a:prstGeom prst="rect">
            <a:avLst/>
          </a:prstGeom>
        </p:spPr>
        <p:txBody>
          <a:bodyPr lIns="68580" tIns="34290" rIns="68580" bIns="34290" anchor="ct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r" eaLnBrk="1" hangingPunct="1">
              <a:defRPr/>
            </a:pPr>
            <a:fld id="{7B3E228D-C921-E74E-BE25-2E1512FBFA53}" type="slidenum">
              <a:rPr lang="en-GB" sz="900" smtClean="0">
                <a:solidFill>
                  <a:srgbClr val="898989"/>
                </a:solidFill>
                <a:latin typeface="Calibri" charset="0"/>
              </a:rPr>
              <a:pPr algn="r" eaLnBrk="1" hangingPunct="1">
                <a:defRPr/>
              </a:pPr>
              <a:t>‹#›</a:t>
            </a:fld>
            <a:endParaRPr lang="en-GB" sz="900" smtClean="0">
              <a:solidFill>
                <a:srgbClr val="898989"/>
              </a:solidFill>
              <a:latin typeface="Calibri" charset="0"/>
            </a:endParaRPr>
          </a:p>
        </p:txBody>
      </p:sp>
      <p:pic>
        <p:nvPicPr>
          <p:cNvPr id="1034" name="Image 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596188" y="5589588"/>
            <a:ext cx="11557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3" r:id="rId1"/>
    <p:sldLayoutId id="2147485684" r:id="rId2"/>
    <p:sldLayoutId id="2147485685" r:id="rId3"/>
    <p:sldLayoutId id="2147485686" r:id="rId4"/>
    <p:sldLayoutId id="2147485687" r:id="rId5"/>
    <p:sldLayoutId id="2147485688" r:id="rId6"/>
    <p:sldLayoutId id="2147485689" r:id="rId7"/>
    <p:sldLayoutId id="2147485690" r:id="rId8"/>
    <p:sldLayoutId id="2147485691" r:id="rId9"/>
    <p:sldLayoutId id="2147485692" r:id="rId10"/>
    <p:sldLayoutId id="2147485693" r:id="rId11"/>
    <p:sldLayoutId id="2147485694" r:id="rId12"/>
    <p:sldLayoutId id="2147485695" r:id="rId13"/>
    <p:sldLayoutId id="2147485696" r:id="rId14"/>
    <p:sldLayoutId id="2147485697" r:id="rId15"/>
    <p:sldLayoutId id="2147485698" r:id="rId16"/>
  </p:sldLayoutIdLst>
  <p:transition xmlns:p14="http://schemas.microsoft.com/office/powerpoint/2010/main" spd="slow">
    <p:push dir="u"/>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3600" kern="1200">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ＭＳ Ｐゴシック" charset="0"/>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charset="0"/>
        <a:buChar char=""/>
        <a:defRPr sz="20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2pPr>
      <a:lvl3pPr marL="10350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3pPr>
      <a:lvl4pPr marL="1371600" indent="-336550" algn="l" rtl="0" eaLnBrk="0" fontAlgn="base" hangingPunct="0">
        <a:spcBef>
          <a:spcPts val="600"/>
        </a:spcBef>
        <a:spcAft>
          <a:spcPct val="0"/>
        </a:spcAft>
        <a:buClr>
          <a:srgbClr val="254061"/>
        </a:buClr>
        <a:buFont typeface="Wingdings 2" charset="0"/>
        <a:buChar char=""/>
        <a:defRPr kern="1200">
          <a:solidFill>
            <a:srgbClr val="595959"/>
          </a:solidFill>
          <a:latin typeface="+mn-lt"/>
          <a:ea typeface="ＭＳ Ｐゴシック" charset="0"/>
          <a:cs typeface="+mn-cs"/>
        </a:defRPr>
      </a:lvl4pPr>
      <a:lvl5pPr marL="1720850" indent="-349250" algn="l" rtl="0" eaLnBrk="0" fontAlgn="base" hangingPunct="0">
        <a:spcBef>
          <a:spcPts val="600"/>
        </a:spcBef>
        <a:spcAft>
          <a:spcPct val="0"/>
        </a:spcAft>
        <a:buClr>
          <a:schemeClr val="accent1"/>
        </a:buClr>
        <a:buFont typeface="Wingdings 2" charset="0"/>
        <a:buChar char=""/>
        <a:defRPr kern="1200">
          <a:solidFill>
            <a:srgbClr val="595959"/>
          </a:solidFill>
          <a:latin typeface="+mn-lt"/>
          <a:ea typeface="ＭＳ Ｐゴシック" charset="0"/>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7"/>
          <p:cNvSpPr>
            <a:spLocks/>
          </p:cNvSpPr>
          <p:nvPr/>
        </p:nvSpPr>
        <p:spPr bwMode="auto">
          <a:xfrm>
            <a:off x="1979613" y="1417638"/>
            <a:ext cx="4968875" cy="1450975"/>
          </a:xfrm>
          <a:prstGeom prst="rect">
            <a:avLst/>
          </a:prstGeom>
          <a:noFill/>
          <a:ln>
            <a:noFill/>
          </a:ln>
          <a:extLst/>
        </p:spPr>
        <p:txBody>
          <a:bodyPr lIns="0" tIns="0" rIns="30479" bIns="0"/>
          <a:lstStyle/>
          <a:p>
            <a:pPr marL="201216" indent="-171450" algn="ctr" eaLnBrk="1" fontAlgn="auto" hangingPunct="1">
              <a:spcBef>
                <a:spcPts val="0"/>
              </a:spcBef>
              <a:spcAft>
                <a:spcPts val="0"/>
              </a:spcAft>
              <a:buClr>
                <a:prstClr val="white"/>
              </a:buClr>
              <a:buSzPct val="125000"/>
              <a:defRPr/>
            </a:pPr>
            <a:endParaRPr lang="en-GB" sz="2700" dirty="0">
              <a:solidFill>
                <a:srgbClr val="056CB6"/>
              </a:solidFill>
              <a:ea typeface="+mn-ea"/>
              <a:cs typeface="+mn-cs"/>
            </a:endParaRPr>
          </a:p>
        </p:txBody>
      </p:sp>
      <p:sp>
        <p:nvSpPr>
          <p:cNvPr id="2052" name="AutoShape 5"/>
          <p:cNvSpPr>
            <a:spLocks noChangeAspect="1" noChangeArrowheads="1"/>
          </p:cNvSpPr>
          <p:nvPr/>
        </p:nvSpPr>
        <p:spPr bwMode="auto">
          <a:xfrm>
            <a:off x="1412875" y="1127125"/>
            <a:ext cx="2698750" cy="439738"/>
          </a:xfrm>
          <a:prstGeom prst="rect">
            <a:avLst/>
          </a:prstGeom>
          <a:noFill/>
          <a:ln>
            <a:noFill/>
          </a:ln>
          <a:extLst/>
        </p:spPr>
        <p:txBody>
          <a:bodyPr/>
          <a:lstStyle/>
          <a:p>
            <a:pPr eaLnBrk="1" fontAlgn="auto" hangingPunct="1">
              <a:spcBef>
                <a:spcPts val="0"/>
              </a:spcBef>
              <a:spcAft>
                <a:spcPts val="0"/>
              </a:spcAft>
              <a:defRPr/>
            </a:pPr>
            <a:endParaRPr lang="en-US" dirty="0">
              <a:solidFill>
                <a:prstClr val="black"/>
              </a:solidFill>
              <a:latin typeface="Calibri"/>
              <a:ea typeface="+mn-ea"/>
              <a:cs typeface="+mn-cs"/>
            </a:endParaRPr>
          </a:p>
        </p:txBody>
      </p:sp>
      <p:sp>
        <p:nvSpPr>
          <p:cNvPr id="20483" name="Titre 3"/>
          <p:cNvSpPr>
            <a:spLocks noGrp="1"/>
          </p:cNvSpPr>
          <p:nvPr>
            <p:ph type="ctrTitle"/>
          </p:nvPr>
        </p:nvSpPr>
        <p:spPr>
          <a:xfrm>
            <a:off x="685800" y="1628775"/>
            <a:ext cx="7772400" cy="2087563"/>
          </a:xfrm>
        </p:spPr>
        <p:txBody>
          <a:bodyPr/>
          <a:lstStyle/>
          <a:p>
            <a:pPr eaLnBrk="1" hangingPunct="1"/>
            <a:r>
              <a:rPr lang="fr-FR" b="1" dirty="0" err="1" smtClean="0">
                <a:latin typeface="Century Gothic" charset="0"/>
                <a:ea typeface="MS PGothic" charset="0"/>
                <a:cs typeface="MS PGothic" charset="0"/>
              </a:rPr>
              <a:t>Drafting</a:t>
            </a:r>
            <a:endParaRPr lang="fr-FR" b="1" dirty="0">
              <a:latin typeface="Century Gothic" charset="0"/>
              <a:ea typeface="MS PGothic" charset="0"/>
              <a:cs typeface="MS PGothic" charset="0"/>
            </a:endParaRPr>
          </a:p>
        </p:txBody>
      </p:sp>
      <p:pic>
        <p:nvPicPr>
          <p:cNvPr id="20484" name="Picture 13" descr="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565775"/>
            <a:ext cx="7699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0" descr="https://pbs.twimg.com/profile_images/2226122424/UNHCR_Logo.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2525" y="5576888"/>
            <a:ext cx="7350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IDMC 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2113" y="5683250"/>
            <a:ext cx="2379662"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olo 3"/>
          <p:cNvSpPr>
            <a:spLocks noGrp="1"/>
          </p:cNvSpPr>
          <p:nvPr>
            <p:ph type="title"/>
          </p:nvPr>
        </p:nvSpPr>
        <p:spPr>
          <a:xfrm>
            <a:off x="457200" y="0"/>
            <a:ext cx="8229600" cy="981075"/>
          </a:xfrm>
        </p:spPr>
        <p:txBody>
          <a:bodyPr/>
          <a:lstStyle/>
          <a:p>
            <a:pPr eaLnBrk="1" hangingPunct="1"/>
            <a:r>
              <a:rPr lang="it-IT" sz="3200" b="1" dirty="0" err="1">
                <a:latin typeface="Century Gothic"/>
                <a:ea typeface="MS PGothic" charset="0"/>
                <a:cs typeface="Century Gothic"/>
              </a:rPr>
              <a:t>Refresher</a:t>
            </a:r>
            <a:r>
              <a:rPr lang="it-IT" sz="3200" b="1" dirty="0">
                <a:latin typeface="Century Gothic"/>
                <a:ea typeface="MS PGothic" charset="0"/>
                <a:cs typeface="Century Gothic"/>
              </a:rPr>
              <a:t>: </a:t>
            </a:r>
            <a:r>
              <a:rPr lang="it-IT" sz="3200" b="1" dirty="0" err="1">
                <a:latin typeface="Century Gothic"/>
                <a:ea typeface="MS PGothic" charset="0"/>
                <a:cs typeface="Century Gothic"/>
              </a:rPr>
              <a:t>Which</a:t>
            </a:r>
            <a:r>
              <a:rPr lang="it-IT" sz="3200" b="1" dirty="0">
                <a:latin typeface="Century Gothic"/>
                <a:ea typeface="MS PGothic" charset="0"/>
                <a:cs typeface="Century Gothic"/>
              </a:rPr>
              <a:t> </a:t>
            </a:r>
            <a:r>
              <a:rPr lang="it-IT" sz="3200" b="1" dirty="0" err="1">
                <a:latin typeface="Century Gothic"/>
                <a:ea typeface="MS PGothic" charset="0"/>
                <a:cs typeface="Century Gothic"/>
              </a:rPr>
              <a:t>rights</a:t>
            </a:r>
            <a:r>
              <a:rPr lang="it-IT" sz="3200" b="1" dirty="0">
                <a:latin typeface="Century Gothic"/>
                <a:ea typeface="MS PGothic" charset="0"/>
                <a:cs typeface="Century Gothic"/>
              </a:rPr>
              <a:t>?</a:t>
            </a:r>
          </a:p>
        </p:txBody>
      </p:sp>
      <p:graphicFrame>
        <p:nvGraphicFramePr>
          <p:cNvPr id="9" name="Segnaposto contenuto 8"/>
          <p:cNvGraphicFramePr>
            <a:graphicFrameLocks noGrp="1"/>
          </p:cNvGraphicFramePr>
          <p:nvPr>
            <p:ph sz="half" idx="1"/>
            <p:extLst>
              <p:ext uri="{D42A27DB-BD31-4B8C-83A1-F6EECF244321}">
                <p14:modId xmlns:p14="http://schemas.microsoft.com/office/powerpoint/2010/main" val="1771107544"/>
              </p:ext>
            </p:extLst>
          </p:nvPr>
        </p:nvGraphicFramePr>
        <p:xfrm>
          <a:off x="323404" y="1268413"/>
          <a:ext cx="4464620" cy="4640611"/>
        </p:xfrm>
        <a:graphic>
          <a:graphicData uri="http://schemas.openxmlformats.org/drawingml/2006/table">
            <a:tbl>
              <a:tblPr firstRow="1" bandRow="1">
                <a:tableStyleId>{5C22544A-7EE6-4342-B048-85BDC9FD1C3A}</a:tableStyleId>
              </a:tblPr>
              <a:tblGrid>
                <a:gridCol w="3099867"/>
                <a:gridCol w="1364753"/>
              </a:tblGrid>
              <a:tr h="673806">
                <a:tc>
                  <a:txBody>
                    <a:bodyPr/>
                    <a:lstStyle/>
                    <a:p>
                      <a:r>
                        <a:rPr lang="it-IT" sz="1600" dirty="0" err="1" smtClean="0">
                          <a:solidFill>
                            <a:schemeClr val="tx1"/>
                          </a:solidFill>
                        </a:rPr>
                        <a:t>Rights</a:t>
                      </a:r>
                      <a:endParaRPr lang="it-IT" sz="1800" dirty="0">
                        <a:solidFill>
                          <a:schemeClr val="tx1"/>
                        </a:solidFill>
                      </a:endParaRPr>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c>
                  <a:txBody>
                    <a:bodyPr/>
                    <a:lstStyle>
                      <a:lvl1pPr defTabSz="6858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fr-FR" sz="1600" b="1" i="0" u="none" strike="noStrike" cap="none" normalizeH="0" baseline="0" dirty="0" smtClean="0">
                          <a:ln>
                            <a:noFill/>
                          </a:ln>
                          <a:solidFill>
                            <a:schemeClr val="tx1"/>
                          </a:solidFill>
                          <a:effectLst/>
                          <a:latin typeface="Century Gothic"/>
                          <a:cs typeface="Century Gothic"/>
                        </a:rPr>
                        <a:t>Kampala Convention</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tcPr>
                </a:tc>
              </a:tr>
              <a:tr h="701290">
                <a:tc>
                  <a:txBody>
                    <a:bodyPr/>
                    <a:lstStyle/>
                    <a:p>
                      <a:r>
                        <a:rPr lang="it-IT" sz="1800" dirty="0" smtClean="0"/>
                        <a:t>Life,</a:t>
                      </a:r>
                      <a:r>
                        <a:rPr lang="it-IT" sz="1800" baseline="0" dirty="0" smtClean="0"/>
                        <a:t> security, </a:t>
                      </a:r>
                      <a:r>
                        <a:rPr lang="it-IT" sz="1800" baseline="0" dirty="0" err="1" smtClean="0"/>
                        <a:t>protection</a:t>
                      </a:r>
                      <a:r>
                        <a:rPr lang="it-IT" sz="1800" baseline="0" dirty="0" smtClean="0"/>
                        <a:t> </a:t>
                      </a:r>
                      <a:r>
                        <a:rPr lang="it-IT" sz="1800" baseline="0" dirty="0" err="1" smtClean="0"/>
                        <a:t>against</a:t>
                      </a:r>
                      <a:r>
                        <a:rPr lang="it-IT" sz="1800" baseline="0" dirty="0" smtClean="0"/>
                        <a:t> </a:t>
                      </a:r>
                      <a:r>
                        <a:rPr lang="it-IT" sz="1800" baseline="0" dirty="0" err="1" smtClean="0"/>
                        <a:t>violence</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defTabSz="6858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9.1.b. 9.1.c. 9.1.d</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497496">
                <a:tc>
                  <a:txBody>
                    <a:bodyPr/>
                    <a:lstStyle/>
                    <a:p>
                      <a:r>
                        <a:rPr lang="it-IT" sz="1800" dirty="0" err="1" smtClean="0"/>
                        <a:t>Food</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defTabSz="6858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9.2.b</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576182">
                <a:tc>
                  <a:txBody>
                    <a:bodyPr/>
                    <a:lstStyle/>
                    <a:p>
                      <a:r>
                        <a:rPr lang="it-IT" sz="1800" dirty="0" smtClean="0"/>
                        <a:t>Water and </a:t>
                      </a:r>
                      <a:r>
                        <a:rPr lang="it-IT" sz="1800" dirty="0" err="1" smtClean="0"/>
                        <a:t>sanitation</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9.2.b</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576182">
                <a:tc>
                  <a:txBody>
                    <a:bodyPr/>
                    <a:lstStyle/>
                    <a:p>
                      <a:r>
                        <a:rPr lang="it-IT" sz="1800" dirty="0" err="1" smtClean="0"/>
                        <a:t>Adequate</a:t>
                      </a:r>
                      <a:r>
                        <a:rPr lang="it-IT" sz="1800" dirty="0" smtClean="0"/>
                        <a:t> </a:t>
                      </a:r>
                      <a:r>
                        <a:rPr lang="it-IT" sz="1800" dirty="0" err="1" smtClean="0"/>
                        <a:t>housing</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9.2.b</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701290">
                <a:tc>
                  <a:txBody>
                    <a:bodyPr/>
                    <a:lstStyle/>
                    <a:p>
                      <a:r>
                        <a:rPr lang="it-IT" sz="1800" dirty="0" err="1" smtClean="0"/>
                        <a:t>Medical</a:t>
                      </a:r>
                      <a:r>
                        <a:rPr lang="it-IT" sz="1800" dirty="0" smtClean="0"/>
                        <a:t> </a:t>
                      </a:r>
                      <a:r>
                        <a:rPr lang="it-IT" sz="1800" dirty="0" err="1" smtClean="0"/>
                        <a:t>assistance</a:t>
                      </a:r>
                      <a:r>
                        <a:rPr lang="it-IT" sz="1800" baseline="0" dirty="0" smtClean="0"/>
                        <a:t> and </a:t>
                      </a:r>
                      <a:r>
                        <a:rPr lang="it-IT" sz="1800" baseline="0" dirty="0" err="1" smtClean="0"/>
                        <a:t>healthcare</a:t>
                      </a:r>
                      <a:endParaRPr lang="it-IT" sz="1800" dirty="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9.2.b</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9.2.d</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r h="701290">
                <a:tc>
                  <a:txBody>
                    <a:bodyPr/>
                    <a:lstStyle/>
                    <a:p>
                      <a:r>
                        <a:rPr lang="it-IT" sz="1800" dirty="0" err="1" smtClean="0"/>
                        <a:t>Property</a:t>
                      </a:r>
                      <a:r>
                        <a:rPr lang="it-IT" sz="1800" dirty="0" smtClean="0"/>
                        <a:t>, </a:t>
                      </a:r>
                      <a:r>
                        <a:rPr lang="it-IT" sz="1800" dirty="0" err="1" smtClean="0"/>
                        <a:t>protection</a:t>
                      </a:r>
                      <a:r>
                        <a:rPr lang="it-IT" sz="1800" dirty="0" smtClean="0"/>
                        <a:t> </a:t>
                      </a:r>
                      <a:r>
                        <a:rPr lang="it-IT" sz="1800" dirty="0" err="1" smtClean="0"/>
                        <a:t>against</a:t>
                      </a:r>
                      <a:r>
                        <a:rPr lang="it-IT" sz="1800" dirty="0" smtClean="0"/>
                        <a:t> HLP </a:t>
                      </a:r>
                      <a:r>
                        <a:rPr lang="it-IT" sz="1800" dirty="0" err="1" smtClean="0"/>
                        <a:t>violations</a:t>
                      </a:r>
                      <a:endParaRPr lang="it-IT" sz="1800" dirty="0" smtClean="0"/>
                    </a:p>
                  </a:txBody>
                  <a:tcPr marL="91443" marR="91443" marT="45729" marB="45729">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lvl1pPr defTabSz="685800">
                        <a:spcBef>
                          <a:spcPct val="20000"/>
                        </a:spcBef>
                        <a:buFont typeface="Arial" panose="020B0604020202020204" pitchFamily="34" charset="0"/>
                        <a:defRPr sz="2000">
                          <a:solidFill>
                            <a:schemeClr val="tx1"/>
                          </a:solidFill>
                          <a:latin typeface="Calibri" panose="020F0502020204030204" pitchFamily="34" charset="0"/>
                        </a:defRPr>
                      </a:lvl1pPr>
                      <a:lvl2pPr marL="742950" indent="-285750" defTabSz="685800">
                        <a:spcBef>
                          <a:spcPct val="20000"/>
                        </a:spcBef>
                        <a:buFont typeface="Arial" panose="020B0604020202020204" pitchFamily="34" charset="0"/>
                        <a:defRPr sz="19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defRPr sz="16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defRPr sz="13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defRPr sz="1300">
                          <a:solidFill>
                            <a:schemeClr val="tx1"/>
                          </a:solidFill>
                          <a:latin typeface="Calibri" panose="020F0502020204030204" pitchFamily="34" charset="0"/>
                        </a:defRPr>
                      </a:lvl5pPr>
                      <a:lvl6pPr marL="25146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6pPr>
                      <a:lvl7pPr marL="29718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7pPr>
                      <a:lvl8pPr marL="34290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8pPr>
                      <a:lvl9pPr marL="3886200" indent="-228600" defTabSz="685800" fontAlgn="base">
                        <a:spcBef>
                          <a:spcPct val="20000"/>
                        </a:spcBef>
                        <a:spcAft>
                          <a:spcPct val="0"/>
                        </a:spcAft>
                        <a:buFont typeface="Arial" panose="020B0604020202020204" pitchFamily="34" charset="0"/>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it-IT" altLang="fr-FR" sz="1800" b="0" i="0" u="none" strike="noStrike" cap="none" normalizeH="0" baseline="0" dirty="0" smtClean="0">
                          <a:ln>
                            <a:noFill/>
                          </a:ln>
                          <a:solidFill>
                            <a:srgbClr val="000000"/>
                          </a:solidFill>
                          <a:effectLst/>
                          <a:latin typeface="Century Gothic"/>
                          <a:cs typeface="Century Gothic"/>
                        </a:rPr>
                        <a:t>9.2.i</a:t>
                      </a:r>
                    </a:p>
                  </a:txBody>
                  <a:tcPr marT="45703" marB="45703"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r>
            </a:tbl>
          </a:graphicData>
        </a:graphic>
      </p:graphicFrame>
      <p:graphicFrame>
        <p:nvGraphicFramePr>
          <p:cNvPr id="10" name="Segnaposto contenuto 9"/>
          <p:cNvGraphicFramePr>
            <a:graphicFrameLocks noGrp="1"/>
          </p:cNvGraphicFramePr>
          <p:nvPr>
            <p:ph sz="half" idx="2"/>
            <p:extLst>
              <p:ext uri="{D42A27DB-BD31-4B8C-83A1-F6EECF244321}">
                <p14:modId xmlns:p14="http://schemas.microsoft.com/office/powerpoint/2010/main" val="2386638122"/>
              </p:ext>
            </p:extLst>
          </p:nvPr>
        </p:nvGraphicFramePr>
        <p:xfrm>
          <a:off x="4787900" y="1268413"/>
          <a:ext cx="4154488" cy="4329848"/>
        </p:xfrm>
        <a:graphic>
          <a:graphicData uri="http://schemas.openxmlformats.org/drawingml/2006/table">
            <a:tbl>
              <a:tblPr firstRow="1" bandRow="1">
                <a:tableStyleId>{5C22544A-7EE6-4342-B048-85BDC9FD1C3A}</a:tableStyleId>
              </a:tblPr>
              <a:tblGrid>
                <a:gridCol w="2987884"/>
                <a:gridCol w="1166604"/>
              </a:tblGrid>
              <a:tr h="582036">
                <a:tc>
                  <a:txBody>
                    <a:bodyPr/>
                    <a:lstStyle/>
                    <a:p>
                      <a:r>
                        <a:rPr lang="it-IT" sz="1800" b="0" dirty="0" err="1" smtClean="0">
                          <a:solidFill>
                            <a:schemeClr val="tx1"/>
                          </a:solidFill>
                        </a:rPr>
                        <a:t>Freedom</a:t>
                      </a:r>
                      <a:r>
                        <a:rPr lang="it-IT" sz="1800" b="0" dirty="0" smtClean="0">
                          <a:solidFill>
                            <a:schemeClr val="tx1"/>
                          </a:solidFill>
                        </a:rPr>
                        <a:t> </a:t>
                      </a:r>
                      <a:r>
                        <a:rPr lang="it-IT" sz="1800" b="0" dirty="0" err="1" smtClean="0">
                          <a:solidFill>
                            <a:schemeClr val="tx1"/>
                          </a:solidFill>
                        </a:rPr>
                        <a:t>of</a:t>
                      </a:r>
                      <a:r>
                        <a:rPr lang="it-IT" sz="1800" b="0" dirty="0" smtClean="0">
                          <a:solidFill>
                            <a:schemeClr val="tx1"/>
                          </a:solidFill>
                        </a:rPr>
                        <a:t> </a:t>
                      </a:r>
                      <a:r>
                        <a:rPr lang="it-IT" sz="1800" b="0" dirty="0" err="1" smtClean="0">
                          <a:solidFill>
                            <a:schemeClr val="tx1"/>
                          </a:solidFill>
                        </a:rPr>
                        <a:t>movement</a:t>
                      </a:r>
                      <a:endParaRPr lang="it-IT" sz="1800" b="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b="0" dirty="0" smtClean="0">
                          <a:solidFill>
                            <a:schemeClr val="tx1"/>
                          </a:solidFill>
                        </a:rPr>
                        <a:t>9.1.a</a:t>
                      </a:r>
                    </a:p>
                    <a:p>
                      <a:pPr algn="ctr"/>
                      <a:r>
                        <a:rPr lang="it-IT" sz="1800" b="0" dirty="0" smtClean="0">
                          <a:solidFill>
                            <a:schemeClr val="tx1"/>
                          </a:solidFill>
                        </a:rPr>
                        <a:t>9.2.f</a:t>
                      </a:r>
                      <a:endParaRPr lang="it-IT" sz="1800" b="0" dirty="0">
                        <a:solidFill>
                          <a:schemeClr val="tx1"/>
                        </a:solidFill>
                      </a:endParaRPr>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21541">
                <a:tc>
                  <a:txBody>
                    <a:bodyPr/>
                    <a:lstStyle/>
                    <a:p>
                      <a:r>
                        <a:rPr lang="it-IT" sz="1800" dirty="0" err="1" smtClean="0">
                          <a:solidFill>
                            <a:schemeClr val="tx1"/>
                          </a:solidFill>
                        </a:rPr>
                        <a:t>Recognition</a:t>
                      </a:r>
                      <a:r>
                        <a:rPr lang="it-IT" sz="1800" dirty="0" smtClean="0">
                          <a:solidFill>
                            <a:schemeClr val="tx1"/>
                          </a:solidFill>
                        </a:rPr>
                        <a:t> </a:t>
                      </a:r>
                      <a:r>
                        <a:rPr lang="it-IT" sz="1800" dirty="0" err="1" smtClean="0">
                          <a:solidFill>
                            <a:schemeClr val="tx1"/>
                          </a:solidFill>
                        </a:rPr>
                        <a:t>before</a:t>
                      </a:r>
                      <a:r>
                        <a:rPr lang="it-IT" sz="1800" dirty="0" smtClean="0">
                          <a:solidFill>
                            <a:schemeClr val="tx1"/>
                          </a:solidFill>
                        </a:rPr>
                        <a:t> the </a:t>
                      </a:r>
                      <a:r>
                        <a:rPr lang="it-IT" sz="1800" dirty="0" err="1" smtClean="0">
                          <a:solidFill>
                            <a:schemeClr val="tx1"/>
                          </a:solidFill>
                        </a:rPr>
                        <a:t>law</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27169">
                <a:tc>
                  <a:txBody>
                    <a:bodyPr/>
                    <a:lstStyle/>
                    <a:p>
                      <a:r>
                        <a:rPr lang="it-IT" sz="1800" dirty="0" smtClean="0">
                          <a:solidFill>
                            <a:schemeClr val="tx1"/>
                          </a:solidFill>
                        </a:rPr>
                        <a:t>Family life</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9.2.h</a:t>
                      </a: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33779">
                <a:tc>
                  <a:txBody>
                    <a:bodyPr/>
                    <a:lstStyle/>
                    <a:p>
                      <a:r>
                        <a:rPr lang="it-IT" sz="1800" dirty="0" err="1" smtClean="0">
                          <a:solidFill>
                            <a:schemeClr val="tx1"/>
                          </a:solidFill>
                        </a:rPr>
                        <a:t>Education</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9.2.b</a:t>
                      </a: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677325">
                <a:tc>
                  <a:txBody>
                    <a:bodyPr/>
                    <a:lstStyle/>
                    <a:p>
                      <a:r>
                        <a:rPr lang="it-IT" sz="1800" dirty="0" smtClean="0">
                          <a:solidFill>
                            <a:schemeClr val="tx1"/>
                          </a:solidFill>
                        </a:rPr>
                        <a:t>Work</a:t>
                      </a:r>
                      <a:r>
                        <a:rPr lang="it-IT" sz="1800" baseline="0" dirty="0" smtClean="0">
                          <a:solidFill>
                            <a:schemeClr val="tx1"/>
                          </a:solidFill>
                        </a:rPr>
                        <a:t> and </a:t>
                      </a:r>
                      <a:r>
                        <a:rPr lang="it-IT" sz="1800" baseline="0" dirty="0" err="1" smtClean="0">
                          <a:solidFill>
                            <a:schemeClr val="tx1"/>
                          </a:solidFill>
                        </a:rPr>
                        <a:t>adequate</a:t>
                      </a:r>
                      <a:r>
                        <a:rPr lang="it-IT" sz="1800" baseline="0" dirty="0" smtClean="0">
                          <a:solidFill>
                            <a:schemeClr val="tx1"/>
                          </a:solidFill>
                        </a:rPr>
                        <a:t> standard of living</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9.2.b</a:t>
                      </a: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563543">
                <a:tc>
                  <a:txBody>
                    <a:bodyPr/>
                    <a:lstStyle/>
                    <a:p>
                      <a:r>
                        <a:rPr lang="it-IT" sz="1800" dirty="0" err="1" smtClean="0">
                          <a:solidFill>
                            <a:schemeClr val="tx1"/>
                          </a:solidFill>
                        </a:rPr>
                        <a:t>Participation</a:t>
                      </a:r>
                      <a:r>
                        <a:rPr lang="it-IT" sz="1800" baseline="0" dirty="0" smtClean="0">
                          <a:solidFill>
                            <a:schemeClr val="tx1"/>
                          </a:solidFill>
                        </a:rPr>
                        <a:t> in public </a:t>
                      </a:r>
                      <a:r>
                        <a:rPr lang="it-IT" sz="1800" baseline="0" dirty="0" err="1" smtClean="0">
                          <a:solidFill>
                            <a:schemeClr val="tx1"/>
                          </a:solidFill>
                        </a:rPr>
                        <a:t>affairs</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9.2.l</a:t>
                      </a: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r h="471319">
                <a:tc>
                  <a:txBody>
                    <a:bodyPr/>
                    <a:lstStyle/>
                    <a:p>
                      <a:r>
                        <a:rPr lang="it-IT" sz="1800" dirty="0" err="1" smtClean="0">
                          <a:solidFill>
                            <a:schemeClr val="tx1"/>
                          </a:solidFill>
                        </a:rPr>
                        <a:t>Humanitarian</a:t>
                      </a:r>
                      <a:r>
                        <a:rPr lang="it-IT" sz="1800" dirty="0" smtClean="0">
                          <a:solidFill>
                            <a:schemeClr val="tx1"/>
                          </a:solidFill>
                        </a:rPr>
                        <a:t> </a:t>
                      </a:r>
                      <a:r>
                        <a:rPr lang="it-IT" sz="1800" dirty="0" err="1" smtClean="0">
                          <a:solidFill>
                            <a:schemeClr val="tx1"/>
                          </a:solidFill>
                        </a:rPr>
                        <a:t>assistance</a:t>
                      </a:r>
                      <a:endParaRPr lang="it-IT" sz="1800" dirty="0">
                        <a:solidFill>
                          <a:schemeClr val="tx1"/>
                        </a:solidFill>
                      </a:endParaRPr>
                    </a:p>
                  </a:txBody>
                  <a:tcPr marL="91439" marR="91439" marT="45727" marB="45727">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c>
                  <a:txBody>
                    <a:bodyPr/>
                    <a:lstStyle/>
                    <a:p>
                      <a:pPr algn="ctr"/>
                      <a:r>
                        <a:rPr lang="it-IT" sz="1800" dirty="0" smtClean="0"/>
                        <a:t>9.3</a:t>
                      </a:r>
                      <a:endParaRPr lang="it-IT" sz="1800" dirty="0"/>
                    </a:p>
                  </a:txBody>
                  <a:tcPr marT="45714" marB="45714">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chemeClr val="tx2">
                        <a:lumMod val="40000"/>
                        <a:lumOff val="60000"/>
                      </a:schemeClr>
                    </a:solidFill>
                  </a:tcPr>
                </a:tc>
              </a:tr>
            </a:tbl>
          </a:graphicData>
        </a:graphic>
      </p:graphicFrame>
    </p:spTree>
    <p:extLst>
      <p:ext uri="{BB962C8B-B14F-4D97-AF65-F5344CB8AC3E}">
        <p14:creationId xmlns:p14="http://schemas.microsoft.com/office/powerpoint/2010/main" val="204087843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olo 1"/>
          <p:cNvSpPr>
            <a:spLocks noGrp="1"/>
          </p:cNvSpPr>
          <p:nvPr>
            <p:ph type="title"/>
          </p:nvPr>
        </p:nvSpPr>
        <p:spPr>
          <a:xfrm>
            <a:off x="457200" y="0"/>
            <a:ext cx="8229600" cy="1052513"/>
          </a:xfrm>
        </p:spPr>
        <p:txBody>
          <a:bodyPr/>
          <a:lstStyle/>
          <a:p>
            <a:pPr eaLnBrk="1" hangingPunct="1"/>
            <a:r>
              <a:rPr lang="it-IT" sz="3200" b="1" dirty="0" err="1">
                <a:latin typeface="Century Gothic"/>
                <a:ea typeface="MS PGothic" charset="0"/>
                <a:cs typeface="Century Gothic"/>
              </a:rPr>
              <a:t>Remedies</a:t>
            </a:r>
            <a:r>
              <a:rPr lang="it-IT" sz="3200" b="1" dirty="0">
                <a:latin typeface="Century Gothic"/>
                <a:ea typeface="MS PGothic" charset="0"/>
                <a:cs typeface="Century Gothic"/>
              </a:rPr>
              <a:t> and </a:t>
            </a:r>
            <a:r>
              <a:rPr lang="it-IT" sz="3200" b="1" dirty="0" err="1">
                <a:latin typeface="Century Gothic"/>
                <a:ea typeface="MS PGothic" charset="0"/>
                <a:cs typeface="Century Gothic"/>
              </a:rPr>
              <a:t>access</a:t>
            </a:r>
            <a:r>
              <a:rPr lang="it-IT" sz="3200" b="1" dirty="0">
                <a:latin typeface="Century Gothic"/>
                <a:ea typeface="MS PGothic" charset="0"/>
                <a:cs typeface="Century Gothic"/>
              </a:rPr>
              <a:t> to </a:t>
            </a:r>
            <a:r>
              <a:rPr lang="it-IT" sz="3200" b="1" dirty="0" err="1">
                <a:latin typeface="Century Gothic"/>
                <a:ea typeface="MS PGothic" charset="0"/>
                <a:cs typeface="Century Gothic"/>
              </a:rPr>
              <a:t>justice</a:t>
            </a:r>
            <a:endParaRPr lang="it-IT" sz="3200" b="1" dirty="0">
              <a:latin typeface="Century Gothic"/>
              <a:ea typeface="MS PGothic" charset="0"/>
              <a:cs typeface="Century Gothic"/>
            </a:endParaRPr>
          </a:p>
        </p:txBody>
      </p:sp>
      <p:sp>
        <p:nvSpPr>
          <p:cNvPr id="5" name="Nastro perforato 4"/>
          <p:cNvSpPr/>
          <p:nvPr/>
        </p:nvSpPr>
        <p:spPr>
          <a:xfrm>
            <a:off x="1908175" y="2924175"/>
            <a:ext cx="1733550" cy="2214563"/>
          </a:xfrm>
          <a:prstGeom prst="flowChartPunchedTape">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it-IT" b="1" dirty="0"/>
              <a:t>Deprivation of land and </a:t>
            </a:r>
            <a:r>
              <a:rPr lang="it-IT" b="1" dirty="0" err="1"/>
              <a:t>property</a:t>
            </a:r>
            <a:endParaRPr lang="it-IT" b="1" dirty="0"/>
          </a:p>
        </p:txBody>
      </p:sp>
      <p:sp>
        <p:nvSpPr>
          <p:cNvPr id="7" name="Nastro perforato 6"/>
          <p:cNvSpPr/>
          <p:nvPr/>
        </p:nvSpPr>
        <p:spPr>
          <a:xfrm>
            <a:off x="1908175" y="1341438"/>
            <a:ext cx="1733550" cy="200025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b="1" dirty="0" err="1"/>
              <a:t>Physical</a:t>
            </a:r>
            <a:r>
              <a:rPr lang="it-IT" b="1" dirty="0"/>
              <a:t> and </a:t>
            </a:r>
            <a:r>
              <a:rPr lang="it-IT" b="1" dirty="0" err="1"/>
              <a:t>mental</a:t>
            </a:r>
            <a:endParaRPr lang="it-IT" b="1" dirty="0"/>
          </a:p>
          <a:p>
            <a:pPr algn="ctr">
              <a:defRPr/>
            </a:pPr>
            <a:r>
              <a:rPr lang="it-IT" b="1" dirty="0" err="1"/>
              <a:t>harm</a:t>
            </a:r>
            <a:endParaRPr lang="it-IT" b="1" dirty="0"/>
          </a:p>
        </p:txBody>
      </p:sp>
      <p:cxnSp>
        <p:nvCxnSpPr>
          <p:cNvPr id="9" name="Connettore 2 8"/>
          <p:cNvCxnSpPr>
            <a:cxnSpLocks noChangeShapeType="1"/>
          </p:cNvCxnSpPr>
          <p:nvPr/>
        </p:nvCxnSpPr>
        <p:spPr bwMode="auto">
          <a:xfrm>
            <a:off x="3708400" y="2205038"/>
            <a:ext cx="577850" cy="9525"/>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cxnSp>
        <p:nvCxnSpPr>
          <p:cNvPr id="10" name="Connettore 2 9"/>
          <p:cNvCxnSpPr>
            <a:cxnSpLocks noChangeShapeType="1"/>
          </p:cNvCxnSpPr>
          <p:nvPr/>
        </p:nvCxnSpPr>
        <p:spPr bwMode="auto">
          <a:xfrm flipV="1">
            <a:off x="3708400" y="3573463"/>
            <a:ext cx="649288" cy="0"/>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sp>
        <p:nvSpPr>
          <p:cNvPr id="11" name="Esplosione 2 10"/>
          <p:cNvSpPr/>
          <p:nvPr/>
        </p:nvSpPr>
        <p:spPr>
          <a:xfrm rot="21093428">
            <a:off x="-68060" y="3325231"/>
            <a:ext cx="2345856" cy="2686050"/>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it-IT" b="1" dirty="0"/>
              <a:t>Human </a:t>
            </a:r>
            <a:r>
              <a:rPr lang="it-IT" b="1" dirty="0" err="1"/>
              <a:t>rights</a:t>
            </a:r>
            <a:r>
              <a:rPr lang="it-IT" b="1" dirty="0"/>
              <a:t> </a:t>
            </a:r>
            <a:r>
              <a:rPr lang="it-IT" b="1" dirty="0" err="1"/>
              <a:t>abuses</a:t>
            </a:r>
            <a:endParaRPr lang="it-IT" b="1" dirty="0"/>
          </a:p>
        </p:txBody>
      </p:sp>
      <p:sp>
        <p:nvSpPr>
          <p:cNvPr id="12" name="Rettangolo arrotondato 11"/>
          <p:cNvSpPr/>
          <p:nvPr/>
        </p:nvSpPr>
        <p:spPr>
          <a:xfrm>
            <a:off x="4427538" y="1628775"/>
            <a:ext cx="2000250" cy="11430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err="1">
                <a:solidFill>
                  <a:schemeClr val="bg1"/>
                </a:solidFill>
              </a:rPr>
              <a:t>Compensation</a:t>
            </a:r>
            <a:r>
              <a:rPr lang="it-IT" b="1" dirty="0">
                <a:solidFill>
                  <a:schemeClr val="bg1"/>
                </a:solidFill>
              </a:rPr>
              <a:t> and </a:t>
            </a:r>
            <a:r>
              <a:rPr lang="it-IT" b="1" dirty="0" err="1">
                <a:solidFill>
                  <a:schemeClr val="bg1"/>
                </a:solidFill>
              </a:rPr>
              <a:t>satisfaction</a:t>
            </a:r>
            <a:endParaRPr lang="it-IT" b="1" dirty="0">
              <a:solidFill>
                <a:schemeClr val="bg1"/>
              </a:solidFill>
            </a:endParaRPr>
          </a:p>
        </p:txBody>
      </p:sp>
      <p:sp>
        <p:nvSpPr>
          <p:cNvPr id="13" name="Rettangolo arrotondato 12"/>
          <p:cNvSpPr/>
          <p:nvPr/>
        </p:nvSpPr>
        <p:spPr>
          <a:xfrm>
            <a:off x="4427538" y="3213100"/>
            <a:ext cx="2000250" cy="785813"/>
          </a:xfrm>
          <a:prstGeom prst="roundRect">
            <a:avLst/>
          </a:prstGeom>
          <a:solidFill>
            <a:schemeClr val="accent5">
              <a:alpha val="8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err="1">
                <a:solidFill>
                  <a:srgbClr val="FFFFFF"/>
                </a:solidFill>
              </a:rPr>
              <a:t>Restitution</a:t>
            </a:r>
            <a:endParaRPr lang="it-IT" b="1" dirty="0">
              <a:solidFill>
                <a:srgbClr val="FFFFFF"/>
              </a:solidFill>
            </a:endParaRPr>
          </a:p>
        </p:txBody>
      </p:sp>
      <p:sp>
        <p:nvSpPr>
          <p:cNvPr id="15" name="Rettangolo arrotondato 14"/>
          <p:cNvSpPr/>
          <p:nvPr/>
        </p:nvSpPr>
        <p:spPr>
          <a:xfrm>
            <a:off x="4427538" y="4724400"/>
            <a:ext cx="2000250" cy="785813"/>
          </a:xfrm>
          <a:prstGeom prst="roundRect">
            <a:avLst/>
          </a:prstGeom>
          <a:solidFill>
            <a:schemeClr val="accent5">
              <a:alpha val="8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it-IT" b="1" dirty="0" err="1">
                <a:solidFill>
                  <a:srgbClr val="FFFFFF"/>
                </a:solidFill>
              </a:rPr>
              <a:t>Compensation</a:t>
            </a:r>
            <a:endParaRPr lang="it-IT" b="1" dirty="0">
              <a:solidFill>
                <a:srgbClr val="FFFFFF"/>
              </a:solidFill>
            </a:endParaRPr>
          </a:p>
        </p:txBody>
      </p:sp>
      <p:cxnSp>
        <p:nvCxnSpPr>
          <p:cNvPr id="18" name="Connettore 2 17"/>
          <p:cNvCxnSpPr>
            <a:cxnSpLocks noChangeShapeType="1"/>
          </p:cNvCxnSpPr>
          <p:nvPr/>
        </p:nvCxnSpPr>
        <p:spPr bwMode="auto">
          <a:xfrm rot="5400000">
            <a:off x="5114132" y="4326731"/>
            <a:ext cx="501650" cy="1587"/>
          </a:xfrm>
          <a:prstGeom prst="straightConnector1">
            <a:avLst/>
          </a:prstGeom>
          <a:ln>
            <a:solidFill>
              <a:schemeClr val="tx1">
                <a:lumMod val="75000"/>
                <a:lumOff val="25000"/>
              </a:schemeClr>
            </a:solidFill>
            <a:headEnd/>
            <a:tailEnd type="arrow" w="med" len="med"/>
          </a:ln>
        </p:spPr>
        <p:style>
          <a:lnRef idx="1">
            <a:schemeClr val="dk1"/>
          </a:lnRef>
          <a:fillRef idx="0">
            <a:schemeClr val="dk1"/>
          </a:fillRef>
          <a:effectRef idx="0">
            <a:schemeClr val="dk1"/>
          </a:effectRef>
          <a:fontRef idx="minor">
            <a:schemeClr val="tx1"/>
          </a:fontRef>
        </p:style>
      </p:cxnSp>
      <p:sp>
        <p:nvSpPr>
          <p:cNvPr id="29708" name="CasellaDiTesto 20"/>
          <p:cNvSpPr txBox="1">
            <a:spLocks noChangeArrowheads="1"/>
          </p:cNvSpPr>
          <p:nvPr/>
        </p:nvSpPr>
        <p:spPr bwMode="auto">
          <a:xfrm>
            <a:off x="6605910" y="1372840"/>
            <a:ext cx="221456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it-IT" dirty="0" err="1">
                <a:latin typeface="Century Gothic"/>
                <a:cs typeface="Century Gothic"/>
              </a:rPr>
              <a:t>What</a:t>
            </a:r>
            <a:r>
              <a:rPr lang="it-IT" dirty="0">
                <a:latin typeface="Century Gothic"/>
                <a:cs typeface="Century Gothic"/>
              </a:rPr>
              <a:t> </a:t>
            </a:r>
            <a:r>
              <a:rPr lang="it-IT" dirty="0" err="1">
                <a:latin typeface="Century Gothic"/>
                <a:cs typeface="Century Gothic"/>
              </a:rPr>
              <a:t>type</a:t>
            </a:r>
            <a:r>
              <a:rPr lang="it-IT" dirty="0">
                <a:latin typeface="Century Gothic"/>
                <a:cs typeface="Century Gothic"/>
              </a:rPr>
              <a:t> of </a:t>
            </a:r>
            <a:r>
              <a:rPr lang="it-IT" dirty="0" err="1">
                <a:latin typeface="Century Gothic"/>
                <a:cs typeface="Century Gothic"/>
              </a:rPr>
              <a:t>remedies</a:t>
            </a:r>
            <a:r>
              <a:rPr lang="it-IT" dirty="0">
                <a:latin typeface="Century Gothic"/>
                <a:cs typeface="Century Gothic"/>
              </a:rPr>
              <a:t>?</a:t>
            </a:r>
          </a:p>
          <a:p>
            <a:pPr eaLnBrk="1" hangingPunct="1"/>
            <a:endParaRPr lang="it-IT" sz="1400" dirty="0">
              <a:latin typeface="Century Gothic"/>
              <a:cs typeface="Century Gothic"/>
            </a:endParaRPr>
          </a:p>
          <a:p>
            <a:pPr eaLnBrk="1" hangingPunct="1"/>
            <a:r>
              <a:rPr lang="it-IT" dirty="0" err="1">
                <a:latin typeface="Century Gothic"/>
                <a:cs typeface="Century Gothic"/>
              </a:rPr>
              <a:t>Who’s</a:t>
            </a:r>
            <a:r>
              <a:rPr lang="it-IT" dirty="0">
                <a:latin typeface="Century Gothic"/>
                <a:cs typeface="Century Gothic"/>
              </a:rPr>
              <a:t> </a:t>
            </a:r>
            <a:r>
              <a:rPr lang="it-IT" dirty="0" err="1">
                <a:latin typeface="Century Gothic"/>
                <a:cs typeface="Century Gothic"/>
              </a:rPr>
              <a:t>responsible</a:t>
            </a:r>
            <a:r>
              <a:rPr lang="it-IT" dirty="0">
                <a:latin typeface="Century Gothic"/>
                <a:cs typeface="Century Gothic"/>
              </a:rPr>
              <a:t>?</a:t>
            </a:r>
          </a:p>
          <a:p>
            <a:pPr eaLnBrk="1" hangingPunct="1"/>
            <a:endParaRPr lang="it-IT" sz="1400" dirty="0">
              <a:latin typeface="Century Gothic"/>
              <a:cs typeface="Century Gothic"/>
            </a:endParaRPr>
          </a:p>
          <a:p>
            <a:pPr eaLnBrk="1" hangingPunct="1"/>
            <a:r>
              <a:rPr lang="it-IT" dirty="0">
                <a:latin typeface="Century Gothic"/>
                <a:cs typeface="Century Gothic"/>
              </a:rPr>
              <a:t>How </a:t>
            </a:r>
            <a:r>
              <a:rPr lang="it-IT" dirty="0" err="1">
                <a:latin typeface="Century Gothic"/>
                <a:cs typeface="Century Gothic"/>
              </a:rPr>
              <a:t>does</a:t>
            </a:r>
            <a:r>
              <a:rPr lang="it-IT" dirty="0">
                <a:latin typeface="Century Gothic"/>
                <a:cs typeface="Century Gothic"/>
              </a:rPr>
              <a:t> </a:t>
            </a:r>
            <a:r>
              <a:rPr lang="it-IT" dirty="0" err="1">
                <a:latin typeface="Century Gothic"/>
                <a:cs typeface="Century Gothic"/>
              </a:rPr>
              <a:t>claim</a:t>
            </a:r>
            <a:r>
              <a:rPr lang="it-IT" dirty="0">
                <a:latin typeface="Century Gothic"/>
                <a:cs typeface="Century Gothic"/>
              </a:rPr>
              <a:t> </a:t>
            </a:r>
            <a:r>
              <a:rPr lang="it-IT" dirty="0" err="1">
                <a:latin typeface="Century Gothic"/>
                <a:cs typeface="Century Gothic"/>
              </a:rPr>
              <a:t>process</a:t>
            </a:r>
            <a:r>
              <a:rPr lang="it-IT" dirty="0">
                <a:latin typeface="Century Gothic"/>
                <a:cs typeface="Century Gothic"/>
              </a:rPr>
              <a:t> work?</a:t>
            </a:r>
          </a:p>
          <a:p>
            <a:pPr eaLnBrk="1" hangingPunct="1"/>
            <a:endParaRPr lang="it-IT" sz="1400" dirty="0">
              <a:latin typeface="Century Gothic"/>
              <a:cs typeface="Century Gothic"/>
            </a:endParaRPr>
          </a:p>
          <a:p>
            <a:pPr eaLnBrk="1" hangingPunct="1"/>
            <a:r>
              <a:rPr lang="it-IT" dirty="0" err="1">
                <a:latin typeface="Century Gothic"/>
                <a:cs typeface="Century Gothic"/>
              </a:rPr>
              <a:t>Who</a:t>
            </a:r>
            <a:r>
              <a:rPr lang="it-IT" dirty="0">
                <a:latin typeface="Century Gothic"/>
                <a:cs typeface="Century Gothic"/>
              </a:rPr>
              <a:t> can </a:t>
            </a:r>
            <a:r>
              <a:rPr lang="it-IT" dirty="0" err="1">
                <a:latin typeface="Century Gothic"/>
                <a:cs typeface="Century Gothic"/>
              </a:rPr>
              <a:t>claim</a:t>
            </a:r>
            <a:r>
              <a:rPr lang="it-IT" dirty="0">
                <a:latin typeface="Century Gothic"/>
                <a:cs typeface="Century Gothic"/>
              </a:rPr>
              <a:t>?</a:t>
            </a:r>
          </a:p>
          <a:p>
            <a:pPr eaLnBrk="1" hangingPunct="1"/>
            <a:endParaRPr lang="it-IT" sz="1400" dirty="0">
              <a:latin typeface="Century Gothic"/>
              <a:cs typeface="Century Gothic"/>
            </a:endParaRPr>
          </a:p>
          <a:p>
            <a:pPr eaLnBrk="1" hangingPunct="1"/>
            <a:r>
              <a:rPr lang="it-IT" dirty="0">
                <a:latin typeface="Century Gothic"/>
                <a:cs typeface="Century Gothic"/>
              </a:rPr>
              <a:t>How </a:t>
            </a:r>
            <a:r>
              <a:rPr lang="it-IT" dirty="0" err="1">
                <a:latin typeface="Century Gothic"/>
                <a:cs typeface="Century Gothic"/>
              </a:rPr>
              <a:t>does</a:t>
            </a:r>
            <a:r>
              <a:rPr lang="it-IT" dirty="0">
                <a:latin typeface="Century Gothic"/>
                <a:cs typeface="Century Gothic"/>
              </a:rPr>
              <a:t> HLP </a:t>
            </a:r>
            <a:r>
              <a:rPr lang="it-IT" dirty="0" err="1">
                <a:latin typeface="Century Gothic"/>
                <a:cs typeface="Century Gothic"/>
              </a:rPr>
              <a:t>restitution</a:t>
            </a:r>
            <a:r>
              <a:rPr lang="it-IT" dirty="0">
                <a:latin typeface="Century Gothic"/>
                <a:cs typeface="Century Gothic"/>
              </a:rPr>
              <a:t> work?</a:t>
            </a:r>
          </a:p>
          <a:p>
            <a:pPr eaLnBrk="1" hangingPunct="1"/>
            <a:endParaRPr lang="it-IT" sz="1400" dirty="0">
              <a:latin typeface="Century Gothic"/>
              <a:cs typeface="Century Gothic"/>
            </a:endParaRPr>
          </a:p>
          <a:p>
            <a:pPr eaLnBrk="1" hangingPunct="1"/>
            <a:r>
              <a:rPr lang="it-IT" dirty="0">
                <a:latin typeface="Century Gothic"/>
                <a:cs typeface="Century Gothic"/>
              </a:rPr>
              <a:t>How to decide on </a:t>
            </a:r>
            <a:r>
              <a:rPr lang="it-IT" dirty="0" err="1">
                <a:latin typeface="Century Gothic"/>
                <a:cs typeface="Century Gothic"/>
              </a:rPr>
              <a:t>compensation</a:t>
            </a:r>
            <a:r>
              <a:rPr lang="it-IT" dirty="0">
                <a:latin typeface="Century Gothic"/>
                <a:cs typeface="Century Gothic"/>
              </a:rPr>
              <a:t>?</a:t>
            </a:r>
          </a:p>
        </p:txBody>
      </p:sp>
      <p:sp>
        <p:nvSpPr>
          <p:cNvPr id="25" name="Freccia a destra 24"/>
          <p:cNvSpPr/>
          <p:nvPr/>
        </p:nvSpPr>
        <p:spPr>
          <a:xfrm rot="4384344">
            <a:off x="-355600" y="1738313"/>
            <a:ext cx="2071687" cy="12398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it-IT" b="1" dirty="0" err="1"/>
              <a:t>Displacement</a:t>
            </a:r>
            <a:endParaRPr lang="it-IT" b="1" dirty="0"/>
          </a:p>
        </p:txBody>
      </p:sp>
    </p:spTree>
    <p:extLst>
      <p:ext uri="{BB962C8B-B14F-4D97-AF65-F5344CB8AC3E}">
        <p14:creationId xmlns:p14="http://schemas.microsoft.com/office/powerpoint/2010/main" val="322557951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1000" fill="hold"/>
                                        <p:tgtEl>
                                          <p:spTgt spid="25"/>
                                        </p:tgtEl>
                                        <p:attrNameLst>
                                          <p:attrName>ppt_w</p:attrName>
                                        </p:attrNameLst>
                                      </p:cBhvr>
                                      <p:tavLst>
                                        <p:tav tm="0">
                                          <p:val>
                                            <p:strVal val="#ppt_w*0.70"/>
                                          </p:val>
                                        </p:tav>
                                        <p:tav tm="100000">
                                          <p:val>
                                            <p:strVal val="#ppt_w"/>
                                          </p:val>
                                        </p:tav>
                                      </p:tavLst>
                                    </p:anim>
                                    <p:anim calcmode="lin" valueType="num">
                                      <p:cBhvr>
                                        <p:cTn id="8" dur="1000" fill="hold"/>
                                        <p:tgtEl>
                                          <p:spTgt spid="25"/>
                                        </p:tgtEl>
                                        <p:attrNameLst>
                                          <p:attrName>ppt_h</p:attrName>
                                        </p:attrNameLst>
                                      </p:cBhvr>
                                      <p:tavLst>
                                        <p:tav tm="0">
                                          <p:val>
                                            <p:strVal val="#ppt_h"/>
                                          </p:val>
                                        </p:tav>
                                        <p:tav tm="100000">
                                          <p:val>
                                            <p:strVal val="#ppt_h"/>
                                          </p:val>
                                        </p:tav>
                                      </p:tavLst>
                                    </p:anim>
                                    <p:animEffect transition="in" filter="fade">
                                      <p:cBhvr>
                                        <p:cTn id="9" dur="1000"/>
                                        <p:tgtEl>
                                          <p:spTgt spid="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0.70"/>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1"/>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1"/>
                                          </p:val>
                                        </p:tav>
                                        <p:tav tm="100000">
                                          <p:val>
                                            <p:strVal val="#ppt_x"/>
                                          </p:val>
                                        </p:tav>
                                      </p:tavLst>
                                    </p:anim>
                                    <p:anim calcmode="lin" valueType="num">
                                      <p:cBhvr>
                                        <p:cTn id="3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strVal val="#ppt_w*0.70"/>
                                          </p:val>
                                        </p:tav>
                                        <p:tav tm="100000">
                                          <p:val>
                                            <p:strVal val="#ppt_w"/>
                                          </p:val>
                                        </p:tav>
                                      </p:tavLst>
                                    </p:anim>
                                    <p:anim calcmode="lin" valueType="num">
                                      <p:cBhvr>
                                        <p:cTn id="36" dur="1000" fill="hold"/>
                                        <p:tgtEl>
                                          <p:spTgt spid="12"/>
                                        </p:tgtEl>
                                        <p:attrNameLst>
                                          <p:attrName>ppt_h</p:attrName>
                                        </p:attrNameLst>
                                      </p:cBhvr>
                                      <p:tavLst>
                                        <p:tav tm="0">
                                          <p:val>
                                            <p:strVal val="#ppt_h"/>
                                          </p:val>
                                        </p:tav>
                                        <p:tav tm="100000">
                                          <p:val>
                                            <p:strVal val="#ppt_h"/>
                                          </p:val>
                                        </p:tav>
                                      </p:tavLst>
                                    </p:anim>
                                    <p:animEffect transition="in" filter="fade">
                                      <p:cBhvr>
                                        <p:cTn id="37" dur="1000"/>
                                        <p:tgtEl>
                                          <p:spTgt spid="12"/>
                                        </p:tgtEl>
                                      </p:cBhvr>
                                    </p:animEffect>
                                  </p:childTnLst>
                                </p:cTn>
                              </p:par>
                              <p:par>
                                <p:cTn id="38" presetID="55" presetClass="entr" presetSubtype="0"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strVal val="#ppt_w*0.70"/>
                                          </p:val>
                                        </p:tav>
                                        <p:tav tm="100000">
                                          <p:val>
                                            <p:strVal val="#ppt_w"/>
                                          </p:val>
                                        </p:tav>
                                      </p:tavLst>
                                    </p:anim>
                                    <p:anim calcmode="lin" valueType="num">
                                      <p:cBhvr>
                                        <p:cTn id="41" dur="1000" fill="hold"/>
                                        <p:tgtEl>
                                          <p:spTgt spid="9"/>
                                        </p:tgtEl>
                                        <p:attrNameLst>
                                          <p:attrName>ppt_h</p:attrName>
                                        </p:attrNameLst>
                                      </p:cBhvr>
                                      <p:tavLst>
                                        <p:tav tm="0">
                                          <p:val>
                                            <p:strVal val="#ppt_h"/>
                                          </p:val>
                                        </p:tav>
                                        <p:tav tm="100000">
                                          <p:val>
                                            <p:strVal val="#ppt_h"/>
                                          </p:val>
                                        </p:tav>
                                      </p:tavLst>
                                    </p:anim>
                                    <p:animEffect transition="in" filter="fade">
                                      <p:cBhvr>
                                        <p:cTn id="42" dur="1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strVal val="#ppt_w*0.70"/>
                                          </p:val>
                                        </p:tav>
                                        <p:tav tm="100000">
                                          <p:val>
                                            <p:strVal val="#ppt_w"/>
                                          </p:val>
                                        </p:tav>
                                      </p:tavLst>
                                    </p:anim>
                                    <p:anim calcmode="lin" valueType="num">
                                      <p:cBhvr>
                                        <p:cTn id="48" dur="1000" fill="hold"/>
                                        <p:tgtEl>
                                          <p:spTgt spid="13"/>
                                        </p:tgtEl>
                                        <p:attrNameLst>
                                          <p:attrName>ppt_h</p:attrName>
                                        </p:attrNameLst>
                                      </p:cBhvr>
                                      <p:tavLst>
                                        <p:tav tm="0">
                                          <p:val>
                                            <p:strVal val="#ppt_h"/>
                                          </p:val>
                                        </p:tav>
                                        <p:tav tm="100000">
                                          <p:val>
                                            <p:strVal val="#ppt_h"/>
                                          </p:val>
                                        </p:tav>
                                      </p:tavLst>
                                    </p:anim>
                                    <p:animEffect transition="in" filter="fade">
                                      <p:cBhvr>
                                        <p:cTn id="49" dur="1000"/>
                                        <p:tgtEl>
                                          <p:spTgt spid="13"/>
                                        </p:tgtEl>
                                      </p:cBhvr>
                                    </p:animEffect>
                                  </p:childTnLst>
                                </p:cTn>
                              </p:par>
                              <p:par>
                                <p:cTn id="50" presetID="55"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ppt_w</p:attrName>
                                        </p:attrNameLst>
                                      </p:cBhvr>
                                      <p:tavLst>
                                        <p:tav tm="0">
                                          <p:val>
                                            <p:strVal val="#ppt_w*0.70"/>
                                          </p:val>
                                        </p:tav>
                                        <p:tav tm="100000">
                                          <p:val>
                                            <p:strVal val="#ppt_w"/>
                                          </p:val>
                                        </p:tav>
                                      </p:tavLst>
                                    </p:anim>
                                    <p:anim calcmode="lin" valueType="num">
                                      <p:cBhvr>
                                        <p:cTn id="53" dur="1000" fill="hold"/>
                                        <p:tgtEl>
                                          <p:spTgt spid="10"/>
                                        </p:tgtEl>
                                        <p:attrNameLst>
                                          <p:attrName>ppt_h</p:attrName>
                                        </p:attrNameLst>
                                      </p:cBhvr>
                                      <p:tavLst>
                                        <p:tav tm="0">
                                          <p:val>
                                            <p:strVal val="#ppt_h"/>
                                          </p:val>
                                        </p:tav>
                                        <p:tav tm="100000">
                                          <p:val>
                                            <p:strVal val="#ppt_h"/>
                                          </p:val>
                                        </p:tav>
                                      </p:tavLst>
                                    </p:anim>
                                    <p:animEffect transition="in" filter="fade">
                                      <p:cBhvr>
                                        <p:cTn id="54" dur="1000"/>
                                        <p:tgtEl>
                                          <p:spTgt spid="1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5"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strVal val="#ppt_w*0.70"/>
                                          </p:val>
                                        </p:tav>
                                        <p:tav tm="100000">
                                          <p:val>
                                            <p:strVal val="#ppt_w"/>
                                          </p:val>
                                        </p:tav>
                                      </p:tavLst>
                                    </p:anim>
                                    <p:anim calcmode="lin" valueType="num">
                                      <p:cBhvr>
                                        <p:cTn id="60" dur="1000" fill="hold"/>
                                        <p:tgtEl>
                                          <p:spTgt spid="18"/>
                                        </p:tgtEl>
                                        <p:attrNameLst>
                                          <p:attrName>ppt_h</p:attrName>
                                        </p:attrNameLst>
                                      </p:cBhvr>
                                      <p:tavLst>
                                        <p:tav tm="0">
                                          <p:val>
                                            <p:strVal val="#ppt_h"/>
                                          </p:val>
                                        </p:tav>
                                        <p:tav tm="100000">
                                          <p:val>
                                            <p:strVal val="#ppt_h"/>
                                          </p:val>
                                        </p:tav>
                                      </p:tavLst>
                                    </p:anim>
                                    <p:animEffect transition="in" filter="fade">
                                      <p:cBhvr>
                                        <p:cTn id="61" dur="1000"/>
                                        <p:tgtEl>
                                          <p:spTgt spid="18"/>
                                        </p:tgtEl>
                                      </p:cBhvr>
                                    </p:animEffect>
                                  </p:childTnLst>
                                </p:cTn>
                              </p:par>
                              <p:par>
                                <p:cTn id="62" presetID="55" presetClass="entr" presetSubtype="0"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ppt_w</p:attrName>
                                        </p:attrNameLst>
                                      </p:cBhvr>
                                      <p:tavLst>
                                        <p:tav tm="0">
                                          <p:val>
                                            <p:strVal val="#ppt_w*0.70"/>
                                          </p:val>
                                        </p:tav>
                                        <p:tav tm="100000">
                                          <p:val>
                                            <p:strVal val="#ppt_w"/>
                                          </p:val>
                                        </p:tav>
                                      </p:tavLst>
                                    </p:anim>
                                    <p:anim calcmode="lin" valueType="num">
                                      <p:cBhvr>
                                        <p:cTn id="65" dur="1000" fill="hold"/>
                                        <p:tgtEl>
                                          <p:spTgt spid="15"/>
                                        </p:tgtEl>
                                        <p:attrNameLst>
                                          <p:attrName>ppt_h</p:attrName>
                                        </p:attrNameLst>
                                      </p:cBhvr>
                                      <p:tavLst>
                                        <p:tav tm="0">
                                          <p:val>
                                            <p:strVal val="#ppt_h"/>
                                          </p:val>
                                        </p:tav>
                                        <p:tav tm="100000">
                                          <p:val>
                                            <p:strVal val="#ppt_h"/>
                                          </p:val>
                                        </p:tav>
                                      </p:tavLst>
                                    </p:anim>
                                    <p:animEffect transition="in" filter="fade">
                                      <p:cBhvr>
                                        <p:cTn id="66" dur="1000"/>
                                        <p:tgtEl>
                                          <p:spTgt spid="1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8" presetClass="entr" presetSubtype="12" fill="hold" grpId="0" nodeType="clickEffect">
                                  <p:stCondLst>
                                    <p:cond delay="0"/>
                                  </p:stCondLst>
                                  <p:childTnLst>
                                    <p:set>
                                      <p:cBhvr>
                                        <p:cTn id="70" dur="1" fill="hold">
                                          <p:stCondLst>
                                            <p:cond delay="0"/>
                                          </p:stCondLst>
                                        </p:cTn>
                                        <p:tgtEl>
                                          <p:spTgt spid="29708"/>
                                        </p:tgtEl>
                                        <p:attrNameLst>
                                          <p:attrName>style.visibility</p:attrName>
                                        </p:attrNameLst>
                                      </p:cBhvr>
                                      <p:to>
                                        <p:strVal val="visible"/>
                                      </p:to>
                                    </p:set>
                                    <p:animEffect transition="in" filter="strips(downLeft)">
                                      <p:cBhvr>
                                        <p:cTn id="71" dur="500"/>
                                        <p:tgtEl>
                                          <p:spTgt spid="29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1" grpId="0" animBg="1"/>
      <p:bldP spid="12" grpId="0" animBg="1"/>
      <p:bldP spid="13" grpId="0" animBg="1"/>
      <p:bldP spid="15" grpId="0" animBg="1"/>
      <p:bldP spid="29708" grpId="0"/>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re 1"/>
          <p:cNvSpPr>
            <a:spLocks noGrp="1"/>
          </p:cNvSpPr>
          <p:nvPr>
            <p:ph type="title"/>
          </p:nvPr>
        </p:nvSpPr>
        <p:spPr>
          <a:xfrm>
            <a:off x="457200" y="0"/>
            <a:ext cx="8229600" cy="1341438"/>
          </a:xfrm>
        </p:spPr>
        <p:txBody>
          <a:bodyPr/>
          <a:lstStyle/>
          <a:p>
            <a:pPr eaLnBrk="1" hangingPunct="1"/>
            <a:r>
              <a:rPr lang="fr-FR" sz="3600" b="1">
                <a:latin typeface="Calibri" charset="0"/>
                <a:ea typeface="MS PGothic" charset="0"/>
              </a:rPr>
              <a:t>Validation and adoption</a:t>
            </a:r>
          </a:p>
        </p:txBody>
      </p:sp>
      <p:pic>
        <p:nvPicPr>
          <p:cNvPr id="72707" name="Picture 6" descr="C:\Users\jacopo.giorgi\Downloads\idmc-201309-national-instruments-on-internal-displacement-en-graph.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2889250"/>
            <a:ext cx="8229600" cy="1947863"/>
          </a:xfrm>
          <a:noFill/>
        </p:spPr>
      </p:pic>
      <p:sp>
        <p:nvSpPr>
          <p:cNvPr id="5" name="Freccia in giù 4"/>
          <p:cNvSpPr/>
          <p:nvPr/>
        </p:nvSpPr>
        <p:spPr>
          <a:xfrm rot="20112584">
            <a:off x="4849388" y="1644650"/>
            <a:ext cx="744538" cy="1471613"/>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it-IT" dirty="0">
              <a:solidFill>
                <a:srgbClr val="FF0000"/>
              </a:solidFill>
            </a:endParaRPr>
          </a:p>
        </p:txBody>
      </p:sp>
    </p:spTree>
    <p:extLst>
      <p:ext uri="{BB962C8B-B14F-4D97-AF65-F5344CB8AC3E}">
        <p14:creationId xmlns:p14="http://schemas.microsoft.com/office/powerpoint/2010/main" val="22968383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olo 1"/>
          <p:cNvSpPr>
            <a:spLocks noGrp="1"/>
          </p:cNvSpPr>
          <p:nvPr>
            <p:ph type="title"/>
          </p:nvPr>
        </p:nvSpPr>
        <p:spPr>
          <a:xfrm>
            <a:off x="457200" y="0"/>
            <a:ext cx="8229600" cy="1268413"/>
          </a:xfrm>
        </p:spPr>
        <p:txBody>
          <a:bodyPr/>
          <a:lstStyle/>
          <a:p>
            <a:pPr eaLnBrk="1" hangingPunct="1"/>
            <a:r>
              <a:rPr lang="it-IT" sz="3600" b="1" dirty="0" err="1">
                <a:latin typeface="Century Gothic"/>
                <a:ea typeface="MS PGothic" charset="0"/>
                <a:cs typeface="Century Gothic"/>
              </a:rPr>
              <a:t>Validation</a:t>
            </a:r>
            <a:r>
              <a:rPr lang="it-IT" sz="3600" b="1" dirty="0">
                <a:latin typeface="Century Gothic"/>
                <a:ea typeface="MS PGothic" charset="0"/>
                <a:cs typeface="Century Gothic"/>
              </a:rPr>
              <a:t> and </a:t>
            </a:r>
            <a:r>
              <a:rPr lang="it-IT" sz="3600" b="1" dirty="0" err="1">
                <a:latin typeface="Century Gothic"/>
                <a:ea typeface="MS PGothic" charset="0"/>
                <a:cs typeface="Century Gothic"/>
              </a:rPr>
              <a:t>adoption</a:t>
            </a:r>
            <a:endParaRPr lang="it-IT" sz="3600" b="1" dirty="0">
              <a:latin typeface="Century Gothic"/>
              <a:ea typeface="MS PGothic" charset="0"/>
              <a:cs typeface="Century Gothic"/>
            </a:endParaRPr>
          </a:p>
        </p:txBody>
      </p:sp>
      <p:sp>
        <p:nvSpPr>
          <p:cNvPr id="70659" name="Segnaposto testo 4"/>
          <p:cNvSpPr>
            <a:spLocks noGrp="1"/>
          </p:cNvSpPr>
          <p:nvPr>
            <p:ph type="body" idx="1"/>
          </p:nvPr>
        </p:nvSpPr>
        <p:spPr>
          <a:xfrm>
            <a:off x="457200" y="1524595"/>
            <a:ext cx="4040188" cy="647700"/>
          </a:xfrm>
        </p:spPr>
        <p:txBody>
          <a:bodyPr/>
          <a:lstStyle/>
          <a:p>
            <a:pPr eaLnBrk="1" hangingPunct="1"/>
            <a:r>
              <a:rPr lang="it-IT" sz="2800" b="1" dirty="0" err="1">
                <a:latin typeface="Century Gothic"/>
                <a:ea typeface="MS PGothic" charset="0"/>
                <a:cs typeface="Century Gothic"/>
              </a:rPr>
              <a:t>Validation</a:t>
            </a:r>
            <a:r>
              <a:rPr lang="it-IT" sz="2800" b="1" dirty="0">
                <a:latin typeface="Century Gothic"/>
                <a:ea typeface="MS PGothic" charset="0"/>
                <a:cs typeface="Century Gothic"/>
              </a:rPr>
              <a:t> or </a:t>
            </a:r>
            <a:r>
              <a:rPr lang="it-IT" sz="2800" b="1" dirty="0" err="1">
                <a:latin typeface="Century Gothic"/>
                <a:ea typeface="MS PGothic" charset="0"/>
                <a:cs typeface="Century Gothic"/>
              </a:rPr>
              <a:t>not</a:t>
            </a:r>
            <a:r>
              <a:rPr lang="it-IT" sz="2800" b="1" dirty="0">
                <a:latin typeface="Century Gothic"/>
                <a:ea typeface="MS PGothic" charset="0"/>
                <a:cs typeface="Century Gothic"/>
              </a:rPr>
              <a:t>?</a:t>
            </a:r>
          </a:p>
        </p:txBody>
      </p:sp>
      <p:sp>
        <p:nvSpPr>
          <p:cNvPr id="70660" name="Segnaposto contenuto 2"/>
          <p:cNvSpPr>
            <a:spLocks noGrp="1"/>
          </p:cNvSpPr>
          <p:nvPr>
            <p:ph sz="half" idx="2"/>
          </p:nvPr>
        </p:nvSpPr>
        <p:spPr>
          <a:xfrm>
            <a:off x="457200" y="2243732"/>
            <a:ext cx="3971925" cy="4065588"/>
          </a:xfrm>
        </p:spPr>
        <p:txBody>
          <a:bodyPr>
            <a:normAutofit/>
          </a:bodyPr>
          <a:lstStyle/>
          <a:p>
            <a:pPr eaLnBrk="1" hangingPunct="1">
              <a:buFont typeface="Wingdings" charset="2"/>
              <a:buChar char="§"/>
            </a:pPr>
            <a:r>
              <a:rPr lang="it-IT" sz="2400" dirty="0">
                <a:latin typeface="Century Gothic"/>
                <a:ea typeface="MS PGothic" charset="0"/>
                <a:cs typeface="Century Gothic"/>
              </a:rPr>
              <a:t>To consolidate the </a:t>
            </a:r>
            <a:r>
              <a:rPr lang="it-IT" sz="2400" dirty="0" err="1">
                <a:latin typeface="Century Gothic"/>
                <a:ea typeface="MS PGothic" charset="0"/>
                <a:cs typeface="Century Gothic"/>
              </a:rPr>
              <a:t>content</a:t>
            </a:r>
            <a:r>
              <a:rPr lang="it-IT" sz="2400" dirty="0">
                <a:latin typeface="Century Gothic"/>
                <a:ea typeface="MS PGothic" charset="0"/>
                <a:cs typeface="Century Gothic"/>
              </a:rPr>
              <a:t> of the </a:t>
            </a:r>
            <a:r>
              <a:rPr lang="it-IT" sz="2400" dirty="0" err="1">
                <a:latin typeface="Century Gothic"/>
                <a:ea typeface="MS PGothic" charset="0"/>
                <a:cs typeface="Century Gothic"/>
              </a:rPr>
              <a:t>draft</a:t>
            </a:r>
            <a:r>
              <a:rPr lang="it-IT" sz="2400" dirty="0">
                <a:latin typeface="Century Gothic"/>
                <a:ea typeface="MS PGothic" charset="0"/>
                <a:cs typeface="Century Gothic"/>
              </a:rPr>
              <a:t> </a:t>
            </a:r>
            <a:r>
              <a:rPr lang="it-IT" sz="2400" dirty="0" err="1">
                <a:latin typeface="Century Gothic"/>
                <a:ea typeface="MS PGothic" charset="0"/>
                <a:cs typeface="Century Gothic"/>
              </a:rPr>
              <a:t>instrument</a:t>
            </a:r>
            <a:r>
              <a:rPr lang="it-IT" sz="2400" dirty="0">
                <a:latin typeface="Century Gothic"/>
                <a:ea typeface="MS PGothic" charset="0"/>
                <a:cs typeface="Century Gothic"/>
              </a:rPr>
              <a:t> </a:t>
            </a:r>
          </a:p>
          <a:p>
            <a:pPr eaLnBrk="1" hangingPunct="1">
              <a:buFont typeface="Wingdings" charset="2"/>
              <a:buChar char="§"/>
            </a:pPr>
            <a:r>
              <a:rPr lang="it-IT" sz="2400" dirty="0">
                <a:latin typeface="Century Gothic"/>
                <a:ea typeface="MS PGothic" charset="0"/>
                <a:cs typeface="Century Gothic"/>
              </a:rPr>
              <a:t>To </a:t>
            </a:r>
            <a:r>
              <a:rPr lang="it-IT" sz="2400" dirty="0" err="1">
                <a:latin typeface="Century Gothic"/>
                <a:ea typeface="MS PGothic" charset="0"/>
                <a:cs typeface="Century Gothic"/>
              </a:rPr>
              <a:t>obtain</a:t>
            </a:r>
            <a:r>
              <a:rPr lang="it-IT" sz="2400" dirty="0">
                <a:latin typeface="Century Gothic"/>
                <a:ea typeface="MS PGothic" charset="0"/>
                <a:cs typeface="Century Gothic"/>
              </a:rPr>
              <a:t> </a:t>
            </a:r>
            <a:r>
              <a:rPr lang="it-IT" sz="2400" dirty="0" err="1">
                <a:latin typeface="Century Gothic"/>
                <a:ea typeface="MS PGothic" charset="0"/>
                <a:cs typeface="Century Gothic"/>
              </a:rPr>
              <a:t>support</a:t>
            </a:r>
            <a:r>
              <a:rPr lang="it-IT" sz="2400" dirty="0">
                <a:latin typeface="Century Gothic"/>
                <a:ea typeface="MS PGothic" charset="0"/>
                <a:cs typeface="Century Gothic"/>
              </a:rPr>
              <a:t> from </a:t>
            </a:r>
            <a:r>
              <a:rPr lang="it-IT" sz="2400" dirty="0" err="1">
                <a:latin typeface="Century Gothic"/>
                <a:ea typeface="MS PGothic" charset="0"/>
                <a:cs typeface="Century Gothic"/>
              </a:rPr>
              <a:t>all</a:t>
            </a:r>
            <a:r>
              <a:rPr lang="it-IT" sz="2400" dirty="0">
                <a:latin typeface="Century Gothic"/>
                <a:ea typeface="MS PGothic" charset="0"/>
                <a:cs typeface="Century Gothic"/>
              </a:rPr>
              <a:t> parties</a:t>
            </a:r>
          </a:p>
          <a:p>
            <a:pPr eaLnBrk="1" hangingPunct="1">
              <a:buFont typeface="Wingdings" charset="2"/>
              <a:buChar char="§"/>
            </a:pPr>
            <a:r>
              <a:rPr lang="it-IT" sz="2400" dirty="0" err="1">
                <a:latin typeface="Century Gothic"/>
                <a:ea typeface="MS PGothic" charset="0"/>
                <a:cs typeface="Century Gothic"/>
              </a:rPr>
              <a:t>Determine</a:t>
            </a:r>
            <a:r>
              <a:rPr lang="it-IT" sz="2400" dirty="0">
                <a:latin typeface="Century Gothic"/>
                <a:ea typeface="MS PGothic" charset="0"/>
                <a:cs typeface="Century Gothic"/>
              </a:rPr>
              <a:t> </a:t>
            </a:r>
            <a:r>
              <a:rPr lang="it-IT" sz="2400" dirty="0" err="1">
                <a:latin typeface="Century Gothic"/>
                <a:ea typeface="MS PGothic" charset="0"/>
                <a:cs typeface="Century Gothic"/>
              </a:rPr>
              <a:t>who</a:t>
            </a:r>
            <a:r>
              <a:rPr lang="it-IT" sz="2400" dirty="0">
                <a:latin typeface="Century Gothic"/>
                <a:ea typeface="MS PGothic" charset="0"/>
                <a:cs typeface="Century Gothic"/>
              </a:rPr>
              <a:t> </a:t>
            </a:r>
            <a:r>
              <a:rPr lang="it-IT" sz="2400" dirty="0" err="1">
                <a:latin typeface="Century Gothic"/>
                <a:ea typeface="MS PGothic" charset="0"/>
                <a:cs typeface="Century Gothic"/>
              </a:rPr>
              <a:t>will</a:t>
            </a:r>
            <a:r>
              <a:rPr lang="it-IT" sz="2400" dirty="0">
                <a:latin typeface="Century Gothic"/>
                <a:ea typeface="MS PGothic" charset="0"/>
                <a:cs typeface="Century Gothic"/>
              </a:rPr>
              <a:t> take </a:t>
            </a:r>
            <a:r>
              <a:rPr lang="it-IT" sz="2400" dirty="0" smtClean="0">
                <a:latin typeface="Century Gothic"/>
                <a:ea typeface="MS PGothic" charset="0"/>
                <a:cs typeface="Century Gothic"/>
              </a:rPr>
              <a:t>part</a:t>
            </a:r>
            <a:endParaRPr lang="it-IT" sz="1600" dirty="0">
              <a:latin typeface="Century Gothic"/>
              <a:ea typeface="MS PGothic" charset="0"/>
              <a:cs typeface="Century Gothic"/>
            </a:endParaRPr>
          </a:p>
          <a:p>
            <a:pPr eaLnBrk="1" hangingPunct="1">
              <a:buFont typeface="Wingdings" charset="2"/>
              <a:buChar char="§"/>
            </a:pPr>
            <a:endParaRPr lang="it-IT" sz="1600" dirty="0">
              <a:latin typeface="Century Gothic"/>
              <a:ea typeface="MS PGothic" charset="0"/>
              <a:cs typeface="Century Gothic"/>
            </a:endParaRPr>
          </a:p>
        </p:txBody>
      </p:sp>
      <p:sp>
        <p:nvSpPr>
          <p:cNvPr id="70661" name="Segnaposto testo 5"/>
          <p:cNvSpPr>
            <a:spLocks noGrp="1"/>
          </p:cNvSpPr>
          <p:nvPr>
            <p:ph type="body" sz="quarter" idx="3"/>
          </p:nvPr>
        </p:nvSpPr>
        <p:spPr>
          <a:xfrm>
            <a:off x="4500563" y="1524595"/>
            <a:ext cx="4041775" cy="639762"/>
          </a:xfrm>
        </p:spPr>
        <p:txBody>
          <a:bodyPr/>
          <a:lstStyle/>
          <a:p>
            <a:pPr eaLnBrk="1" hangingPunct="1"/>
            <a:r>
              <a:rPr lang="it-IT" sz="2800" b="1">
                <a:latin typeface="Century Gothic"/>
                <a:ea typeface="MS PGothic" charset="0"/>
                <a:cs typeface="Century Gothic"/>
              </a:rPr>
              <a:t> Adoption</a:t>
            </a:r>
          </a:p>
        </p:txBody>
      </p:sp>
      <p:sp>
        <p:nvSpPr>
          <p:cNvPr id="70662" name="Segnaposto contenuto 6"/>
          <p:cNvSpPr>
            <a:spLocks noGrp="1"/>
          </p:cNvSpPr>
          <p:nvPr>
            <p:ph sz="quarter" idx="4"/>
          </p:nvPr>
        </p:nvSpPr>
        <p:spPr>
          <a:xfrm>
            <a:off x="4643438" y="2243732"/>
            <a:ext cx="4177034" cy="3951288"/>
          </a:xfrm>
        </p:spPr>
        <p:txBody>
          <a:bodyPr>
            <a:normAutofit/>
          </a:bodyPr>
          <a:lstStyle/>
          <a:p>
            <a:pPr eaLnBrk="1" hangingPunct="1">
              <a:buFont typeface="Wingdings" charset="2"/>
              <a:buChar char="§"/>
            </a:pPr>
            <a:r>
              <a:rPr lang="it-IT" sz="2400" dirty="0" err="1">
                <a:latin typeface="Century Gothic"/>
                <a:ea typeface="MS PGothic" charset="0"/>
                <a:cs typeface="Century Gothic"/>
              </a:rPr>
              <a:t>Key</a:t>
            </a:r>
            <a:r>
              <a:rPr lang="it-IT" sz="2400" dirty="0">
                <a:latin typeface="Century Gothic"/>
                <a:ea typeface="MS PGothic" charset="0"/>
                <a:cs typeface="Century Gothic"/>
              </a:rPr>
              <a:t> </a:t>
            </a:r>
            <a:r>
              <a:rPr lang="it-IT" sz="2400" dirty="0" err="1">
                <a:latin typeface="Century Gothic"/>
                <a:ea typeface="MS PGothic" charset="0"/>
                <a:cs typeface="Century Gothic"/>
              </a:rPr>
              <a:t>expression</a:t>
            </a:r>
            <a:r>
              <a:rPr lang="it-IT" sz="2400" dirty="0">
                <a:latin typeface="Century Gothic"/>
                <a:ea typeface="MS PGothic" charset="0"/>
                <a:cs typeface="Century Gothic"/>
              </a:rPr>
              <a:t> of the </a:t>
            </a:r>
            <a:r>
              <a:rPr lang="it-IT" sz="2400" dirty="0" err="1">
                <a:latin typeface="Century Gothic"/>
                <a:ea typeface="MS PGothic" charset="0"/>
                <a:cs typeface="Century Gothic"/>
              </a:rPr>
              <a:t>state’s</a:t>
            </a:r>
            <a:r>
              <a:rPr lang="it-IT" sz="2400" dirty="0">
                <a:latin typeface="Century Gothic"/>
                <a:ea typeface="MS PGothic" charset="0"/>
                <a:cs typeface="Century Gothic"/>
              </a:rPr>
              <a:t> </a:t>
            </a:r>
            <a:r>
              <a:rPr lang="it-IT" sz="2400" dirty="0" err="1">
                <a:latin typeface="Century Gothic"/>
                <a:ea typeface="MS PGothic" charset="0"/>
                <a:cs typeface="Century Gothic"/>
              </a:rPr>
              <a:t>commitment</a:t>
            </a:r>
            <a:endParaRPr lang="it-IT" sz="2400" dirty="0">
              <a:latin typeface="Century Gothic"/>
              <a:ea typeface="MS PGothic" charset="0"/>
              <a:cs typeface="Century Gothic"/>
            </a:endParaRPr>
          </a:p>
          <a:p>
            <a:pPr eaLnBrk="1" hangingPunct="1">
              <a:buFont typeface="Wingdings" charset="2"/>
              <a:buChar char="§"/>
            </a:pPr>
            <a:r>
              <a:rPr lang="it-IT" sz="2400" dirty="0">
                <a:latin typeface="Century Gothic"/>
                <a:ea typeface="MS PGothic" charset="0"/>
                <a:cs typeface="Century Gothic"/>
              </a:rPr>
              <a:t>Text </a:t>
            </a:r>
            <a:r>
              <a:rPr lang="it-IT" sz="2400" dirty="0" err="1">
                <a:latin typeface="Century Gothic"/>
                <a:ea typeface="MS PGothic" charset="0"/>
                <a:cs typeface="Century Gothic"/>
              </a:rPr>
              <a:t>final</a:t>
            </a:r>
            <a:r>
              <a:rPr lang="it-IT" sz="2400" dirty="0">
                <a:latin typeface="Century Gothic"/>
                <a:ea typeface="MS PGothic" charset="0"/>
                <a:cs typeface="Century Gothic"/>
              </a:rPr>
              <a:t> and </a:t>
            </a:r>
            <a:r>
              <a:rPr lang="it-IT" sz="2400" dirty="0" err="1">
                <a:latin typeface="Century Gothic"/>
                <a:ea typeface="MS PGothic" charset="0"/>
                <a:cs typeface="Century Gothic"/>
              </a:rPr>
              <a:t>applicable</a:t>
            </a:r>
            <a:r>
              <a:rPr lang="it-IT" sz="2400" dirty="0">
                <a:latin typeface="Century Gothic"/>
                <a:ea typeface="MS PGothic" charset="0"/>
                <a:cs typeface="Century Gothic"/>
              </a:rPr>
              <a:t> </a:t>
            </a:r>
          </a:p>
          <a:p>
            <a:pPr eaLnBrk="1" hangingPunct="1">
              <a:buFont typeface="Wingdings" charset="2"/>
              <a:buChar char="§"/>
            </a:pPr>
            <a:r>
              <a:rPr lang="it-IT" sz="2400" dirty="0" err="1">
                <a:latin typeface="Century Gothic"/>
                <a:ea typeface="MS PGothic" charset="0"/>
                <a:cs typeface="Century Gothic"/>
              </a:rPr>
              <a:t>Final</a:t>
            </a:r>
            <a:r>
              <a:rPr lang="it-IT" sz="2400" dirty="0">
                <a:latin typeface="Century Gothic"/>
                <a:ea typeface="MS PGothic" charset="0"/>
                <a:cs typeface="Century Gothic"/>
              </a:rPr>
              <a:t> </a:t>
            </a:r>
            <a:r>
              <a:rPr lang="it-IT" sz="2400" dirty="0" err="1">
                <a:latin typeface="Century Gothic"/>
                <a:ea typeface="MS PGothic" charset="0"/>
                <a:cs typeface="Century Gothic"/>
              </a:rPr>
              <a:t>deliberations</a:t>
            </a:r>
            <a:r>
              <a:rPr lang="it-IT" sz="2400" dirty="0">
                <a:latin typeface="Century Gothic"/>
                <a:ea typeface="MS PGothic" charset="0"/>
                <a:cs typeface="Century Gothic"/>
              </a:rPr>
              <a:t> and last </a:t>
            </a:r>
            <a:r>
              <a:rPr lang="it-IT" sz="2400" dirty="0" err="1">
                <a:latin typeface="Century Gothic"/>
                <a:ea typeface="MS PGothic" charset="0"/>
                <a:cs typeface="Century Gothic"/>
              </a:rPr>
              <a:t>amendments</a:t>
            </a:r>
            <a:endParaRPr lang="it-IT" sz="2400" dirty="0">
              <a:latin typeface="Century Gothic"/>
              <a:ea typeface="MS PGothic" charset="0"/>
              <a:cs typeface="Century Gothic"/>
            </a:endParaRPr>
          </a:p>
          <a:p>
            <a:pPr eaLnBrk="1" hangingPunct="1">
              <a:buFont typeface="Wingdings" charset="2"/>
              <a:buChar char="§"/>
            </a:pPr>
            <a:r>
              <a:rPr lang="it-IT" sz="2400" dirty="0" err="1">
                <a:latin typeface="Century Gothic"/>
                <a:ea typeface="MS PGothic" charset="0"/>
                <a:cs typeface="Century Gothic"/>
              </a:rPr>
              <a:t>Adoption</a:t>
            </a:r>
            <a:r>
              <a:rPr lang="it-IT" sz="2400" dirty="0">
                <a:latin typeface="Century Gothic"/>
                <a:ea typeface="MS PGothic" charset="0"/>
                <a:cs typeface="Century Gothic"/>
              </a:rPr>
              <a:t> </a:t>
            </a:r>
            <a:r>
              <a:rPr lang="it-IT" sz="2400" dirty="0" err="1">
                <a:latin typeface="Century Gothic"/>
                <a:ea typeface="MS PGothic" charset="0"/>
                <a:cs typeface="Century Gothic"/>
              </a:rPr>
              <a:t>according</a:t>
            </a:r>
            <a:r>
              <a:rPr lang="it-IT" sz="2400" dirty="0">
                <a:latin typeface="Century Gothic"/>
                <a:ea typeface="MS PGothic" charset="0"/>
                <a:cs typeface="Century Gothic"/>
              </a:rPr>
              <a:t> to </a:t>
            </a:r>
            <a:r>
              <a:rPr lang="it-IT" sz="2400" dirty="0" err="1">
                <a:latin typeface="Century Gothic"/>
                <a:ea typeface="MS PGothic" charset="0"/>
                <a:cs typeface="Century Gothic"/>
              </a:rPr>
              <a:t>national</a:t>
            </a:r>
            <a:r>
              <a:rPr lang="it-IT" sz="2400" dirty="0">
                <a:latin typeface="Century Gothic"/>
                <a:ea typeface="MS PGothic" charset="0"/>
                <a:cs typeface="Century Gothic"/>
              </a:rPr>
              <a:t> </a:t>
            </a:r>
            <a:r>
              <a:rPr lang="it-IT" sz="2400" dirty="0" err="1" smtClean="0">
                <a:latin typeface="Century Gothic"/>
                <a:ea typeface="MS PGothic" charset="0"/>
                <a:cs typeface="Century Gothic"/>
              </a:rPr>
              <a:t>procedures</a:t>
            </a:r>
            <a:endParaRPr lang="it-IT" sz="2400" dirty="0">
              <a:latin typeface="Century Gothic"/>
              <a:ea typeface="MS PGothic" charset="0"/>
              <a:cs typeface="Century Gothic"/>
            </a:endParaRPr>
          </a:p>
        </p:txBody>
      </p:sp>
    </p:spTree>
    <p:extLst>
      <p:ext uri="{BB962C8B-B14F-4D97-AF65-F5344CB8AC3E}">
        <p14:creationId xmlns:p14="http://schemas.microsoft.com/office/powerpoint/2010/main" val="3612233284"/>
      </p:ext>
    </p:extLst>
  </p:cSld>
  <p:clrMapOvr>
    <a:masterClrMapping/>
  </p:clrMapOvr>
  <p:transition xmlns:p14="http://schemas.microsoft.com/office/powerpoint/2010/mai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olo 28"/>
          <p:cNvSpPr>
            <a:spLocks noGrp="1"/>
          </p:cNvSpPr>
          <p:nvPr>
            <p:ph type="title"/>
          </p:nvPr>
        </p:nvSpPr>
        <p:spPr>
          <a:xfrm>
            <a:off x="457200" y="0"/>
            <a:ext cx="8229600" cy="1268413"/>
          </a:xfrm>
        </p:spPr>
        <p:txBody>
          <a:bodyPr/>
          <a:lstStyle/>
          <a:p>
            <a:pPr eaLnBrk="1" hangingPunct="1"/>
            <a:r>
              <a:rPr lang="it-IT" sz="3600" b="1">
                <a:latin typeface="Calibri" charset="0"/>
                <a:ea typeface="MS PGothic" charset="0"/>
              </a:rPr>
              <a:t>Conclusions</a:t>
            </a:r>
          </a:p>
        </p:txBody>
      </p:sp>
      <p:sp>
        <p:nvSpPr>
          <p:cNvPr id="25604" name="Segnaposto contenuto 29"/>
          <p:cNvSpPr>
            <a:spLocks noGrp="1"/>
          </p:cNvSpPr>
          <p:nvPr>
            <p:ph sz="half" idx="2"/>
          </p:nvPr>
        </p:nvSpPr>
        <p:spPr>
          <a:xfrm>
            <a:off x="323850" y="1700808"/>
            <a:ext cx="5616302" cy="4608511"/>
          </a:xfrm>
        </p:spPr>
        <p:txBody>
          <a:bodyPr>
            <a:noAutofit/>
          </a:bodyPr>
          <a:lstStyle/>
          <a:p>
            <a:pPr eaLnBrk="1" hangingPunct="1">
              <a:buFont typeface="Wingdings" charset="2"/>
              <a:buChar char="§"/>
            </a:pPr>
            <a:r>
              <a:rPr lang="it-IT" sz="2300" dirty="0" err="1">
                <a:ea typeface="MS PGothic" charset="0"/>
                <a:cs typeface="Century Gothic"/>
              </a:rPr>
              <a:t>Drafting</a:t>
            </a:r>
            <a:r>
              <a:rPr lang="it-IT" sz="2300" dirty="0">
                <a:ea typeface="MS PGothic" charset="0"/>
                <a:cs typeface="Century Gothic"/>
              </a:rPr>
              <a:t> a </a:t>
            </a:r>
            <a:r>
              <a:rPr lang="it-IT" sz="2300" dirty="0" err="1">
                <a:ea typeface="MS PGothic" charset="0"/>
                <a:cs typeface="Century Gothic"/>
              </a:rPr>
              <a:t>national</a:t>
            </a:r>
            <a:r>
              <a:rPr lang="it-IT" sz="2300" dirty="0">
                <a:ea typeface="MS PGothic" charset="0"/>
                <a:cs typeface="Century Gothic"/>
              </a:rPr>
              <a:t> </a:t>
            </a:r>
            <a:r>
              <a:rPr lang="it-IT" sz="2300" dirty="0" err="1">
                <a:ea typeface="MS PGothic" charset="0"/>
                <a:cs typeface="Century Gothic"/>
              </a:rPr>
              <a:t>instrument</a:t>
            </a:r>
            <a:r>
              <a:rPr lang="it-IT" sz="2300" dirty="0">
                <a:ea typeface="MS PGothic" charset="0"/>
                <a:cs typeface="Century Gothic"/>
              </a:rPr>
              <a:t> </a:t>
            </a:r>
            <a:r>
              <a:rPr lang="it-IT" sz="2300" dirty="0" err="1">
                <a:ea typeface="MS PGothic" charset="0"/>
                <a:cs typeface="Century Gothic"/>
              </a:rPr>
              <a:t>is</a:t>
            </a:r>
            <a:r>
              <a:rPr lang="it-IT" sz="2300" dirty="0">
                <a:ea typeface="MS PGothic" charset="0"/>
                <a:cs typeface="Century Gothic"/>
              </a:rPr>
              <a:t> a </a:t>
            </a:r>
            <a:r>
              <a:rPr lang="it-IT" sz="2300" dirty="0" err="1">
                <a:ea typeface="MS PGothic" charset="0"/>
                <a:cs typeface="Century Gothic"/>
              </a:rPr>
              <a:t>staged</a:t>
            </a:r>
            <a:r>
              <a:rPr lang="it-IT" sz="2300" dirty="0">
                <a:ea typeface="MS PGothic" charset="0"/>
                <a:cs typeface="Century Gothic"/>
              </a:rPr>
              <a:t> </a:t>
            </a:r>
            <a:r>
              <a:rPr lang="it-IT" sz="2300" dirty="0" err="1">
                <a:ea typeface="MS PGothic" charset="0"/>
                <a:cs typeface="Century Gothic"/>
              </a:rPr>
              <a:t>process</a:t>
            </a:r>
            <a:r>
              <a:rPr lang="it-IT" sz="2300" dirty="0">
                <a:ea typeface="MS PGothic" charset="0"/>
                <a:cs typeface="Century Gothic"/>
              </a:rPr>
              <a:t> </a:t>
            </a:r>
            <a:r>
              <a:rPr lang="it-IT" sz="2300" dirty="0" err="1">
                <a:ea typeface="MS PGothic" charset="0"/>
                <a:cs typeface="Century Gothic"/>
              </a:rPr>
              <a:t>that</a:t>
            </a:r>
            <a:r>
              <a:rPr lang="it-IT" sz="2300" dirty="0">
                <a:ea typeface="MS PGothic" charset="0"/>
                <a:cs typeface="Century Gothic"/>
              </a:rPr>
              <a:t> </a:t>
            </a:r>
            <a:r>
              <a:rPr lang="it-IT" sz="2300" dirty="0" err="1">
                <a:ea typeface="MS PGothic" charset="0"/>
                <a:cs typeface="Century Gothic"/>
              </a:rPr>
              <a:t>needs</a:t>
            </a:r>
            <a:r>
              <a:rPr lang="it-IT" sz="2300" dirty="0">
                <a:ea typeface="MS PGothic" charset="0"/>
                <a:cs typeface="Century Gothic"/>
              </a:rPr>
              <a:t> </a:t>
            </a:r>
            <a:r>
              <a:rPr lang="it-IT" sz="2300" dirty="0" err="1">
                <a:ea typeface="MS PGothic" charset="0"/>
                <a:cs typeface="Century Gothic"/>
              </a:rPr>
              <a:t>careful</a:t>
            </a:r>
            <a:r>
              <a:rPr lang="it-IT" sz="2300" dirty="0">
                <a:ea typeface="MS PGothic" charset="0"/>
                <a:cs typeface="Century Gothic"/>
              </a:rPr>
              <a:t> planning</a:t>
            </a:r>
          </a:p>
          <a:p>
            <a:pPr eaLnBrk="1" hangingPunct="1">
              <a:buFont typeface="Wingdings" charset="2"/>
              <a:buChar char="§"/>
            </a:pPr>
            <a:r>
              <a:rPr lang="it-IT" sz="2300" dirty="0">
                <a:ea typeface="MS PGothic" charset="0"/>
                <a:cs typeface="Century Gothic"/>
              </a:rPr>
              <a:t>The </a:t>
            </a:r>
            <a:r>
              <a:rPr lang="it-IT" sz="2300" dirty="0" err="1">
                <a:ea typeface="MS PGothic" charset="0"/>
                <a:cs typeface="Century Gothic"/>
              </a:rPr>
              <a:t>participation</a:t>
            </a:r>
            <a:r>
              <a:rPr lang="it-IT" sz="2300" dirty="0">
                <a:ea typeface="MS PGothic" charset="0"/>
                <a:cs typeface="Century Gothic"/>
              </a:rPr>
              <a:t> of </a:t>
            </a:r>
            <a:r>
              <a:rPr lang="it-IT" sz="2300" dirty="0" err="1">
                <a:ea typeface="MS PGothic" charset="0"/>
                <a:cs typeface="Century Gothic"/>
              </a:rPr>
              <a:t>IDPs</a:t>
            </a:r>
            <a:r>
              <a:rPr lang="it-IT" sz="2300" dirty="0">
                <a:ea typeface="MS PGothic" charset="0"/>
                <a:cs typeface="Century Gothic"/>
              </a:rPr>
              <a:t> and </a:t>
            </a:r>
            <a:r>
              <a:rPr lang="it-IT" sz="2300" dirty="0" err="1">
                <a:ea typeface="MS PGothic" charset="0"/>
                <a:cs typeface="Century Gothic"/>
              </a:rPr>
              <a:t>others</a:t>
            </a:r>
            <a:r>
              <a:rPr lang="it-IT" sz="2300" dirty="0">
                <a:ea typeface="MS PGothic" charset="0"/>
                <a:cs typeface="Century Gothic"/>
              </a:rPr>
              <a:t> </a:t>
            </a:r>
            <a:r>
              <a:rPr lang="it-IT" sz="2300" dirty="0" err="1">
                <a:ea typeface="MS PGothic" charset="0"/>
                <a:cs typeface="Century Gothic"/>
              </a:rPr>
              <a:t>affected</a:t>
            </a:r>
            <a:r>
              <a:rPr lang="it-IT" sz="2300" dirty="0">
                <a:ea typeface="MS PGothic" charset="0"/>
                <a:cs typeface="Century Gothic"/>
              </a:rPr>
              <a:t> by </a:t>
            </a:r>
            <a:r>
              <a:rPr lang="it-IT" sz="2300" dirty="0" err="1">
                <a:ea typeface="MS PGothic" charset="0"/>
                <a:cs typeface="Century Gothic"/>
              </a:rPr>
              <a:t>displacement</a:t>
            </a:r>
            <a:r>
              <a:rPr lang="it-IT" sz="2300" dirty="0">
                <a:ea typeface="MS PGothic" charset="0"/>
                <a:cs typeface="Century Gothic"/>
              </a:rPr>
              <a:t> must be </a:t>
            </a:r>
            <a:r>
              <a:rPr lang="it-IT" sz="2300" dirty="0" err="1">
                <a:ea typeface="MS PGothic" charset="0"/>
                <a:cs typeface="Century Gothic"/>
              </a:rPr>
              <a:t>ensured</a:t>
            </a:r>
            <a:endParaRPr lang="it-IT" sz="2300" dirty="0">
              <a:ea typeface="MS PGothic" charset="0"/>
              <a:cs typeface="Century Gothic"/>
            </a:endParaRPr>
          </a:p>
          <a:p>
            <a:pPr eaLnBrk="1" hangingPunct="1">
              <a:buFont typeface="Wingdings" charset="2"/>
              <a:buChar char="§"/>
            </a:pPr>
            <a:r>
              <a:rPr lang="it-IT" sz="2300" dirty="0">
                <a:ea typeface="MS PGothic" charset="0"/>
                <a:cs typeface="Century Gothic"/>
              </a:rPr>
              <a:t>A law or policy </a:t>
            </a:r>
            <a:r>
              <a:rPr lang="it-IT" sz="2300" dirty="0" err="1">
                <a:ea typeface="MS PGothic" charset="0"/>
                <a:cs typeface="Century Gothic"/>
              </a:rPr>
              <a:t>should</a:t>
            </a:r>
            <a:r>
              <a:rPr lang="it-IT" sz="2300" dirty="0">
                <a:ea typeface="MS PGothic" charset="0"/>
                <a:cs typeface="Century Gothic"/>
              </a:rPr>
              <a:t> </a:t>
            </a:r>
            <a:r>
              <a:rPr lang="it-IT" sz="2300" dirty="0" err="1">
                <a:ea typeface="MS PGothic" charset="0"/>
                <a:cs typeface="Century Gothic"/>
              </a:rPr>
              <a:t>feature</a:t>
            </a:r>
            <a:r>
              <a:rPr lang="it-IT" sz="2300" dirty="0">
                <a:ea typeface="MS PGothic" charset="0"/>
                <a:cs typeface="Century Gothic"/>
              </a:rPr>
              <a:t> a minimum set of </a:t>
            </a:r>
            <a:r>
              <a:rPr lang="it-IT" sz="2300" dirty="0" err="1">
                <a:ea typeface="MS PGothic" charset="0"/>
                <a:cs typeface="Century Gothic"/>
              </a:rPr>
              <a:t>contents</a:t>
            </a:r>
            <a:endParaRPr lang="it-IT" sz="2300" dirty="0">
              <a:ea typeface="MS PGothic" charset="0"/>
              <a:cs typeface="Century Gothic"/>
            </a:endParaRPr>
          </a:p>
          <a:p>
            <a:pPr eaLnBrk="1" hangingPunct="1">
              <a:buFont typeface="Wingdings" charset="2"/>
              <a:buChar char="§"/>
            </a:pPr>
            <a:r>
              <a:rPr lang="it-IT" sz="2300" dirty="0">
                <a:ea typeface="MS PGothic" charset="0"/>
                <a:cs typeface="Century Gothic"/>
              </a:rPr>
              <a:t>Focus </a:t>
            </a:r>
            <a:r>
              <a:rPr lang="it-IT" sz="2300" dirty="0" err="1">
                <a:ea typeface="MS PGothic" charset="0"/>
                <a:cs typeface="Century Gothic"/>
              </a:rPr>
              <a:t>should</a:t>
            </a:r>
            <a:r>
              <a:rPr lang="it-IT" sz="2300" dirty="0">
                <a:ea typeface="MS PGothic" charset="0"/>
                <a:cs typeface="Century Gothic"/>
              </a:rPr>
              <a:t> be on </a:t>
            </a:r>
            <a:r>
              <a:rPr lang="it-IT" sz="2300" dirty="0" err="1">
                <a:ea typeface="MS PGothic" charset="0"/>
                <a:cs typeface="Century Gothic"/>
              </a:rPr>
              <a:t>prevention</a:t>
            </a:r>
            <a:r>
              <a:rPr lang="it-IT" sz="2300" dirty="0">
                <a:ea typeface="MS PGothic" charset="0"/>
                <a:cs typeface="Century Gothic"/>
              </a:rPr>
              <a:t>, </a:t>
            </a:r>
            <a:r>
              <a:rPr lang="it-IT" sz="2300" dirty="0" err="1">
                <a:ea typeface="MS PGothic" charset="0"/>
                <a:cs typeface="Century Gothic"/>
              </a:rPr>
              <a:t>IDPs</a:t>
            </a:r>
            <a:r>
              <a:rPr lang="it-IT" sz="2300" dirty="0">
                <a:ea typeface="MS PGothic" charset="0"/>
                <a:cs typeface="Century Gothic"/>
              </a:rPr>
              <a:t>’ </a:t>
            </a:r>
            <a:r>
              <a:rPr lang="it-IT" sz="2300" dirty="0" err="1">
                <a:ea typeface="MS PGothic" charset="0"/>
                <a:cs typeface="Century Gothic"/>
              </a:rPr>
              <a:t>rights</a:t>
            </a:r>
            <a:r>
              <a:rPr lang="it-IT" sz="2300" dirty="0">
                <a:ea typeface="MS PGothic" charset="0"/>
                <a:cs typeface="Century Gothic"/>
              </a:rPr>
              <a:t> and </a:t>
            </a:r>
            <a:r>
              <a:rPr lang="it-IT" sz="2300" dirty="0" err="1">
                <a:ea typeface="MS PGothic" charset="0"/>
                <a:cs typeface="Century Gothic"/>
              </a:rPr>
              <a:t>conditions</a:t>
            </a:r>
            <a:r>
              <a:rPr lang="it-IT" sz="2300" dirty="0">
                <a:ea typeface="MS PGothic" charset="0"/>
                <a:cs typeface="Century Gothic"/>
              </a:rPr>
              <a:t> for </a:t>
            </a:r>
            <a:r>
              <a:rPr lang="it-IT" sz="2300" dirty="0" err="1">
                <a:ea typeface="MS PGothic" charset="0"/>
                <a:cs typeface="Century Gothic"/>
              </a:rPr>
              <a:t>achieving</a:t>
            </a:r>
            <a:r>
              <a:rPr lang="it-IT" sz="2300" dirty="0">
                <a:ea typeface="MS PGothic" charset="0"/>
                <a:cs typeface="Century Gothic"/>
              </a:rPr>
              <a:t> </a:t>
            </a:r>
            <a:r>
              <a:rPr lang="it-IT" sz="2300" dirty="0" err="1">
                <a:ea typeface="MS PGothic" charset="0"/>
                <a:cs typeface="Century Gothic"/>
              </a:rPr>
              <a:t>durable</a:t>
            </a:r>
            <a:r>
              <a:rPr lang="it-IT" sz="2300" dirty="0">
                <a:ea typeface="MS PGothic" charset="0"/>
                <a:cs typeface="Century Gothic"/>
              </a:rPr>
              <a:t> </a:t>
            </a:r>
            <a:r>
              <a:rPr lang="it-IT" sz="2300" dirty="0" err="1">
                <a:ea typeface="MS PGothic" charset="0"/>
                <a:cs typeface="Century Gothic"/>
              </a:rPr>
              <a:t>solutions</a:t>
            </a:r>
            <a:endParaRPr lang="it-IT" sz="2300" dirty="0">
              <a:ea typeface="MS PGothic" charset="0"/>
              <a:cs typeface="Century Gothic"/>
            </a:endParaRPr>
          </a:p>
          <a:p>
            <a:pPr eaLnBrk="1" hangingPunct="1">
              <a:buFont typeface="Wingdings" charset="2"/>
              <a:buChar char="§"/>
            </a:pPr>
            <a:endParaRPr lang="it-IT" sz="2300" dirty="0">
              <a:ea typeface="MS PGothic" charset="0"/>
              <a:cs typeface="Century Gothic"/>
            </a:endParaRPr>
          </a:p>
          <a:p>
            <a:pPr eaLnBrk="1" hangingPunct="1">
              <a:buFont typeface="Wingdings" charset="2"/>
              <a:buChar char="§"/>
            </a:pPr>
            <a:endParaRPr lang="it-IT" sz="2300" dirty="0" err="1">
              <a:ea typeface="MS PGothic" charset="0"/>
              <a:cs typeface="Century Gothic"/>
            </a:endParaRPr>
          </a:p>
        </p:txBody>
      </p:sp>
      <p:pic>
        <p:nvPicPr>
          <p:cNvPr id="3" name="Content Placeholder 2"/>
          <p:cNvPicPr>
            <a:picLocks noGrp="1" noChangeAspect="1"/>
          </p:cNvPicPr>
          <p:nvPr>
            <p:ph sz="half" idx="1"/>
          </p:nvPr>
        </p:nvPicPr>
        <p:blipFill>
          <a:blip r:embed="rId3"/>
          <a:srcRect l="-41972" r="-41972"/>
          <a:stretch>
            <a:fillRect/>
          </a:stretch>
        </p:blipFill>
        <p:spPr>
          <a:xfrm>
            <a:off x="5004048" y="980728"/>
            <a:ext cx="4824536" cy="4980456"/>
          </a:xfrm>
        </p:spPr>
      </p:pic>
    </p:spTree>
    <p:extLst>
      <p:ext uri="{BB962C8B-B14F-4D97-AF65-F5344CB8AC3E}">
        <p14:creationId xmlns:p14="http://schemas.microsoft.com/office/powerpoint/2010/main" val="3742053445"/>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5604">
                                            <p:txEl>
                                              <p:pRg st="0" end="0"/>
                                            </p:txEl>
                                          </p:spTgt>
                                        </p:tgtEl>
                                        <p:attrNameLst>
                                          <p:attrName>style.visibility</p:attrName>
                                        </p:attrNameLst>
                                      </p:cBhvr>
                                      <p:to>
                                        <p:strVal val="visible"/>
                                      </p:to>
                                    </p:set>
                                    <p:animEffect transition="in" filter="fade">
                                      <p:cBhvr>
                                        <p:cTn id="7" dur="1000"/>
                                        <p:tgtEl>
                                          <p:spTgt spid="25604">
                                            <p:txEl>
                                              <p:pRg st="0" end="0"/>
                                            </p:txEl>
                                          </p:spTgt>
                                        </p:tgtEl>
                                      </p:cBhvr>
                                    </p:animEffect>
                                    <p:anim calcmode="lin" valueType="num">
                                      <p:cBhvr>
                                        <p:cTn id="8" dur="10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4">
                                            <p:txEl>
                                              <p:pRg st="1" end="1"/>
                                            </p:txEl>
                                          </p:spTgt>
                                        </p:tgtEl>
                                        <p:attrNameLst>
                                          <p:attrName>style.visibility</p:attrName>
                                        </p:attrNameLst>
                                      </p:cBhvr>
                                      <p:to>
                                        <p:strVal val="visible"/>
                                      </p:to>
                                    </p:set>
                                    <p:animEffect transition="in" filter="fade">
                                      <p:cBhvr>
                                        <p:cTn id="14" dur="1000"/>
                                        <p:tgtEl>
                                          <p:spTgt spid="25604">
                                            <p:txEl>
                                              <p:pRg st="1" end="1"/>
                                            </p:txEl>
                                          </p:spTgt>
                                        </p:tgtEl>
                                      </p:cBhvr>
                                    </p:animEffect>
                                    <p:anim calcmode="lin" valueType="num">
                                      <p:cBhvr>
                                        <p:cTn id="15" dur="10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4">
                                            <p:txEl>
                                              <p:pRg st="2" end="2"/>
                                            </p:txEl>
                                          </p:spTgt>
                                        </p:tgtEl>
                                        <p:attrNameLst>
                                          <p:attrName>style.visibility</p:attrName>
                                        </p:attrNameLst>
                                      </p:cBhvr>
                                      <p:to>
                                        <p:strVal val="visible"/>
                                      </p:to>
                                    </p:set>
                                    <p:animEffect transition="in" filter="fade">
                                      <p:cBhvr>
                                        <p:cTn id="21" dur="1000"/>
                                        <p:tgtEl>
                                          <p:spTgt spid="25604">
                                            <p:txEl>
                                              <p:pRg st="2" end="2"/>
                                            </p:txEl>
                                          </p:spTgt>
                                        </p:tgtEl>
                                      </p:cBhvr>
                                    </p:animEffect>
                                    <p:anim calcmode="lin" valueType="num">
                                      <p:cBhvr>
                                        <p:cTn id="22" dur="10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4">
                                            <p:txEl>
                                              <p:pRg st="3" end="3"/>
                                            </p:txEl>
                                          </p:spTgt>
                                        </p:tgtEl>
                                        <p:attrNameLst>
                                          <p:attrName>style.visibility</p:attrName>
                                        </p:attrNameLst>
                                      </p:cBhvr>
                                      <p:to>
                                        <p:strVal val="visible"/>
                                      </p:to>
                                    </p:set>
                                    <p:animEffect transition="in" filter="fade">
                                      <p:cBhvr>
                                        <p:cTn id="28" dur="1000"/>
                                        <p:tgtEl>
                                          <p:spTgt spid="25604">
                                            <p:txEl>
                                              <p:pRg st="3" end="3"/>
                                            </p:txEl>
                                          </p:spTgt>
                                        </p:tgtEl>
                                      </p:cBhvr>
                                    </p:animEffect>
                                    <p:anim calcmode="lin" valueType="num">
                                      <p:cBhvr>
                                        <p:cTn id="29" dur="10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dirty="0" smtClean="0">
                <a:latin typeface="Century Gothic" charset="0"/>
                <a:ea typeface="MS PGothic" charset="0"/>
                <a:cs typeface="MS PGothic" charset="0"/>
              </a:rPr>
              <a:t>Checklist</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7848872" cy="4393083"/>
          </a:xfrm>
        </p:spPr>
        <p:txBody>
          <a:bodyPr/>
          <a:lstStyle/>
          <a:p>
            <a:pPr eaLnBrk="1" hangingPunct="1">
              <a:buFont typeface="Wingdings" charset="2"/>
              <a:buChar char="§"/>
              <a:defRPr/>
            </a:pPr>
            <a:r>
              <a:rPr lang="en-US" dirty="0"/>
              <a:t>Set out a tentative work plan for the drafting process </a:t>
            </a:r>
          </a:p>
          <a:p>
            <a:pPr eaLnBrk="1" hangingPunct="1">
              <a:buFont typeface="Wingdings" charset="2"/>
              <a:buChar char="§"/>
              <a:defRPr/>
            </a:pPr>
            <a:r>
              <a:rPr lang="en-US" dirty="0"/>
              <a:t>Draft the national instrument step-by-step </a:t>
            </a:r>
          </a:p>
          <a:p>
            <a:pPr eaLnBrk="1" hangingPunct="1">
              <a:buFont typeface="Wingdings" charset="2"/>
              <a:buChar char="§"/>
              <a:defRPr/>
            </a:pPr>
            <a:r>
              <a:rPr lang="en-US" dirty="0"/>
              <a:t>Lead inclusive and transparent stakeholder consultations</a:t>
            </a:r>
          </a:p>
          <a:p>
            <a:pPr eaLnBrk="1" hangingPunct="1">
              <a:buFont typeface="Wingdings" charset="2"/>
              <a:buChar char="§"/>
              <a:defRPr/>
            </a:pPr>
            <a:r>
              <a:rPr lang="en-US" dirty="0"/>
              <a:t>Decide whether to undertake a </a:t>
            </a:r>
            <a:r>
              <a:rPr lang="en-US" dirty="0" smtClean="0"/>
              <a:t>validation </a:t>
            </a:r>
            <a:r>
              <a:rPr lang="en-US" dirty="0"/>
              <a:t>process, and who will take part </a:t>
            </a:r>
          </a:p>
          <a:p>
            <a:pPr eaLnBrk="1" hangingPunct="1">
              <a:buFont typeface="Wingdings" charset="2"/>
              <a:buChar char="§"/>
              <a:defRPr/>
            </a:pPr>
            <a:r>
              <a:rPr lang="en-US" dirty="0"/>
              <a:t>Validate the content and </a:t>
            </a:r>
            <a:r>
              <a:rPr lang="en-US" dirty="0" err="1"/>
              <a:t>finalise</a:t>
            </a:r>
            <a:r>
              <a:rPr lang="en-US" dirty="0"/>
              <a:t> the draft </a:t>
            </a:r>
          </a:p>
          <a:p>
            <a:pPr eaLnBrk="1" hangingPunct="1">
              <a:buFont typeface="Wingdings" charset="2"/>
              <a:buChar char="§"/>
              <a:defRPr/>
            </a:pPr>
            <a:r>
              <a:rPr lang="en-US" dirty="0"/>
              <a:t>Undertake final deliberations on the draft </a:t>
            </a:r>
          </a:p>
          <a:p>
            <a:pPr eaLnBrk="1" hangingPunct="1">
              <a:buFont typeface="Wingdings" charset="2"/>
              <a:buChar char="§"/>
              <a:defRPr/>
            </a:pPr>
            <a:r>
              <a:rPr lang="en-US" dirty="0"/>
              <a:t>Adopt the final text</a:t>
            </a:r>
            <a:endParaRPr lang="fr-CH" dirty="0"/>
          </a:p>
        </p:txBody>
      </p:sp>
      <p:pic>
        <p:nvPicPr>
          <p:cNvPr id="4" name="Picture 2" descr="C:\Users\jacopo.giorgi\AppData\Local\Microsoft\Windows\Temporary Internet Files\Content.IE5\U0JMT0WT\MC90029717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9" y="3933056"/>
            <a:ext cx="172343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47675" y="0"/>
            <a:ext cx="8228013" cy="1196975"/>
          </a:xfrm>
        </p:spPr>
        <p:txBody>
          <a:bodyPr/>
          <a:lstStyle/>
          <a:p>
            <a:pPr eaLnBrk="1" hangingPunct="1"/>
            <a:r>
              <a:rPr lang="en-US" b="1" dirty="0">
                <a:latin typeface="Century Gothic" charset="0"/>
                <a:ea typeface="MS PGothic" charset="0"/>
                <a:cs typeface="MS PGothic" charset="0"/>
              </a:rPr>
              <a:t>Objectives</a:t>
            </a:r>
          </a:p>
        </p:txBody>
      </p:sp>
      <p:sp>
        <p:nvSpPr>
          <p:cNvPr id="9219" name="Rectangle 3"/>
          <p:cNvSpPr>
            <a:spLocks noGrp="1" noChangeArrowheads="1"/>
          </p:cNvSpPr>
          <p:nvPr>
            <p:ph idx="1"/>
          </p:nvPr>
        </p:nvSpPr>
        <p:spPr>
          <a:xfrm>
            <a:off x="395288" y="1628774"/>
            <a:ext cx="7416800" cy="4464521"/>
          </a:xfrm>
        </p:spPr>
        <p:txBody>
          <a:bodyPr rtlCol="0">
            <a:normAutofit fontScale="92500"/>
          </a:bodyPr>
          <a:lstStyle/>
          <a:p>
            <a:pPr eaLnBrk="1" hangingPunct="1">
              <a:buFont typeface="Wingdings" charset="2"/>
              <a:buChar char="§"/>
            </a:pPr>
            <a:r>
              <a:rPr lang="it-IT" sz="2800" dirty="0">
                <a:cs typeface="Century Gothic"/>
              </a:rPr>
              <a:t>To </a:t>
            </a:r>
            <a:r>
              <a:rPr lang="it-IT" sz="2800" dirty="0" err="1">
                <a:cs typeface="Century Gothic"/>
              </a:rPr>
              <a:t>organise</a:t>
            </a:r>
            <a:r>
              <a:rPr lang="it-IT" sz="2800" dirty="0">
                <a:cs typeface="Century Gothic"/>
              </a:rPr>
              <a:t> the </a:t>
            </a:r>
            <a:r>
              <a:rPr lang="it-IT" sz="2800" dirty="0" err="1">
                <a:cs typeface="Century Gothic"/>
              </a:rPr>
              <a:t>drafting</a:t>
            </a:r>
            <a:r>
              <a:rPr lang="it-IT" sz="2800" dirty="0">
                <a:cs typeface="Century Gothic"/>
              </a:rPr>
              <a:t> </a:t>
            </a:r>
            <a:r>
              <a:rPr lang="it-IT" sz="2800" dirty="0" err="1">
                <a:cs typeface="Century Gothic"/>
              </a:rPr>
              <a:t>process</a:t>
            </a:r>
            <a:r>
              <a:rPr lang="it-IT" sz="2800" dirty="0">
                <a:cs typeface="Century Gothic"/>
              </a:rPr>
              <a:t> for a </a:t>
            </a:r>
            <a:r>
              <a:rPr lang="it-IT" sz="2800" dirty="0" err="1">
                <a:cs typeface="Century Gothic"/>
              </a:rPr>
              <a:t>national</a:t>
            </a:r>
            <a:r>
              <a:rPr lang="it-IT" sz="2800" dirty="0">
                <a:cs typeface="Century Gothic"/>
              </a:rPr>
              <a:t> </a:t>
            </a:r>
            <a:r>
              <a:rPr lang="it-IT" sz="2800" dirty="0" err="1">
                <a:cs typeface="Century Gothic"/>
              </a:rPr>
              <a:t>instrument</a:t>
            </a:r>
            <a:r>
              <a:rPr lang="it-IT" sz="2800" dirty="0">
                <a:cs typeface="Century Gothic"/>
              </a:rPr>
              <a:t> on </a:t>
            </a:r>
            <a:r>
              <a:rPr lang="it-IT" sz="2800" dirty="0" err="1">
                <a:cs typeface="Century Gothic"/>
              </a:rPr>
              <a:t>internal</a:t>
            </a:r>
            <a:r>
              <a:rPr lang="it-IT" sz="2800" dirty="0">
                <a:cs typeface="Century Gothic"/>
              </a:rPr>
              <a:t> </a:t>
            </a:r>
            <a:r>
              <a:rPr lang="it-IT" sz="2800" dirty="0" err="1">
                <a:cs typeface="Century Gothic"/>
              </a:rPr>
              <a:t>displacement</a:t>
            </a:r>
            <a:endParaRPr lang="it-IT" sz="2800" dirty="0">
              <a:cs typeface="Century Gothic"/>
            </a:endParaRPr>
          </a:p>
          <a:p>
            <a:pPr eaLnBrk="1" hangingPunct="1">
              <a:buFont typeface="Wingdings" charset="2"/>
              <a:buChar char="§"/>
            </a:pPr>
            <a:r>
              <a:rPr lang="it-IT" sz="2800" dirty="0">
                <a:cs typeface="Century Gothic"/>
              </a:rPr>
              <a:t>To </a:t>
            </a:r>
            <a:r>
              <a:rPr lang="it-IT" sz="2800" dirty="0" err="1">
                <a:cs typeface="Century Gothic"/>
              </a:rPr>
              <a:t>ensure</a:t>
            </a:r>
            <a:r>
              <a:rPr lang="it-IT" sz="2800" dirty="0">
                <a:cs typeface="Century Gothic"/>
              </a:rPr>
              <a:t> </a:t>
            </a:r>
            <a:r>
              <a:rPr lang="it-IT" sz="2800" dirty="0" err="1">
                <a:cs typeface="Century Gothic"/>
              </a:rPr>
              <a:t>that</a:t>
            </a:r>
            <a:r>
              <a:rPr lang="it-IT" sz="2800" dirty="0">
                <a:cs typeface="Century Gothic"/>
              </a:rPr>
              <a:t> </a:t>
            </a:r>
            <a:r>
              <a:rPr lang="it-IT" sz="2800" dirty="0" err="1">
                <a:cs typeface="Century Gothic"/>
              </a:rPr>
              <a:t>all</a:t>
            </a:r>
            <a:r>
              <a:rPr lang="it-IT" sz="2800" dirty="0">
                <a:cs typeface="Century Gothic"/>
              </a:rPr>
              <a:t> </a:t>
            </a:r>
            <a:r>
              <a:rPr lang="it-IT" sz="2800" dirty="0" err="1">
                <a:cs typeface="Century Gothic"/>
              </a:rPr>
              <a:t>stakeholders</a:t>
            </a:r>
            <a:r>
              <a:rPr lang="it-IT" sz="2800" dirty="0">
                <a:cs typeface="Century Gothic"/>
              </a:rPr>
              <a:t> are </a:t>
            </a:r>
            <a:r>
              <a:rPr lang="it-IT" sz="2800" dirty="0" err="1">
                <a:cs typeface="Century Gothic"/>
              </a:rPr>
              <a:t>properly</a:t>
            </a:r>
            <a:r>
              <a:rPr lang="it-IT" sz="2800" dirty="0">
                <a:cs typeface="Century Gothic"/>
              </a:rPr>
              <a:t> </a:t>
            </a:r>
            <a:r>
              <a:rPr lang="it-IT" sz="2800" dirty="0" err="1">
                <a:cs typeface="Century Gothic"/>
              </a:rPr>
              <a:t>consulted</a:t>
            </a:r>
            <a:r>
              <a:rPr lang="it-IT" sz="2800" dirty="0">
                <a:cs typeface="Century Gothic"/>
              </a:rPr>
              <a:t> over the </a:t>
            </a:r>
            <a:r>
              <a:rPr lang="it-IT" sz="2800" dirty="0" err="1">
                <a:cs typeface="Century Gothic"/>
              </a:rPr>
              <a:t>definition</a:t>
            </a:r>
            <a:r>
              <a:rPr lang="it-IT" sz="2800" dirty="0">
                <a:cs typeface="Century Gothic"/>
              </a:rPr>
              <a:t> of </a:t>
            </a:r>
            <a:r>
              <a:rPr lang="it-IT" sz="2800" dirty="0" err="1">
                <a:cs typeface="Century Gothic"/>
              </a:rPr>
              <a:t>contents</a:t>
            </a:r>
            <a:endParaRPr lang="it-IT" sz="2800" dirty="0">
              <a:cs typeface="Century Gothic"/>
            </a:endParaRPr>
          </a:p>
          <a:p>
            <a:pPr eaLnBrk="1" hangingPunct="1">
              <a:buFont typeface="Wingdings" charset="2"/>
              <a:buChar char="§"/>
            </a:pPr>
            <a:r>
              <a:rPr lang="it-IT" sz="2800" dirty="0">
                <a:cs typeface="Century Gothic"/>
              </a:rPr>
              <a:t>To list </a:t>
            </a:r>
            <a:r>
              <a:rPr lang="it-IT" sz="2800" dirty="0" err="1">
                <a:cs typeface="Century Gothic"/>
              </a:rPr>
              <a:t>all</a:t>
            </a:r>
            <a:r>
              <a:rPr lang="it-IT" sz="2800" dirty="0">
                <a:cs typeface="Century Gothic"/>
              </a:rPr>
              <a:t> the </a:t>
            </a:r>
            <a:r>
              <a:rPr lang="it-IT" sz="2800" dirty="0" err="1">
                <a:cs typeface="Century Gothic"/>
              </a:rPr>
              <a:t>required</a:t>
            </a:r>
            <a:r>
              <a:rPr lang="it-IT" sz="2800" dirty="0">
                <a:cs typeface="Century Gothic"/>
              </a:rPr>
              <a:t> </a:t>
            </a:r>
            <a:r>
              <a:rPr lang="it-IT" sz="2800" dirty="0" err="1">
                <a:cs typeface="Century Gothic"/>
              </a:rPr>
              <a:t>elements</a:t>
            </a:r>
            <a:r>
              <a:rPr lang="it-IT" sz="2800" dirty="0">
                <a:cs typeface="Century Gothic"/>
              </a:rPr>
              <a:t> of a law or policy on </a:t>
            </a:r>
            <a:r>
              <a:rPr lang="it-IT" sz="2800" dirty="0" err="1">
                <a:cs typeface="Century Gothic"/>
              </a:rPr>
              <a:t>internal</a:t>
            </a:r>
            <a:r>
              <a:rPr lang="it-IT" sz="2800" dirty="0">
                <a:cs typeface="Century Gothic"/>
              </a:rPr>
              <a:t> </a:t>
            </a:r>
            <a:r>
              <a:rPr lang="it-IT" sz="2800" dirty="0" err="1">
                <a:cs typeface="Century Gothic"/>
              </a:rPr>
              <a:t>displacement</a:t>
            </a:r>
            <a:endParaRPr lang="it-IT" sz="2800" dirty="0">
              <a:cs typeface="Century Gothic"/>
            </a:endParaRPr>
          </a:p>
          <a:p>
            <a:pPr eaLnBrk="1" hangingPunct="1">
              <a:buFont typeface="Wingdings" charset="2"/>
              <a:buChar char="§"/>
            </a:pPr>
            <a:r>
              <a:rPr lang="it-IT" sz="2800" dirty="0">
                <a:cs typeface="Century Gothic"/>
              </a:rPr>
              <a:t>To list </a:t>
            </a:r>
            <a:r>
              <a:rPr lang="it-IT" sz="2800" dirty="0" err="1">
                <a:cs typeface="Century Gothic"/>
              </a:rPr>
              <a:t>IDPs</a:t>
            </a:r>
            <a:r>
              <a:rPr lang="it-IT" sz="2800" dirty="0">
                <a:cs typeface="Century Gothic"/>
              </a:rPr>
              <a:t>’ </a:t>
            </a:r>
            <a:r>
              <a:rPr lang="it-IT" sz="2800" dirty="0" err="1">
                <a:cs typeface="Century Gothic"/>
              </a:rPr>
              <a:t>entitlements</a:t>
            </a:r>
            <a:r>
              <a:rPr lang="it-IT" sz="2800" dirty="0">
                <a:cs typeface="Century Gothic"/>
              </a:rPr>
              <a:t> </a:t>
            </a:r>
            <a:r>
              <a:rPr lang="it-IT" sz="2800" dirty="0" err="1">
                <a:cs typeface="Century Gothic"/>
              </a:rPr>
              <a:t>during</a:t>
            </a:r>
            <a:r>
              <a:rPr lang="it-IT" sz="2800" dirty="0">
                <a:cs typeface="Century Gothic"/>
              </a:rPr>
              <a:t> </a:t>
            </a:r>
            <a:r>
              <a:rPr lang="it-IT" sz="2800" dirty="0" err="1">
                <a:cs typeface="Century Gothic"/>
              </a:rPr>
              <a:t>all</a:t>
            </a:r>
            <a:r>
              <a:rPr lang="it-IT" sz="2800" dirty="0">
                <a:cs typeface="Century Gothic"/>
              </a:rPr>
              <a:t> </a:t>
            </a:r>
            <a:r>
              <a:rPr lang="it-IT" sz="2800" dirty="0" err="1">
                <a:cs typeface="Century Gothic"/>
              </a:rPr>
              <a:t>phases</a:t>
            </a:r>
            <a:r>
              <a:rPr lang="it-IT" sz="2800" dirty="0">
                <a:cs typeface="Century Gothic"/>
              </a:rPr>
              <a:t> of </a:t>
            </a:r>
            <a:r>
              <a:rPr lang="it-IT" sz="2800" dirty="0" err="1">
                <a:cs typeface="Century Gothic"/>
              </a:rPr>
              <a:t>displacement</a:t>
            </a:r>
            <a:endParaRPr lang="it-IT" sz="2800" dirty="0">
              <a:cs typeface="Century Gothic"/>
            </a:endParaRP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Suggested actions</a:t>
            </a:r>
            <a:endParaRPr lang="fr-CH" sz="3200" b="1" dirty="0">
              <a:latin typeface="Century Gothic" charset="0"/>
              <a:ea typeface="MS PGothic" charset="0"/>
              <a:cs typeface="MS PGothic" charset="0"/>
            </a:endParaRPr>
          </a:p>
        </p:txBody>
      </p:sp>
      <p:graphicFrame>
        <p:nvGraphicFramePr>
          <p:cNvPr id="8" name="Segnaposto contenuto 4"/>
          <p:cNvGraphicFramePr>
            <a:graphicFrameLocks noGrp="1"/>
          </p:cNvGraphicFramePr>
          <p:nvPr>
            <p:ph idx="1"/>
            <p:extLst>
              <p:ext uri="{D42A27DB-BD31-4B8C-83A1-F6EECF244321}">
                <p14:modId xmlns:p14="http://schemas.microsoft.com/office/powerpoint/2010/main" val="1394627901"/>
              </p:ext>
            </p:extLst>
          </p:nvPr>
        </p:nvGraphicFramePr>
        <p:xfrm>
          <a:off x="214282" y="1391655"/>
          <a:ext cx="8750206" cy="462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sellaDiTesto 3"/>
          <p:cNvSpPr txBox="1">
            <a:spLocks noChangeArrowheads="1"/>
          </p:cNvSpPr>
          <p:nvPr/>
        </p:nvSpPr>
        <p:spPr bwMode="auto">
          <a:xfrm rot="19643270">
            <a:off x="7907061" y="1848519"/>
            <a:ext cx="1271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eaLnBrk="1" hangingPunct="1"/>
            <a:r>
              <a:rPr lang="it-IT" b="1" i="1" dirty="0">
                <a:latin typeface="Century Gothic"/>
                <a:cs typeface="Century Gothic"/>
              </a:rPr>
              <a:t>For </a:t>
            </a:r>
            <a:r>
              <a:rPr lang="it-IT" b="1" i="1" dirty="0" err="1">
                <a:latin typeface="Century Gothic"/>
                <a:cs typeface="Century Gothic"/>
              </a:rPr>
              <a:t>each</a:t>
            </a:r>
            <a:r>
              <a:rPr lang="it-IT" b="1" i="1" dirty="0">
                <a:latin typeface="Century Gothic"/>
                <a:cs typeface="Century Gothic"/>
              </a:rPr>
              <a:t> </a:t>
            </a:r>
            <a:r>
              <a:rPr lang="it-IT" b="1" i="1" dirty="0" err="1">
                <a:latin typeface="Century Gothic"/>
                <a:cs typeface="Century Gothic"/>
              </a:rPr>
              <a:t>phase</a:t>
            </a:r>
            <a:r>
              <a:rPr lang="it-IT" b="1" i="1" dirty="0">
                <a:latin typeface="Century Gothic"/>
                <a:cs typeface="Century Gothic"/>
              </a:rPr>
              <a:t>…</a:t>
            </a:r>
          </a:p>
        </p:txBody>
      </p:sp>
    </p:spTree>
    <p:extLst>
      <p:ext uri="{BB962C8B-B14F-4D97-AF65-F5344CB8AC3E}">
        <p14:creationId xmlns:p14="http://schemas.microsoft.com/office/powerpoint/2010/main" val="29997689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Parliamentarian’s role</a:t>
            </a:r>
            <a:endParaRPr lang="fr-CH" sz="3200" b="1" dirty="0">
              <a:latin typeface="Century Gothic" charset="0"/>
              <a:ea typeface="MS PGothic" charset="0"/>
              <a:cs typeface="MS PGothic" charset="0"/>
            </a:endParaRPr>
          </a:p>
        </p:txBody>
      </p:sp>
      <p:sp>
        <p:nvSpPr>
          <p:cNvPr id="16" name="Segnaposto contenuto 29"/>
          <p:cNvSpPr>
            <a:spLocks noGrp="1"/>
          </p:cNvSpPr>
          <p:nvPr>
            <p:ph sz="half" idx="2"/>
          </p:nvPr>
        </p:nvSpPr>
        <p:spPr>
          <a:xfrm>
            <a:off x="395536" y="1772345"/>
            <a:ext cx="5040560" cy="3888903"/>
          </a:xfrm>
        </p:spPr>
        <p:txBody>
          <a:bodyPr>
            <a:noAutofit/>
          </a:bodyPr>
          <a:lstStyle/>
          <a:p>
            <a:pPr eaLnBrk="1" fontAlgn="auto" hangingPunct="1">
              <a:spcAft>
                <a:spcPts val="0"/>
              </a:spcAft>
              <a:buFont typeface="Wingdings" charset="2"/>
              <a:buChar char="§"/>
              <a:defRPr/>
            </a:pPr>
            <a:r>
              <a:rPr lang="fr-CH" sz="2000" dirty="0"/>
              <a:t>Ensure that drafts prepared by staff, departments and civil society contain essential feautures</a:t>
            </a:r>
          </a:p>
          <a:p>
            <a:pPr eaLnBrk="1" fontAlgn="auto" hangingPunct="1">
              <a:spcAft>
                <a:spcPts val="0"/>
              </a:spcAft>
              <a:buFont typeface="Wingdings" charset="2"/>
              <a:buChar char="§"/>
              <a:defRPr/>
            </a:pPr>
            <a:r>
              <a:rPr lang="fr-CH" sz="2000" dirty="0"/>
              <a:t>Identify gaps in the draft legislation and propose amendments</a:t>
            </a:r>
          </a:p>
          <a:p>
            <a:pPr eaLnBrk="1" fontAlgn="auto" hangingPunct="1">
              <a:spcAft>
                <a:spcPts val="0"/>
              </a:spcAft>
              <a:buFont typeface="Wingdings" charset="2"/>
              <a:buChar char="§"/>
              <a:defRPr/>
            </a:pPr>
            <a:r>
              <a:rPr lang="fr-CH" sz="2000" dirty="0"/>
              <a:t>Ensure that parliamentary debate includes discussion of the bill</a:t>
            </a:r>
          </a:p>
          <a:p>
            <a:pPr eaLnBrk="1" fontAlgn="auto" hangingPunct="1">
              <a:spcAft>
                <a:spcPts val="0"/>
              </a:spcAft>
              <a:buFont typeface="Wingdings" charset="2"/>
              <a:buChar char="§"/>
              <a:defRPr/>
            </a:pPr>
            <a:r>
              <a:rPr lang="fr-CH" sz="2000" dirty="0"/>
              <a:t>Present the bill to constituents and civil society and invite comments</a:t>
            </a:r>
          </a:p>
        </p:txBody>
      </p:sp>
      <p:pic>
        <p:nvPicPr>
          <p:cNvPr id="6" name="Picture 2" descr="C:\Users\jacopo.giorgi\Desktop\Liberian_Capitol_Building.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52120" y="1916832"/>
            <a:ext cx="3015325" cy="2880022"/>
          </a:xfrm>
          <a:noFill/>
        </p:spPr>
      </p:pic>
    </p:spTree>
    <p:extLst>
      <p:ext uri="{BB962C8B-B14F-4D97-AF65-F5344CB8AC3E}">
        <p14:creationId xmlns:p14="http://schemas.microsoft.com/office/powerpoint/2010/main" val="108576408"/>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6988"/>
            <a:ext cx="8229600" cy="1268413"/>
          </a:xfrm>
        </p:spPr>
        <p:txBody>
          <a:bodyPr/>
          <a:lstStyle/>
          <a:p>
            <a:pPr eaLnBrk="1" hangingPunct="1"/>
            <a:r>
              <a:rPr lang="fr-CH" sz="3200" b="1" dirty="0" smtClean="0">
                <a:latin typeface="Century Gothic" charset="0"/>
                <a:ea typeface="MS PGothic" charset="0"/>
                <a:cs typeface="MS PGothic" charset="0"/>
              </a:rPr>
              <a:t>Who’s who?</a:t>
            </a:r>
            <a:endParaRPr lang="fr-CH" sz="3200" b="1" dirty="0">
              <a:latin typeface="Century Gothic" charset="0"/>
              <a:ea typeface="MS PGothic" charset="0"/>
              <a:cs typeface="MS PGothic" charset="0"/>
            </a:endParaRPr>
          </a:p>
        </p:txBody>
      </p:sp>
      <p:sp>
        <p:nvSpPr>
          <p:cNvPr id="7" name="Ovale 2"/>
          <p:cNvSpPr/>
          <p:nvPr/>
        </p:nvSpPr>
        <p:spPr>
          <a:xfrm>
            <a:off x="467545" y="1484784"/>
            <a:ext cx="8280920" cy="464343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eaLnBrk="1" hangingPunct="1">
              <a:defRPr/>
            </a:pPr>
            <a:endParaRPr lang="it-IT" dirty="0"/>
          </a:p>
        </p:txBody>
      </p:sp>
      <p:sp>
        <p:nvSpPr>
          <p:cNvPr id="8" name="Ovale 5"/>
          <p:cNvSpPr/>
          <p:nvPr/>
        </p:nvSpPr>
        <p:spPr>
          <a:xfrm>
            <a:off x="2465388" y="2330922"/>
            <a:ext cx="4554537" cy="302418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eaLnBrk="1" hangingPunct="1">
              <a:defRPr/>
            </a:pPr>
            <a:endParaRPr lang="it-IT" b="1" dirty="0">
              <a:solidFill>
                <a:schemeClr val="bg1"/>
              </a:solidFill>
            </a:endParaRPr>
          </a:p>
        </p:txBody>
      </p:sp>
      <p:sp>
        <p:nvSpPr>
          <p:cNvPr id="9" name="Ovale 4"/>
          <p:cNvSpPr/>
          <p:nvPr/>
        </p:nvSpPr>
        <p:spPr>
          <a:xfrm>
            <a:off x="3849688" y="3245322"/>
            <a:ext cx="1785937" cy="1785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b="1" dirty="0" err="1">
                <a:solidFill>
                  <a:schemeClr val="bg1"/>
                </a:solidFill>
              </a:rPr>
              <a:t>Lead</a:t>
            </a:r>
            <a:r>
              <a:rPr lang="it-IT" b="1" dirty="0">
                <a:solidFill>
                  <a:schemeClr val="bg1"/>
                </a:solidFill>
              </a:rPr>
              <a:t> </a:t>
            </a:r>
          </a:p>
          <a:p>
            <a:pPr algn="ctr" eaLnBrk="1" hangingPunct="1">
              <a:defRPr/>
            </a:pPr>
            <a:r>
              <a:rPr lang="it-IT" b="1" dirty="0">
                <a:solidFill>
                  <a:schemeClr val="bg1"/>
                </a:solidFill>
              </a:rPr>
              <a:t>agency</a:t>
            </a:r>
          </a:p>
        </p:txBody>
      </p:sp>
      <p:sp>
        <p:nvSpPr>
          <p:cNvPr id="10" name="CasellaDiTesto 7"/>
          <p:cNvSpPr txBox="1">
            <a:spLocks noChangeArrowheads="1"/>
          </p:cNvSpPr>
          <p:nvPr/>
        </p:nvSpPr>
        <p:spPr bwMode="auto">
          <a:xfrm>
            <a:off x="3924300" y="1610197"/>
            <a:ext cx="16430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eaLnBrk="1" hangingPunct="1"/>
            <a:r>
              <a:rPr lang="it-IT" b="1">
                <a:solidFill>
                  <a:schemeClr val="bg1"/>
                </a:solidFill>
              </a:rPr>
              <a:t>Consultation</a:t>
            </a:r>
          </a:p>
          <a:p>
            <a:pPr algn="ctr" eaLnBrk="1" hangingPunct="1"/>
            <a:r>
              <a:rPr lang="it-IT" b="1">
                <a:solidFill>
                  <a:schemeClr val="bg1"/>
                </a:solidFill>
              </a:rPr>
              <a:t>partners</a:t>
            </a:r>
          </a:p>
        </p:txBody>
      </p:sp>
      <p:sp>
        <p:nvSpPr>
          <p:cNvPr id="11" name="ZoneTexte 7"/>
          <p:cNvSpPr txBox="1">
            <a:spLocks noChangeArrowheads="1"/>
          </p:cNvSpPr>
          <p:nvPr/>
        </p:nvSpPr>
        <p:spPr bwMode="auto">
          <a:xfrm>
            <a:off x="3708400" y="2546822"/>
            <a:ext cx="20558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0"/>
                <a:cs typeface="MS PGothic" charset="0"/>
              </a:defRPr>
            </a:lvl1pPr>
            <a:lvl2pPr marL="742950" indent="-285750">
              <a:defRPr>
                <a:solidFill>
                  <a:schemeClr val="tx1"/>
                </a:solidFill>
                <a:latin typeface="Arial" charset="0"/>
                <a:ea typeface="MS PGothic" charset="0"/>
                <a:cs typeface="MS PGothic" charset="0"/>
              </a:defRPr>
            </a:lvl2pPr>
            <a:lvl3pPr marL="1143000" indent="-228600">
              <a:defRPr>
                <a:solidFill>
                  <a:schemeClr val="tx1"/>
                </a:solidFill>
                <a:latin typeface="Arial" charset="0"/>
                <a:ea typeface="MS PGothic" charset="0"/>
                <a:cs typeface="MS PGothic" charset="0"/>
              </a:defRPr>
            </a:lvl3pPr>
            <a:lvl4pPr marL="1600200" indent="-228600">
              <a:defRPr>
                <a:solidFill>
                  <a:schemeClr val="tx1"/>
                </a:solidFill>
                <a:latin typeface="Arial" charset="0"/>
                <a:ea typeface="MS PGothic" charset="0"/>
                <a:cs typeface="MS PGothic" charset="0"/>
              </a:defRPr>
            </a:lvl4pPr>
            <a:lvl5pPr marL="2057400" indent="-22860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r>
              <a:rPr lang="fr-FR" b="1">
                <a:solidFill>
                  <a:schemeClr val="bg1"/>
                </a:solidFill>
              </a:rPr>
              <a:t>Steering/drafting committee </a:t>
            </a:r>
          </a:p>
        </p:txBody>
      </p:sp>
    </p:spTree>
    <p:extLst>
      <p:ext uri="{BB962C8B-B14F-4D97-AF65-F5344CB8AC3E}">
        <p14:creationId xmlns:p14="http://schemas.microsoft.com/office/powerpoint/2010/main" val="2620658036"/>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grpId="1" nodeType="clickEffect">
                                  <p:stCondLst>
                                    <p:cond delay="0"/>
                                  </p:stCondLst>
                                  <p:childTnLst>
                                    <p:animEffect transition="out" filter="dissolv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dirty="0" smtClean="0">
                <a:latin typeface="Century Gothic" charset="0"/>
                <a:ea typeface="MS PGothic" charset="0"/>
                <a:cs typeface="MS PGothic" charset="0"/>
              </a:rPr>
              <a:t>Use of model laws</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8352928" cy="4393083"/>
          </a:xfrm>
        </p:spPr>
        <p:txBody>
          <a:bodyPr/>
          <a:lstStyle/>
          <a:p>
            <a:pPr eaLnBrk="1" hangingPunct="1">
              <a:buFont typeface="Wingdings" charset="2"/>
              <a:buChar char="§"/>
            </a:pPr>
            <a:r>
              <a:rPr lang="fr-CH" sz="2400" dirty="0">
                <a:ea typeface="MS PGothic" charset="0"/>
                <a:cs typeface="Century Gothic"/>
              </a:rPr>
              <a:t>Model laws exist to help the domestication of the Kampala Convention and Great Lakes </a:t>
            </a:r>
            <a:r>
              <a:rPr lang="fr-CH" sz="2400" dirty="0" smtClean="0">
                <a:ea typeface="MS PGothic" charset="0"/>
                <a:cs typeface="Century Gothic"/>
              </a:rPr>
              <a:t>protocol</a:t>
            </a:r>
            <a:endParaRPr lang="fr-CH" sz="2400" dirty="0">
              <a:ea typeface="MS PGothic" charset="0"/>
              <a:cs typeface="Century Gothic"/>
            </a:endParaRPr>
          </a:p>
          <a:p>
            <a:pPr eaLnBrk="1" hangingPunct="1">
              <a:buFont typeface="Wingdings" charset="2"/>
              <a:buChar char="§"/>
            </a:pPr>
            <a:r>
              <a:rPr lang="fr-CH" sz="2400" dirty="0">
                <a:ea typeface="MS PGothic" charset="0"/>
                <a:cs typeface="Century Gothic"/>
              </a:rPr>
              <a:t>They are primarily a source of inspiration and guidance for national </a:t>
            </a:r>
            <a:r>
              <a:rPr lang="fr-CH" sz="2400" dirty="0" smtClean="0">
                <a:ea typeface="MS PGothic" charset="0"/>
                <a:cs typeface="Century Gothic"/>
              </a:rPr>
              <a:t>domestication</a:t>
            </a:r>
            <a:endParaRPr lang="fr-CH" sz="2400" dirty="0">
              <a:ea typeface="MS PGothic" charset="0"/>
              <a:cs typeface="Century Gothic"/>
            </a:endParaRPr>
          </a:p>
          <a:p>
            <a:pPr eaLnBrk="1" hangingPunct="1">
              <a:buFont typeface="Wingdings" charset="2"/>
              <a:buChar char="§"/>
            </a:pPr>
            <a:r>
              <a:rPr lang="fr-CH" sz="2400" dirty="0">
                <a:ea typeface="MS PGothic" charset="0"/>
                <a:cs typeface="Century Gothic"/>
              </a:rPr>
              <a:t>Caveat: They are not contextualised, nor country or situation-specific</a:t>
            </a:r>
          </a:p>
          <a:p>
            <a:pPr marL="0" indent="0" eaLnBrk="1" hangingPunct="1">
              <a:buNone/>
            </a:pPr>
            <a:endParaRPr lang="fr-CH" sz="2400" dirty="0">
              <a:ea typeface="MS PGothic" charset="0"/>
              <a:cs typeface="Century Gothic"/>
            </a:endParaRPr>
          </a:p>
        </p:txBody>
      </p:sp>
    </p:spTree>
    <p:extLst>
      <p:ext uri="{BB962C8B-B14F-4D97-AF65-F5344CB8AC3E}">
        <p14:creationId xmlns:p14="http://schemas.microsoft.com/office/powerpoint/2010/main" val="3487214635"/>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250825" y="274638"/>
            <a:ext cx="8435975" cy="922337"/>
          </a:xfrm>
        </p:spPr>
        <p:txBody>
          <a:bodyPr/>
          <a:lstStyle/>
          <a:p>
            <a:pPr eaLnBrk="1" hangingPunct="1"/>
            <a:r>
              <a:rPr lang="fr-CH" sz="2800" b="1" dirty="0" smtClean="0">
                <a:latin typeface="Century Gothic" charset="0"/>
                <a:ea typeface="MS PGothic" charset="0"/>
                <a:cs typeface="MS PGothic" charset="0"/>
              </a:rPr>
              <a:t>General elements</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8712968" cy="4393083"/>
          </a:xfrm>
        </p:spPr>
        <p:txBody>
          <a:bodyPr/>
          <a:lstStyle/>
          <a:p>
            <a:pPr eaLnBrk="1" hangingPunct="1">
              <a:buFont typeface="Wingdings" charset="2"/>
              <a:buChar char="§"/>
            </a:pPr>
            <a:r>
              <a:rPr lang="fr-CH" dirty="0">
                <a:ea typeface="MS PGothic" charset="0"/>
                <a:cs typeface="Century Gothic"/>
              </a:rPr>
              <a:t>Definitions</a:t>
            </a:r>
          </a:p>
          <a:p>
            <a:pPr lvl="1" eaLnBrk="1" hangingPunct="1">
              <a:buFont typeface="Wingdings" charset="2"/>
              <a:buChar char="§"/>
            </a:pPr>
            <a:r>
              <a:rPr lang="fr-CH" dirty="0">
                <a:ea typeface="MS PGothic" charset="0"/>
                <a:cs typeface="Century Gothic"/>
              </a:rPr>
              <a:t> IDP</a:t>
            </a:r>
          </a:p>
          <a:p>
            <a:pPr lvl="1" eaLnBrk="1" hangingPunct="1">
              <a:buFont typeface="Wingdings" charset="2"/>
              <a:buChar char="§"/>
            </a:pPr>
            <a:r>
              <a:rPr lang="fr-CH" dirty="0">
                <a:ea typeface="MS PGothic" charset="0"/>
                <a:cs typeface="Century Gothic"/>
              </a:rPr>
              <a:t> People affected by displacement</a:t>
            </a:r>
          </a:p>
          <a:p>
            <a:pPr eaLnBrk="1" hangingPunct="1">
              <a:buFont typeface="Wingdings" charset="2"/>
              <a:buChar char="§"/>
            </a:pPr>
            <a:r>
              <a:rPr lang="fr-CH" dirty="0">
                <a:ea typeface="MS PGothic" charset="0"/>
                <a:cs typeface="Century Gothic"/>
              </a:rPr>
              <a:t>Basic principles </a:t>
            </a:r>
          </a:p>
          <a:p>
            <a:pPr lvl="1" eaLnBrk="1" hangingPunct="1">
              <a:buFont typeface="Wingdings" charset="2"/>
              <a:buChar char="§"/>
            </a:pPr>
            <a:r>
              <a:rPr lang="fr-CH" dirty="0">
                <a:ea typeface="MS PGothic" charset="0"/>
                <a:cs typeface="Century Gothic"/>
              </a:rPr>
              <a:t> National responsibility </a:t>
            </a:r>
          </a:p>
          <a:p>
            <a:pPr lvl="1" eaLnBrk="1" hangingPunct="1">
              <a:buFont typeface="Wingdings" charset="2"/>
              <a:buChar char="§"/>
            </a:pPr>
            <a:r>
              <a:rPr lang="fr-CH" dirty="0">
                <a:ea typeface="MS PGothic" charset="0"/>
                <a:cs typeface="Century Gothic"/>
              </a:rPr>
              <a:t> Non-discrimination </a:t>
            </a:r>
          </a:p>
          <a:p>
            <a:pPr lvl="1" eaLnBrk="1" hangingPunct="1">
              <a:buFont typeface="Wingdings" charset="2"/>
              <a:buChar char="§"/>
            </a:pPr>
            <a:r>
              <a:rPr lang="fr-CH" dirty="0">
                <a:ea typeface="MS PGothic" charset="0"/>
                <a:cs typeface="Century Gothic"/>
              </a:rPr>
              <a:t> Participation</a:t>
            </a:r>
          </a:p>
          <a:p>
            <a:pPr eaLnBrk="1" hangingPunct="1">
              <a:buFont typeface="Wingdings" charset="2"/>
              <a:buChar char="§"/>
            </a:pPr>
            <a:r>
              <a:rPr lang="fr-CH" dirty="0">
                <a:ea typeface="MS PGothic" charset="0"/>
                <a:cs typeface="Century Gothic"/>
              </a:rPr>
              <a:t>Identification of responsible authority</a:t>
            </a:r>
          </a:p>
          <a:p>
            <a:pPr eaLnBrk="1" hangingPunct="1">
              <a:buFont typeface="Wingdings" charset="2"/>
              <a:buChar char="§"/>
            </a:pPr>
            <a:r>
              <a:rPr lang="fr-CH" dirty="0">
                <a:ea typeface="MS PGothic" charset="0"/>
                <a:cs typeface="Century Gothic"/>
              </a:rPr>
              <a:t>Coordination mechanisms</a:t>
            </a:r>
          </a:p>
          <a:p>
            <a:pPr eaLnBrk="1" hangingPunct="1">
              <a:buFont typeface="Wingdings" charset="2"/>
              <a:buChar char="§"/>
            </a:pPr>
            <a:r>
              <a:rPr lang="fr-CH" dirty="0">
                <a:ea typeface="MS PGothic" charset="0"/>
                <a:cs typeface="Century Gothic"/>
              </a:rPr>
              <a:t>Financial aspects</a:t>
            </a:r>
          </a:p>
        </p:txBody>
      </p:sp>
    </p:spTree>
    <p:extLst>
      <p:ext uri="{BB962C8B-B14F-4D97-AF65-F5344CB8AC3E}">
        <p14:creationId xmlns:p14="http://schemas.microsoft.com/office/powerpoint/2010/main" val="917696880"/>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re 1"/>
          <p:cNvSpPr>
            <a:spLocks noGrp="1"/>
          </p:cNvSpPr>
          <p:nvPr>
            <p:ph type="title"/>
          </p:nvPr>
        </p:nvSpPr>
        <p:spPr>
          <a:xfrm>
            <a:off x="457200" y="0"/>
            <a:ext cx="8229600" cy="1124744"/>
          </a:xfrm>
        </p:spPr>
        <p:txBody>
          <a:bodyPr/>
          <a:lstStyle/>
          <a:p>
            <a:pPr eaLnBrk="1" hangingPunct="1"/>
            <a:r>
              <a:rPr lang="fr-FR" sz="3600" b="1" dirty="0">
                <a:latin typeface="Century Gothic"/>
                <a:ea typeface="MS PGothic" charset="0"/>
                <a:cs typeface="Century Gothic"/>
              </a:rPr>
              <a:t>Quiz!</a:t>
            </a:r>
          </a:p>
        </p:txBody>
      </p:sp>
      <p:sp>
        <p:nvSpPr>
          <p:cNvPr id="36867" name="Espace réservé du contenu 4"/>
          <p:cNvSpPr>
            <a:spLocks noGrp="1"/>
          </p:cNvSpPr>
          <p:nvPr>
            <p:ph idx="1"/>
          </p:nvPr>
        </p:nvSpPr>
        <p:spPr>
          <a:xfrm>
            <a:off x="457200" y="1783358"/>
            <a:ext cx="8229600" cy="4525962"/>
          </a:xfrm>
        </p:spPr>
        <p:txBody>
          <a:bodyPr/>
          <a:lstStyle/>
          <a:p>
            <a:pPr eaLnBrk="1" hangingPunct="1">
              <a:buFont typeface="Wingdings" charset="2"/>
              <a:buChar char="§"/>
            </a:pPr>
            <a:r>
              <a:rPr lang="fr-FR" sz="2300" dirty="0" err="1">
                <a:latin typeface="Century Gothic"/>
                <a:ea typeface="MS PGothic" charset="0"/>
                <a:cs typeface="Century Gothic"/>
              </a:rPr>
              <a:t>Which</a:t>
            </a:r>
            <a:r>
              <a:rPr lang="fr-FR" sz="2300" dirty="0">
                <a:latin typeface="Century Gothic"/>
                <a:ea typeface="MS PGothic" charset="0"/>
                <a:cs typeface="Century Gothic"/>
              </a:rPr>
              <a:t> Kampala Convention articles </a:t>
            </a:r>
            <a:r>
              <a:rPr lang="fr-FR" sz="2300" dirty="0" err="1">
                <a:latin typeface="Century Gothic"/>
                <a:ea typeface="MS PGothic" charset="0"/>
                <a:cs typeface="Century Gothic"/>
              </a:rPr>
              <a:t>refer</a:t>
            </a:r>
            <a:r>
              <a:rPr lang="fr-FR" sz="2300" dirty="0">
                <a:latin typeface="Century Gothic"/>
                <a:ea typeface="MS PGothic" charset="0"/>
                <a:cs typeface="Century Gothic"/>
              </a:rPr>
              <a:t> to the </a:t>
            </a:r>
            <a:r>
              <a:rPr lang="fr-FR" sz="2300" dirty="0" err="1">
                <a:latin typeface="Century Gothic"/>
                <a:ea typeface="MS PGothic" charset="0"/>
                <a:cs typeface="Century Gothic"/>
              </a:rPr>
              <a:t>prevention</a:t>
            </a:r>
            <a:r>
              <a:rPr lang="fr-FR" sz="2300" dirty="0">
                <a:latin typeface="Century Gothic"/>
                <a:ea typeface="MS PGothic" charset="0"/>
                <a:cs typeface="Century Gothic"/>
              </a:rPr>
              <a:t> of </a:t>
            </a:r>
            <a:r>
              <a:rPr lang="fr-FR" sz="2300" dirty="0" err="1">
                <a:latin typeface="Century Gothic"/>
                <a:ea typeface="MS PGothic" charset="0"/>
                <a:cs typeface="Century Gothic"/>
              </a:rPr>
              <a:t>displacement</a:t>
            </a:r>
            <a:r>
              <a:rPr lang="fr-FR" sz="2300" dirty="0">
                <a:latin typeface="Century Gothic"/>
                <a:ea typeface="MS PGothic" charset="0"/>
                <a:cs typeface="Century Gothic"/>
              </a:rPr>
              <a:t>? </a:t>
            </a:r>
          </a:p>
          <a:p>
            <a:pPr eaLnBrk="1" hangingPunct="1">
              <a:buFont typeface="Wingdings" charset="2"/>
              <a:buChar char="§"/>
            </a:pPr>
            <a:r>
              <a:rPr lang="fr-FR" sz="2300" dirty="0">
                <a:latin typeface="Century Gothic"/>
                <a:ea typeface="MS PGothic" charset="0"/>
                <a:cs typeface="Century Gothic"/>
              </a:rPr>
              <a:t>Can </a:t>
            </a:r>
            <a:r>
              <a:rPr lang="fr-FR" sz="2300" dirty="0" err="1">
                <a:latin typeface="Century Gothic"/>
                <a:ea typeface="MS PGothic" charset="0"/>
                <a:cs typeface="Century Gothic"/>
              </a:rPr>
              <a:t>you</a:t>
            </a:r>
            <a:r>
              <a:rPr lang="fr-FR" sz="2300" dirty="0">
                <a:latin typeface="Century Gothic"/>
                <a:ea typeface="MS PGothic" charset="0"/>
                <a:cs typeface="Century Gothic"/>
              </a:rPr>
              <a:t> </a:t>
            </a:r>
            <a:r>
              <a:rPr lang="fr-FR" sz="2300" dirty="0" err="1">
                <a:latin typeface="Century Gothic"/>
                <a:ea typeface="MS PGothic" charset="0"/>
                <a:cs typeface="Century Gothic"/>
              </a:rPr>
              <a:t>give</a:t>
            </a:r>
            <a:r>
              <a:rPr lang="fr-FR" sz="2300" dirty="0">
                <a:latin typeface="Century Gothic"/>
                <a:ea typeface="MS PGothic" charset="0"/>
                <a:cs typeface="Century Gothic"/>
              </a:rPr>
              <a:t> </a:t>
            </a:r>
            <a:r>
              <a:rPr lang="fr-FR" sz="2300" dirty="0" err="1">
                <a:latin typeface="Century Gothic"/>
                <a:ea typeface="MS PGothic" charset="0"/>
                <a:cs typeface="Century Gothic"/>
              </a:rPr>
              <a:t>examples</a:t>
            </a:r>
            <a:r>
              <a:rPr lang="fr-FR" sz="2300" dirty="0">
                <a:latin typeface="Century Gothic"/>
                <a:ea typeface="MS PGothic" charset="0"/>
                <a:cs typeface="Century Gothic"/>
              </a:rPr>
              <a:t> of </a:t>
            </a:r>
            <a:r>
              <a:rPr lang="fr-FR" sz="2300" dirty="0" err="1">
                <a:latin typeface="Century Gothic"/>
                <a:ea typeface="MS PGothic" charset="0"/>
                <a:cs typeface="Century Gothic"/>
              </a:rPr>
              <a:t>arbitrary</a:t>
            </a:r>
            <a:r>
              <a:rPr lang="fr-FR" sz="2300" dirty="0">
                <a:latin typeface="Century Gothic"/>
                <a:ea typeface="MS PGothic" charset="0"/>
                <a:cs typeface="Century Gothic"/>
              </a:rPr>
              <a:t> </a:t>
            </a:r>
            <a:r>
              <a:rPr lang="fr-FR" sz="2300" dirty="0" err="1">
                <a:latin typeface="Century Gothic"/>
                <a:ea typeface="MS PGothic" charset="0"/>
                <a:cs typeface="Century Gothic"/>
              </a:rPr>
              <a:t>displacement</a:t>
            </a:r>
            <a:r>
              <a:rPr lang="fr-FR" sz="2300" dirty="0">
                <a:latin typeface="Century Gothic"/>
                <a:ea typeface="MS PGothic" charset="0"/>
                <a:cs typeface="Century Gothic"/>
              </a:rPr>
              <a:t>? </a:t>
            </a:r>
          </a:p>
          <a:p>
            <a:pPr eaLnBrk="1" hangingPunct="1">
              <a:buFont typeface="Wingdings" charset="2"/>
              <a:buChar char="§"/>
            </a:pPr>
            <a:r>
              <a:rPr lang="fr-FR" sz="2300" dirty="0">
                <a:latin typeface="Century Gothic"/>
                <a:ea typeface="MS PGothic" charset="0"/>
                <a:cs typeface="Century Gothic"/>
              </a:rPr>
              <a:t>Can </a:t>
            </a:r>
            <a:r>
              <a:rPr lang="fr-FR" sz="2300" dirty="0" err="1">
                <a:latin typeface="Century Gothic"/>
                <a:ea typeface="MS PGothic" charset="0"/>
                <a:cs typeface="Century Gothic"/>
              </a:rPr>
              <a:t>you</a:t>
            </a:r>
            <a:r>
              <a:rPr lang="fr-FR" sz="2300" dirty="0">
                <a:latin typeface="Century Gothic"/>
                <a:ea typeface="MS PGothic" charset="0"/>
                <a:cs typeface="Century Gothic"/>
              </a:rPr>
              <a:t> </a:t>
            </a:r>
            <a:r>
              <a:rPr lang="fr-FR" sz="2300" dirty="0" err="1">
                <a:latin typeface="Century Gothic"/>
                <a:ea typeface="MS PGothic" charset="0"/>
                <a:cs typeface="Century Gothic"/>
              </a:rPr>
              <a:t>find</a:t>
            </a:r>
            <a:r>
              <a:rPr lang="fr-FR" sz="2300" dirty="0">
                <a:latin typeface="Century Gothic"/>
                <a:ea typeface="MS PGothic" charset="0"/>
                <a:cs typeface="Century Gothic"/>
              </a:rPr>
              <a:t> a Kampala Convention article </a:t>
            </a:r>
            <a:r>
              <a:rPr lang="fr-FR" sz="2300" dirty="0" err="1">
                <a:latin typeface="Century Gothic"/>
                <a:ea typeface="MS PGothic" charset="0"/>
                <a:cs typeface="Century Gothic"/>
              </a:rPr>
              <a:t>that</a:t>
            </a:r>
            <a:r>
              <a:rPr lang="fr-FR" sz="2300" dirty="0">
                <a:latin typeface="Century Gothic"/>
                <a:ea typeface="MS PGothic" charset="0"/>
                <a:cs typeface="Century Gothic"/>
              </a:rPr>
              <a:t> </a:t>
            </a:r>
            <a:r>
              <a:rPr lang="fr-FR" sz="2300" dirty="0" err="1">
                <a:latin typeface="Century Gothic"/>
                <a:ea typeface="MS PGothic" charset="0"/>
                <a:cs typeface="Century Gothic"/>
              </a:rPr>
              <a:t>addresses</a:t>
            </a:r>
            <a:r>
              <a:rPr lang="fr-FR" sz="2300" dirty="0">
                <a:latin typeface="Century Gothic"/>
                <a:ea typeface="MS PGothic" charset="0"/>
                <a:cs typeface="Century Gothic"/>
              </a:rPr>
              <a:t> the </a:t>
            </a:r>
            <a:r>
              <a:rPr lang="fr-FR" sz="2300" dirty="0" err="1">
                <a:latin typeface="Century Gothic"/>
                <a:ea typeface="MS PGothic" charset="0"/>
                <a:cs typeface="Century Gothic"/>
              </a:rPr>
              <a:t>specific</a:t>
            </a:r>
            <a:r>
              <a:rPr lang="fr-FR" sz="2300" dirty="0">
                <a:latin typeface="Century Gothic"/>
                <a:ea typeface="MS PGothic" charset="0"/>
                <a:cs typeface="Century Gothic"/>
              </a:rPr>
              <a:t> </a:t>
            </a:r>
            <a:r>
              <a:rPr lang="fr-FR" sz="2300" dirty="0" err="1">
                <a:latin typeface="Century Gothic"/>
                <a:ea typeface="MS PGothic" charset="0"/>
                <a:cs typeface="Century Gothic"/>
              </a:rPr>
              <a:t>needs</a:t>
            </a:r>
            <a:r>
              <a:rPr lang="fr-FR" sz="2300" dirty="0">
                <a:latin typeface="Century Gothic"/>
                <a:ea typeface="MS PGothic" charset="0"/>
                <a:cs typeface="Century Gothic"/>
              </a:rPr>
              <a:t> of </a:t>
            </a:r>
            <a:r>
              <a:rPr lang="fr-FR" sz="2300" dirty="0" err="1">
                <a:latin typeface="Century Gothic"/>
                <a:ea typeface="MS PGothic" charset="0"/>
                <a:cs typeface="Century Gothic"/>
              </a:rPr>
              <a:t>women</a:t>
            </a:r>
            <a:r>
              <a:rPr lang="fr-FR" sz="2300" dirty="0">
                <a:latin typeface="Century Gothic"/>
                <a:ea typeface="MS PGothic" charset="0"/>
                <a:cs typeface="Century Gothic"/>
              </a:rPr>
              <a:t> and </a:t>
            </a:r>
            <a:r>
              <a:rPr lang="fr-FR" sz="2300" dirty="0" err="1">
                <a:latin typeface="Century Gothic"/>
                <a:ea typeface="MS PGothic" charset="0"/>
                <a:cs typeface="Century Gothic"/>
              </a:rPr>
              <a:t>children</a:t>
            </a:r>
            <a:r>
              <a:rPr lang="fr-FR" sz="2300" dirty="0">
                <a:latin typeface="Century Gothic"/>
                <a:ea typeface="MS PGothic" charset="0"/>
                <a:cs typeface="Century Gothic"/>
              </a:rPr>
              <a:t>? </a:t>
            </a:r>
          </a:p>
          <a:p>
            <a:pPr eaLnBrk="1" hangingPunct="1">
              <a:buFont typeface="Wingdings" charset="2"/>
              <a:buChar char="§"/>
            </a:pPr>
            <a:r>
              <a:rPr lang="fr-FR" sz="2300" dirty="0" err="1">
                <a:latin typeface="Century Gothic"/>
                <a:ea typeface="MS PGothic" charset="0"/>
                <a:cs typeface="Century Gothic"/>
              </a:rPr>
              <a:t>What</a:t>
            </a:r>
            <a:r>
              <a:rPr lang="fr-FR" sz="2300" dirty="0">
                <a:latin typeface="Century Gothic"/>
                <a:ea typeface="MS PGothic" charset="0"/>
                <a:cs typeface="Century Gothic"/>
              </a:rPr>
              <a:t> are the </a:t>
            </a:r>
            <a:r>
              <a:rPr lang="fr-FR" sz="2300" dirty="0" err="1">
                <a:latin typeface="Century Gothic"/>
                <a:ea typeface="MS PGothic" charset="0"/>
                <a:cs typeface="Century Gothic"/>
              </a:rPr>
              <a:t>three</a:t>
            </a:r>
            <a:r>
              <a:rPr lang="fr-FR" sz="2300" dirty="0">
                <a:latin typeface="Century Gothic"/>
                <a:ea typeface="MS PGothic" charset="0"/>
                <a:cs typeface="Century Gothic"/>
              </a:rPr>
              <a:t> </a:t>
            </a:r>
            <a:r>
              <a:rPr lang="fr-FR" sz="2300" dirty="0" err="1">
                <a:latin typeface="Century Gothic"/>
                <a:ea typeface="MS PGothic" charset="0"/>
                <a:cs typeface="Century Gothic"/>
              </a:rPr>
              <a:t>settlement</a:t>
            </a:r>
            <a:r>
              <a:rPr lang="fr-FR" sz="2300" dirty="0">
                <a:latin typeface="Century Gothic"/>
                <a:ea typeface="MS PGothic" charset="0"/>
                <a:cs typeface="Century Gothic"/>
              </a:rPr>
              <a:t> options for durable solutions? </a:t>
            </a:r>
          </a:p>
          <a:p>
            <a:pPr eaLnBrk="1" hangingPunct="1">
              <a:buFont typeface="Wingdings" charset="2"/>
              <a:buChar char="§"/>
            </a:pPr>
            <a:r>
              <a:rPr lang="fr-FR" sz="2300" dirty="0">
                <a:latin typeface="Century Gothic"/>
                <a:ea typeface="MS PGothic" charset="0"/>
                <a:cs typeface="Century Gothic"/>
              </a:rPr>
              <a:t>Can </a:t>
            </a:r>
            <a:r>
              <a:rPr lang="fr-FR" sz="2300" dirty="0" err="1">
                <a:latin typeface="Century Gothic"/>
                <a:ea typeface="MS PGothic" charset="0"/>
                <a:cs typeface="Century Gothic"/>
              </a:rPr>
              <a:t>you</a:t>
            </a:r>
            <a:r>
              <a:rPr lang="fr-FR" sz="2300" dirty="0">
                <a:latin typeface="Century Gothic"/>
                <a:ea typeface="MS PGothic" charset="0"/>
                <a:cs typeface="Century Gothic"/>
              </a:rPr>
              <a:t> </a:t>
            </a:r>
            <a:r>
              <a:rPr lang="fr-FR" sz="2300" dirty="0" err="1">
                <a:latin typeface="Century Gothic"/>
                <a:ea typeface="MS PGothic" charset="0"/>
                <a:cs typeface="Century Gothic"/>
              </a:rPr>
              <a:t>name</a:t>
            </a:r>
            <a:r>
              <a:rPr lang="fr-FR" sz="2300" dirty="0">
                <a:latin typeface="Century Gothic"/>
                <a:ea typeface="MS PGothic" charset="0"/>
                <a:cs typeface="Century Gothic"/>
              </a:rPr>
              <a:t> the </a:t>
            </a:r>
            <a:r>
              <a:rPr lang="fr-FR" sz="2300" dirty="0" err="1">
                <a:latin typeface="Century Gothic"/>
                <a:ea typeface="MS PGothic" charset="0"/>
                <a:cs typeface="Century Gothic"/>
              </a:rPr>
              <a:t>two</a:t>
            </a:r>
            <a:r>
              <a:rPr lang="fr-FR" sz="2300" dirty="0">
                <a:latin typeface="Century Gothic"/>
                <a:ea typeface="MS PGothic" charset="0"/>
                <a:cs typeface="Century Gothic"/>
              </a:rPr>
              <a:t> </a:t>
            </a:r>
            <a:r>
              <a:rPr lang="fr-FR" sz="2300" dirty="0" err="1">
                <a:latin typeface="Century Gothic"/>
                <a:ea typeface="MS PGothic" charset="0"/>
                <a:cs typeface="Century Gothic"/>
              </a:rPr>
              <a:t>principles</a:t>
            </a:r>
            <a:r>
              <a:rPr lang="fr-FR" sz="2300" dirty="0">
                <a:latin typeface="Century Gothic"/>
                <a:ea typeface="MS PGothic" charset="0"/>
                <a:cs typeface="Century Gothic"/>
              </a:rPr>
              <a:t> </a:t>
            </a:r>
            <a:r>
              <a:rPr lang="fr-FR" sz="2300" dirty="0" err="1">
                <a:latin typeface="Century Gothic"/>
                <a:ea typeface="MS PGothic" charset="0"/>
                <a:cs typeface="Century Gothic"/>
              </a:rPr>
              <a:t>that</a:t>
            </a:r>
            <a:r>
              <a:rPr lang="fr-FR" sz="2300" dirty="0">
                <a:latin typeface="Century Gothic"/>
                <a:ea typeface="MS PGothic" charset="0"/>
                <a:cs typeface="Century Gothic"/>
              </a:rPr>
              <a:t> </a:t>
            </a:r>
            <a:r>
              <a:rPr lang="fr-FR" sz="2300" dirty="0" err="1">
                <a:latin typeface="Century Gothic"/>
                <a:ea typeface="MS PGothic" charset="0"/>
                <a:cs typeface="Century Gothic"/>
              </a:rPr>
              <a:t>should</a:t>
            </a:r>
            <a:r>
              <a:rPr lang="fr-FR" sz="2300" dirty="0">
                <a:latin typeface="Century Gothic"/>
                <a:ea typeface="MS PGothic" charset="0"/>
                <a:cs typeface="Century Gothic"/>
              </a:rPr>
              <a:t> </a:t>
            </a:r>
            <a:r>
              <a:rPr lang="fr-FR" sz="2300" dirty="0" err="1">
                <a:latin typeface="Century Gothic"/>
                <a:ea typeface="MS PGothic" charset="0"/>
                <a:cs typeface="Century Gothic"/>
              </a:rPr>
              <a:t>underpin</a:t>
            </a:r>
            <a:r>
              <a:rPr lang="fr-FR" sz="2300" dirty="0">
                <a:latin typeface="Century Gothic"/>
                <a:ea typeface="MS PGothic" charset="0"/>
                <a:cs typeface="Century Gothic"/>
              </a:rPr>
              <a:t> the </a:t>
            </a:r>
            <a:r>
              <a:rPr lang="fr-FR" sz="2300" dirty="0" err="1">
                <a:latin typeface="Century Gothic"/>
                <a:ea typeface="MS PGothic" charset="0"/>
                <a:cs typeface="Century Gothic"/>
              </a:rPr>
              <a:t>pursuit</a:t>
            </a:r>
            <a:r>
              <a:rPr lang="fr-FR" sz="2300" dirty="0">
                <a:latin typeface="Century Gothic"/>
                <a:ea typeface="MS PGothic" charset="0"/>
                <a:cs typeface="Century Gothic"/>
              </a:rPr>
              <a:t> of durable solutions</a:t>
            </a:r>
            <a:r>
              <a:rPr lang="fr-FR" sz="2300" dirty="0" smtClean="0">
                <a:latin typeface="Century Gothic"/>
                <a:ea typeface="MS PGothic" charset="0"/>
                <a:cs typeface="Century Gothic"/>
              </a:rPr>
              <a:t>?</a:t>
            </a:r>
            <a:endParaRPr lang="fr-FR" sz="2300" dirty="0">
              <a:latin typeface="Century Gothic"/>
              <a:ea typeface="MS PGothic" charset="0"/>
              <a:cs typeface="Century Gothic"/>
            </a:endParaRPr>
          </a:p>
        </p:txBody>
      </p:sp>
    </p:spTree>
    <p:extLst>
      <p:ext uri="{BB962C8B-B14F-4D97-AF65-F5344CB8AC3E}">
        <p14:creationId xmlns:p14="http://schemas.microsoft.com/office/powerpoint/2010/main" val="3309858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12489" y="0"/>
            <a:ext cx="8435975" cy="1196975"/>
          </a:xfrm>
        </p:spPr>
        <p:txBody>
          <a:bodyPr/>
          <a:lstStyle/>
          <a:p>
            <a:pPr eaLnBrk="1" hangingPunct="1"/>
            <a:r>
              <a:rPr lang="fr-CH" sz="2800" b="1" dirty="0" smtClean="0">
                <a:latin typeface="Century Gothic" charset="0"/>
                <a:ea typeface="MS PGothic" charset="0"/>
                <a:cs typeface="MS PGothic" charset="0"/>
              </a:rPr>
              <a:t>Essential provisions</a:t>
            </a:r>
            <a:endParaRPr lang="fr-CH" sz="2800" b="1" dirty="0">
              <a:latin typeface="Century Gothic" charset="0"/>
              <a:ea typeface="MS PGothic" charset="0"/>
              <a:cs typeface="MS PGothic" charset="0"/>
            </a:endParaRPr>
          </a:p>
        </p:txBody>
      </p:sp>
      <p:sp>
        <p:nvSpPr>
          <p:cNvPr id="47106" name="Content Placeholder 2"/>
          <p:cNvSpPr>
            <a:spLocks noGrp="1"/>
          </p:cNvSpPr>
          <p:nvPr>
            <p:ph idx="1"/>
          </p:nvPr>
        </p:nvSpPr>
        <p:spPr>
          <a:xfrm>
            <a:off x="323528" y="1700213"/>
            <a:ext cx="7488832" cy="4393083"/>
          </a:xfrm>
        </p:spPr>
        <p:txBody>
          <a:bodyPr/>
          <a:lstStyle/>
          <a:p>
            <a:pPr eaLnBrk="1" hangingPunct="1">
              <a:buFont typeface="Wingdings" charset="2"/>
              <a:buChar char="§"/>
            </a:pPr>
            <a:r>
              <a:rPr lang="fr-CH" dirty="0">
                <a:ea typeface="MS PGothic" charset="0"/>
                <a:cs typeface="Century Gothic"/>
              </a:rPr>
              <a:t>Prohibition of arbitrary displacement (Kampala Convention article 4.4) </a:t>
            </a:r>
          </a:p>
          <a:p>
            <a:pPr eaLnBrk="1" hangingPunct="1">
              <a:buFont typeface="Wingdings" charset="2"/>
              <a:buChar char="§"/>
            </a:pPr>
            <a:r>
              <a:rPr lang="fr-CH" dirty="0">
                <a:ea typeface="MS PGothic" charset="0"/>
                <a:cs typeface="Century Gothic"/>
              </a:rPr>
              <a:t>Prevention of displacement (articles 4.1 and 4.2) </a:t>
            </a:r>
          </a:p>
          <a:p>
            <a:pPr eaLnBrk="1" hangingPunct="1">
              <a:buFont typeface="Wingdings" charset="2"/>
              <a:buChar char="§"/>
            </a:pPr>
            <a:r>
              <a:rPr lang="fr-CH" dirty="0">
                <a:ea typeface="MS PGothic" charset="0"/>
                <a:cs typeface="Century Gothic"/>
              </a:rPr>
              <a:t>IDPs’ protection and assistance (article nine)</a:t>
            </a:r>
          </a:p>
          <a:p>
            <a:pPr eaLnBrk="1" hangingPunct="1">
              <a:buFont typeface="Wingdings" charset="2"/>
              <a:buChar char="§"/>
            </a:pPr>
            <a:r>
              <a:rPr lang="fr-CH" dirty="0">
                <a:ea typeface="MS PGothic" charset="0"/>
                <a:cs typeface="Century Gothic"/>
              </a:rPr>
              <a:t>Durable solutions (article 11)</a:t>
            </a:r>
          </a:p>
          <a:p>
            <a:pPr eaLnBrk="1" hangingPunct="1">
              <a:buFont typeface="Wingdings" charset="2"/>
              <a:buChar char="§"/>
            </a:pPr>
            <a:r>
              <a:rPr lang="fr-CH" dirty="0">
                <a:ea typeface="MS PGothic" charset="0"/>
                <a:cs typeface="Century Gothic"/>
              </a:rPr>
              <a:t>Remedies and access to justice (article 12)</a:t>
            </a:r>
          </a:p>
          <a:p>
            <a:pPr marL="0" indent="0" eaLnBrk="1" hangingPunct="1">
              <a:buNone/>
            </a:pPr>
            <a:endParaRPr lang="fr-CH" dirty="0">
              <a:ea typeface="MS PGothic" charset="0"/>
              <a:cs typeface="Century Gothic"/>
            </a:endParaRPr>
          </a:p>
          <a:p>
            <a:pPr marL="0" indent="0" eaLnBrk="1" hangingPunct="1">
              <a:buNone/>
            </a:pPr>
            <a:r>
              <a:rPr lang="fr-CH" dirty="0" smtClean="0">
                <a:ea typeface="MS PGothic" charset="0"/>
                <a:cs typeface="Century Gothic"/>
              </a:rPr>
              <a:t>Don’t </a:t>
            </a:r>
            <a:r>
              <a:rPr lang="fr-CH" dirty="0">
                <a:ea typeface="MS PGothic" charset="0"/>
                <a:cs typeface="Century Gothic"/>
              </a:rPr>
              <a:t>forget participation, host communities and people with specific needs!</a:t>
            </a:r>
          </a:p>
          <a:p>
            <a:pPr eaLnBrk="1" hangingPunct="1">
              <a:buFont typeface="Wingdings" charset="2"/>
              <a:buChar char="§"/>
            </a:pPr>
            <a:endParaRPr lang="fr-CH" dirty="0">
              <a:ea typeface="MS PGothic" charset="0"/>
              <a:cs typeface="Century Gothic"/>
            </a:endParaRPr>
          </a:p>
          <a:p>
            <a:pPr eaLnBrk="1" hangingPunct="1">
              <a:buFont typeface="Wingdings" charset="2"/>
              <a:buChar char="§"/>
            </a:pPr>
            <a:endParaRPr lang="fr-CH" dirty="0">
              <a:ea typeface="MS PGothic" charset="0"/>
              <a:cs typeface="Century Gothic"/>
            </a:endParaRPr>
          </a:p>
        </p:txBody>
      </p:sp>
    </p:spTree>
    <p:extLst>
      <p:ext uri="{BB962C8B-B14F-4D97-AF65-F5344CB8AC3E}">
        <p14:creationId xmlns:p14="http://schemas.microsoft.com/office/powerpoint/2010/main" val="25859886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7483</TotalTime>
  <Words>1806</Words>
  <Application>Microsoft Macintosh PowerPoint</Application>
  <PresentationFormat>On-screen Show (4:3)</PresentationFormat>
  <Paragraphs>287</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Perception</vt:lpstr>
      <vt:lpstr>Drafting</vt:lpstr>
      <vt:lpstr>Objectives</vt:lpstr>
      <vt:lpstr>Suggested actions</vt:lpstr>
      <vt:lpstr>Parliamentarian’s role</vt:lpstr>
      <vt:lpstr>Who’s who?</vt:lpstr>
      <vt:lpstr>Use of model laws</vt:lpstr>
      <vt:lpstr>General elements</vt:lpstr>
      <vt:lpstr>Quiz!</vt:lpstr>
      <vt:lpstr>Essential provisions</vt:lpstr>
      <vt:lpstr>Refresher: Which rights?</vt:lpstr>
      <vt:lpstr>Remedies and access to justice</vt:lpstr>
      <vt:lpstr>Validation and adoption</vt:lpstr>
      <vt:lpstr>Validation and adoption</vt:lpstr>
      <vt:lpstr>Conclusions</vt:lpstr>
      <vt:lpstr>Checklist</vt:lpstr>
    </vt:vector>
  </TitlesOfParts>
  <Company>NRC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Federica</dc:creator>
  <cp:lastModifiedBy>Rachel</cp:lastModifiedBy>
  <cp:revision>266</cp:revision>
  <dcterms:created xsi:type="dcterms:W3CDTF">2008-09-19T08:19:15Z</dcterms:created>
  <dcterms:modified xsi:type="dcterms:W3CDTF">2016-01-21T09:19:56Z</dcterms:modified>
</cp:coreProperties>
</file>