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70" r:id="rId3"/>
    <p:sldId id="311" r:id="rId4"/>
    <p:sldId id="316" r:id="rId5"/>
    <p:sldId id="317" r:id="rId6"/>
    <p:sldId id="314" r:id="rId7"/>
    <p:sldId id="282" r:id="rId8"/>
    <p:sldId id="318" r:id="rId9"/>
    <p:sldId id="307" r:id="rId10"/>
    <p:sldId id="306" r:id="rId11"/>
    <p:sldId id="309" r:id="rId12"/>
    <p:sldId id="310" r:id="rId13"/>
    <p:sldId id="287" r:id="rId14"/>
    <p:sldId id="31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E3E"/>
    <a:srgbClr val="373737"/>
    <a:srgbClr val="4B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5" autoAdjust="0"/>
    <p:restoredTop sz="76115" autoAdjust="0"/>
  </p:normalViewPr>
  <p:slideViewPr>
    <p:cSldViewPr snapToGrid="0" snapToObjects="1">
      <p:cViewPr varScale="1">
        <p:scale>
          <a:sx n="69" d="100"/>
          <a:sy n="69" d="100"/>
        </p:scale>
        <p:origin x="16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613D2F-BBC0-F64B-A674-84DA91681D00}" type="datetimeFigureOut">
              <a:rPr lang="en-US" smtClean="0"/>
              <a:t>05-Jun-18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B0E362-2493-D34E-AEB0-245BF66CAD88}" type="slidenum">
              <a:rPr lang="en-US" smtClean="0"/>
              <a:t>‹#›</a:t>
            </a:fld>
            <a:endParaRPr lang="en-US"/>
          </a:p>
        </p:txBody>
      </p:sp>
    </p:spTree>
    <p:extLst>
      <p:ext uri="{BB962C8B-B14F-4D97-AF65-F5344CB8AC3E}">
        <p14:creationId xmlns:p14="http://schemas.microsoft.com/office/powerpoint/2010/main" val="3118491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C55E4-777C-164C-B20B-E7510962CB74}" type="datetimeFigureOut">
              <a:rPr lang="en-US" smtClean="0"/>
              <a:t>05-Jun-18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B28064-9D94-BB46-A6CD-9FC3A147488E}" type="slidenum">
              <a:rPr lang="en-US" smtClean="0"/>
              <a:t>‹#›</a:t>
            </a:fld>
            <a:endParaRPr lang="en-US"/>
          </a:p>
        </p:txBody>
      </p:sp>
    </p:spTree>
    <p:extLst>
      <p:ext uri="{BB962C8B-B14F-4D97-AF65-F5344CB8AC3E}">
        <p14:creationId xmlns:p14="http://schemas.microsoft.com/office/powerpoint/2010/main" val="33181705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28064-9D94-BB46-A6CD-9FC3A147488E}" type="slidenum">
              <a:rPr lang="en-US" smtClean="0"/>
              <a:t>1</a:t>
            </a:fld>
            <a:endParaRPr lang="en-US"/>
          </a:p>
        </p:txBody>
      </p:sp>
    </p:spTree>
    <p:extLst>
      <p:ext uri="{BB962C8B-B14F-4D97-AF65-F5344CB8AC3E}">
        <p14:creationId xmlns:p14="http://schemas.microsoft.com/office/powerpoint/2010/main" val="1674031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a:t>
            </a:r>
            <a:r>
              <a:rPr lang="en-US" dirty="0" err="1" smtClean="0"/>
              <a:t>mins</a:t>
            </a:r>
            <a:endParaRPr lang="en-US" dirty="0" smtClean="0"/>
          </a:p>
          <a:p>
            <a:endParaRPr lang="en-US" dirty="0" smtClean="0"/>
          </a:p>
          <a:p>
            <a:r>
              <a:rPr lang="en-US" dirty="0" smtClean="0"/>
              <a:t>Aim</a:t>
            </a:r>
            <a:r>
              <a:rPr lang="en-US" baseline="0" dirty="0" smtClean="0"/>
              <a:t> to ensure participants know where to access further profiling resources.</a:t>
            </a:r>
          </a:p>
          <a:p>
            <a:endParaRPr lang="en-US" baseline="0" dirty="0" smtClean="0"/>
          </a:p>
          <a:p>
            <a:r>
              <a:rPr lang="en-US" baseline="0" dirty="0" smtClean="0"/>
              <a:t>Facilitator should give brief explanation of each</a:t>
            </a:r>
            <a:endParaRPr lang="en-US" dirty="0"/>
          </a:p>
        </p:txBody>
      </p:sp>
      <p:sp>
        <p:nvSpPr>
          <p:cNvPr id="4" name="Slide Number Placeholder 3"/>
          <p:cNvSpPr>
            <a:spLocks noGrp="1"/>
          </p:cNvSpPr>
          <p:nvPr>
            <p:ph type="sldNum" sz="quarter" idx="10"/>
          </p:nvPr>
        </p:nvSpPr>
        <p:spPr/>
        <p:txBody>
          <a:bodyPr/>
          <a:lstStyle/>
          <a:p>
            <a:fld id="{98B28064-9D94-BB46-A6CD-9FC3A147488E}" type="slidenum">
              <a:rPr lang="en-US" smtClean="0"/>
              <a:t>11</a:t>
            </a:fld>
            <a:endParaRPr lang="en-US"/>
          </a:p>
        </p:txBody>
      </p:sp>
    </p:spTree>
    <p:extLst>
      <p:ext uri="{BB962C8B-B14F-4D97-AF65-F5344CB8AC3E}">
        <p14:creationId xmlns:p14="http://schemas.microsoft.com/office/powerpoint/2010/main" val="700118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a:t>
            </a:r>
            <a:r>
              <a:rPr lang="en-US" dirty="0" err="1" smtClean="0"/>
              <a:t>mins</a:t>
            </a:r>
            <a:endParaRPr lang="en-US" dirty="0" smtClean="0"/>
          </a:p>
          <a:p>
            <a:endParaRPr lang="en-US" dirty="0" smtClean="0"/>
          </a:p>
          <a:p>
            <a:r>
              <a:rPr lang="en-US" dirty="0" smtClean="0"/>
              <a:t>Aim</a:t>
            </a:r>
            <a:r>
              <a:rPr lang="en-US" baseline="0" dirty="0" smtClean="0"/>
              <a:t> to ensure participants know where to access further profiling resources.</a:t>
            </a:r>
          </a:p>
          <a:p>
            <a:endParaRPr lang="en-US" baseline="0" dirty="0" smtClean="0"/>
          </a:p>
          <a:p>
            <a:r>
              <a:rPr lang="en-US" baseline="0" dirty="0" smtClean="0"/>
              <a:t>Facilitator should give brief explanation of each</a:t>
            </a:r>
            <a:endParaRPr lang="en-US" dirty="0" smtClean="0"/>
          </a:p>
          <a:p>
            <a:endParaRPr lang="en-US" dirty="0"/>
          </a:p>
        </p:txBody>
      </p:sp>
      <p:sp>
        <p:nvSpPr>
          <p:cNvPr id="4" name="Slide Number Placeholder 3"/>
          <p:cNvSpPr>
            <a:spLocks noGrp="1"/>
          </p:cNvSpPr>
          <p:nvPr>
            <p:ph type="sldNum" sz="quarter" idx="10"/>
          </p:nvPr>
        </p:nvSpPr>
        <p:spPr/>
        <p:txBody>
          <a:bodyPr/>
          <a:lstStyle/>
          <a:p>
            <a:fld id="{98B28064-9D94-BB46-A6CD-9FC3A147488E}" type="slidenum">
              <a:rPr lang="en-US" smtClean="0"/>
              <a:t>12</a:t>
            </a:fld>
            <a:endParaRPr lang="en-US"/>
          </a:p>
        </p:txBody>
      </p:sp>
    </p:spTree>
    <p:extLst>
      <p:ext uri="{BB962C8B-B14F-4D97-AF65-F5344CB8AC3E}">
        <p14:creationId xmlns:p14="http://schemas.microsoft.com/office/powerpoint/2010/main" val="3885787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a:t>
            </a:r>
            <a:r>
              <a:rPr lang="en-US" dirty="0" err="1" smtClean="0"/>
              <a:t>mins</a:t>
            </a:r>
            <a:endParaRPr lang="en-US" dirty="0" smtClean="0"/>
          </a:p>
          <a:p>
            <a:endParaRPr lang="en-US" dirty="0" smtClean="0"/>
          </a:p>
          <a:p>
            <a:r>
              <a:rPr lang="en-US" dirty="0" smtClean="0"/>
              <a:t>Quote from previous Special Representative for the Human Rights of IDPs to wrap things up</a:t>
            </a:r>
            <a:endParaRPr lang="en-US" dirty="0"/>
          </a:p>
        </p:txBody>
      </p:sp>
      <p:sp>
        <p:nvSpPr>
          <p:cNvPr id="4" name="Slide Number Placeholder 3"/>
          <p:cNvSpPr>
            <a:spLocks noGrp="1"/>
          </p:cNvSpPr>
          <p:nvPr>
            <p:ph type="sldNum" sz="quarter" idx="10"/>
          </p:nvPr>
        </p:nvSpPr>
        <p:spPr/>
        <p:txBody>
          <a:bodyPr/>
          <a:lstStyle/>
          <a:p>
            <a:fld id="{98B28064-9D94-BB46-A6CD-9FC3A147488E}" type="slidenum">
              <a:rPr lang="en-US" smtClean="0"/>
              <a:t>13</a:t>
            </a:fld>
            <a:endParaRPr lang="en-US"/>
          </a:p>
        </p:txBody>
      </p:sp>
    </p:spTree>
    <p:extLst>
      <p:ext uri="{BB962C8B-B14F-4D97-AF65-F5344CB8AC3E}">
        <p14:creationId xmlns:p14="http://schemas.microsoft.com/office/powerpoint/2010/main" val="3637142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a:t>
            </a:r>
            <a:r>
              <a:rPr lang="en-US" dirty="0" err="1" smtClean="0"/>
              <a:t>mins</a:t>
            </a:r>
            <a:endParaRPr lang="en-US" dirty="0" smtClean="0"/>
          </a:p>
          <a:p>
            <a:endParaRPr lang="en-US" dirty="0" smtClean="0"/>
          </a:p>
          <a:p>
            <a:r>
              <a:rPr lang="en-US" dirty="0" smtClean="0"/>
              <a:t>Facilitator</a:t>
            </a:r>
            <a:r>
              <a:rPr lang="en-US" baseline="0" dirty="0" smtClean="0"/>
              <a:t> should recap main points of session</a:t>
            </a:r>
            <a:endParaRPr lang="en-US" dirty="0"/>
          </a:p>
        </p:txBody>
      </p:sp>
      <p:sp>
        <p:nvSpPr>
          <p:cNvPr id="4" name="Slide Number Placeholder 3"/>
          <p:cNvSpPr>
            <a:spLocks noGrp="1"/>
          </p:cNvSpPr>
          <p:nvPr>
            <p:ph type="sldNum" sz="quarter" idx="10"/>
          </p:nvPr>
        </p:nvSpPr>
        <p:spPr/>
        <p:txBody>
          <a:bodyPr/>
          <a:lstStyle/>
          <a:p>
            <a:fld id="{98B28064-9D94-BB46-A6CD-9FC3A147488E}" type="slidenum">
              <a:rPr lang="en-US" smtClean="0"/>
              <a:t>14</a:t>
            </a:fld>
            <a:endParaRPr lang="en-US"/>
          </a:p>
        </p:txBody>
      </p:sp>
    </p:spTree>
    <p:extLst>
      <p:ext uri="{BB962C8B-B14F-4D97-AF65-F5344CB8AC3E}">
        <p14:creationId xmlns:p14="http://schemas.microsoft.com/office/powerpoint/2010/main" val="760075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a:t>
            </a:r>
            <a:r>
              <a:rPr lang="en-US" dirty="0" err="1" smtClean="0"/>
              <a:t>mins</a:t>
            </a:r>
            <a:endParaRPr lang="en-US" dirty="0" smtClean="0"/>
          </a:p>
          <a:p>
            <a:endParaRPr lang="en-US" baseline="0" dirty="0" smtClean="0"/>
          </a:p>
          <a:p>
            <a:r>
              <a:rPr lang="en-US" baseline="0" dirty="0" smtClean="0"/>
              <a:t>Review session plan with group</a:t>
            </a:r>
            <a:endParaRPr lang="en-US" dirty="0"/>
          </a:p>
        </p:txBody>
      </p:sp>
      <p:sp>
        <p:nvSpPr>
          <p:cNvPr id="4" name="Slide Number Placeholder 3"/>
          <p:cNvSpPr>
            <a:spLocks noGrp="1"/>
          </p:cNvSpPr>
          <p:nvPr>
            <p:ph type="sldNum" sz="quarter" idx="10"/>
          </p:nvPr>
        </p:nvSpPr>
        <p:spPr/>
        <p:txBody>
          <a:bodyPr/>
          <a:lstStyle/>
          <a:p>
            <a:fld id="{98B28064-9D94-BB46-A6CD-9FC3A147488E}" type="slidenum">
              <a:rPr lang="en-US" smtClean="0"/>
              <a:t>2</a:t>
            </a:fld>
            <a:endParaRPr lang="en-US"/>
          </a:p>
        </p:txBody>
      </p:sp>
    </p:spTree>
    <p:extLst>
      <p:ext uri="{BB962C8B-B14F-4D97-AF65-F5344CB8AC3E}">
        <p14:creationId xmlns:p14="http://schemas.microsoft.com/office/powerpoint/2010/main" val="760075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a:t>
            </a:r>
            <a:r>
              <a:rPr lang="en-US" dirty="0" err="1" smtClean="0"/>
              <a:t>mins</a:t>
            </a:r>
            <a:endParaRPr lang="en-US" dirty="0" smtClean="0"/>
          </a:p>
          <a:p>
            <a:endParaRPr lang="en-US" dirty="0" smtClean="0"/>
          </a:p>
          <a:p>
            <a:r>
              <a:rPr lang="en-US" dirty="0" smtClean="0"/>
              <a:t>The formal definition</a:t>
            </a:r>
            <a:endParaRPr lang="en-US" dirty="0"/>
          </a:p>
        </p:txBody>
      </p:sp>
      <p:sp>
        <p:nvSpPr>
          <p:cNvPr id="4" name="Slide Number Placeholder 3"/>
          <p:cNvSpPr>
            <a:spLocks noGrp="1"/>
          </p:cNvSpPr>
          <p:nvPr>
            <p:ph type="sldNum" sz="quarter" idx="10"/>
          </p:nvPr>
        </p:nvSpPr>
        <p:spPr/>
        <p:txBody>
          <a:bodyPr/>
          <a:lstStyle/>
          <a:p>
            <a:fld id="{98B28064-9D94-BB46-A6CD-9FC3A147488E}" type="slidenum">
              <a:rPr lang="en-US" smtClean="0"/>
              <a:t>3</a:t>
            </a:fld>
            <a:endParaRPr lang="en-US"/>
          </a:p>
        </p:txBody>
      </p:sp>
    </p:spTree>
    <p:extLst>
      <p:ext uri="{BB962C8B-B14F-4D97-AF65-F5344CB8AC3E}">
        <p14:creationId xmlns:p14="http://schemas.microsoft.com/office/powerpoint/2010/main" val="3624628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a:t>
            </a:r>
            <a:r>
              <a:rPr lang="en-US" dirty="0" err="1" smtClean="0"/>
              <a:t>mins</a:t>
            </a:r>
            <a:r>
              <a:rPr lang="en-US" dirty="0" smtClean="0"/>
              <a:t> (including 5 </a:t>
            </a:r>
            <a:r>
              <a:rPr lang="en-US" dirty="0" err="1" smtClean="0"/>
              <a:t>mins</a:t>
            </a:r>
            <a:r>
              <a:rPr lang="en-US" dirty="0" smtClean="0"/>
              <a:t> discussions up front</a:t>
            </a:r>
            <a:r>
              <a:rPr lang="en-US" baseline="0" dirty="0" smtClean="0"/>
              <a:t> before bullet points are shown)</a:t>
            </a:r>
            <a:endParaRPr lang="en-US"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Facilitator</a:t>
            </a:r>
            <a:r>
              <a:rPr lang="en-US" baseline="0" dirty="0" smtClean="0"/>
              <a:t> takes stock of level of participant knowledge on profiling in the room, to enable adaptation of session to cohort.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Has anyone been involved in a profiling exercise?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Can anyone answer the question ‘what is profiling?’</a:t>
            </a:r>
          </a:p>
          <a:p>
            <a:endParaRPr lang="en-US" dirty="0" smtClean="0"/>
          </a:p>
          <a:p>
            <a:r>
              <a:rPr lang="en-US" dirty="0" smtClean="0"/>
              <a:t>Basic</a:t>
            </a:r>
            <a:r>
              <a:rPr lang="en-US" baseline="0" dirty="0" smtClean="0"/>
              <a:t> introduction to Profiling in broad terms.</a:t>
            </a:r>
          </a:p>
          <a:p>
            <a:endParaRPr lang="en-US" dirty="0"/>
          </a:p>
        </p:txBody>
      </p:sp>
      <p:sp>
        <p:nvSpPr>
          <p:cNvPr id="4" name="Slide Number Placeholder 3"/>
          <p:cNvSpPr>
            <a:spLocks noGrp="1"/>
          </p:cNvSpPr>
          <p:nvPr>
            <p:ph type="sldNum" sz="quarter" idx="10"/>
          </p:nvPr>
        </p:nvSpPr>
        <p:spPr/>
        <p:txBody>
          <a:bodyPr/>
          <a:lstStyle/>
          <a:p>
            <a:fld id="{98B28064-9D94-BB46-A6CD-9FC3A147488E}" type="slidenum">
              <a:rPr lang="en-US" smtClean="0"/>
              <a:t>4</a:t>
            </a:fld>
            <a:endParaRPr lang="en-US"/>
          </a:p>
        </p:txBody>
      </p:sp>
    </p:spTree>
    <p:extLst>
      <p:ext uri="{BB962C8B-B14F-4D97-AF65-F5344CB8AC3E}">
        <p14:creationId xmlns:p14="http://schemas.microsoft.com/office/powerpoint/2010/main" val="517365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a:t>
            </a:r>
            <a:r>
              <a:rPr lang="en-US" dirty="0" err="1" smtClean="0"/>
              <a:t>mins</a:t>
            </a:r>
            <a:endParaRPr lang="en-US" dirty="0" smtClean="0"/>
          </a:p>
          <a:p>
            <a:endParaRPr lang="en-US" dirty="0" smtClean="0"/>
          </a:p>
          <a:p>
            <a:r>
              <a:rPr lang="en-US" dirty="0" smtClean="0"/>
              <a:t>1. Why</a:t>
            </a:r>
            <a:r>
              <a:rPr lang="en-US" baseline="0" dirty="0" smtClean="0"/>
              <a:t> is profiling relevant or useful for durable solutions analysis and response?</a:t>
            </a:r>
          </a:p>
          <a:p>
            <a:endParaRPr lang="en-US" baseline="0" dirty="0" smtClean="0"/>
          </a:p>
          <a:p>
            <a:pPr marL="171450" indent="-171450">
              <a:buFontTx/>
              <a:buChar char="-"/>
            </a:pPr>
            <a:r>
              <a:rPr lang="en-US" dirty="0" smtClean="0"/>
              <a:t>Emphasis on data/methodology/criteria</a:t>
            </a:r>
            <a:r>
              <a:rPr lang="en-US" baseline="0" dirty="0" smtClean="0"/>
              <a:t> aspects</a:t>
            </a:r>
          </a:p>
          <a:p>
            <a:pPr marL="0" indent="0">
              <a:buFontTx/>
              <a:buNone/>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 Why</a:t>
            </a:r>
            <a:r>
              <a:rPr lang="en-US" baseline="0" dirty="0" smtClean="0"/>
              <a:t> is profiling relevant or useful for durable solutions analysis and response?</a:t>
            </a:r>
          </a:p>
          <a:p>
            <a:endParaRPr lang="en-US" dirty="0" smtClean="0"/>
          </a:p>
          <a:p>
            <a:r>
              <a:rPr lang="en-US" dirty="0" smtClean="0"/>
              <a:t>Continue explanation of relevance of profiling for durable solutions.</a:t>
            </a:r>
          </a:p>
          <a:p>
            <a:r>
              <a:rPr lang="en-US" dirty="0" smtClean="0"/>
              <a:t>Emphasis</a:t>
            </a:r>
            <a:r>
              <a:rPr lang="en-US" baseline="0" dirty="0" smtClean="0"/>
              <a:t> on collaborative aspects and consensus building as best type of evidence for joint response and strategy development</a:t>
            </a: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98B28064-9D94-BB46-A6CD-9FC3A147488E}" type="slidenum">
              <a:rPr lang="en-US" smtClean="0"/>
              <a:t>5</a:t>
            </a:fld>
            <a:endParaRPr lang="en-US"/>
          </a:p>
        </p:txBody>
      </p:sp>
    </p:spTree>
    <p:extLst>
      <p:ext uri="{BB962C8B-B14F-4D97-AF65-F5344CB8AC3E}">
        <p14:creationId xmlns:p14="http://schemas.microsoft.com/office/powerpoint/2010/main" val="1408593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a:t>
            </a:r>
            <a:r>
              <a:rPr lang="en-US" dirty="0" err="1" smtClean="0"/>
              <a:t>mins</a:t>
            </a:r>
            <a:endParaRPr lang="en-US" dirty="0" smtClean="0"/>
          </a:p>
          <a:p>
            <a:endParaRPr lang="en-US" dirty="0" smtClean="0"/>
          </a:p>
          <a:p>
            <a:r>
              <a:rPr lang="en-US" dirty="0" smtClean="0"/>
              <a:t>Example from </a:t>
            </a:r>
            <a:r>
              <a:rPr lang="en-US" dirty="0" err="1" smtClean="0"/>
              <a:t>Hargeisa</a:t>
            </a:r>
            <a:r>
              <a:rPr lang="en-US" dirty="0" smtClean="0"/>
              <a:t> Somalia</a:t>
            </a:r>
            <a:r>
              <a:rPr lang="en-US" baseline="0" dirty="0" smtClean="0"/>
              <a:t> to demonstrate use to profiling to </a:t>
            </a:r>
            <a:r>
              <a:rPr lang="en-US" baseline="0" dirty="0" err="1" smtClean="0"/>
              <a:t>realise</a:t>
            </a:r>
            <a:r>
              <a:rPr lang="en-US" baseline="0" dirty="0" smtClean="0"/>
              <a:t> IASC criteria analysis.</a:t>
            </a:r>
          </a:p>
          <a:p>
            <a:endParaRPr lang="en-US" baseline="0" dirty="0" smtClean="0"/>
          </a:p>
          <a:p>
            <a:pPr marL="171450" indent="-171450">
              <a:buFontTx/>
              <a:buChar char="-"/>
            </a:pPr>
            <a:r>
              <a:rPr lang="en-US" baseline="0" dirty="0" smtClean="0"/>
              <a:t>Moving IDPs from one inner-city settlement to a different location with better housing does not necessarily mean durable solutions are reached. Need fuller </a:t>
            </a:r>
            <a:r>
              <a:rPr lang="en-US" baseline="0" dirty="0" err="1" smtClean="0"/>
              <a:t>anlaysis</a:t>
            </a:r>
            <a:r>
              <a:rPr lang="en-US" baseline="0" dirty="0" smtClean="0"/>
              <a:t> of broader criteria as outlined in </a:t>
            </a:r>
            <a:r>
              <a:rPr lang="en-US" baseline="0" smtClean="0"/>
              <a:t>IASC.</a:t>
            </a:r>
            <a:endParaRPr lang="en-US" baseline="0" dirty="0" smtClean="0"/>
          </a:p>
        </p:txBody>
      </p:sp>
      <p:sp>
        <p:nvSpPr>
          <p:cNvPr id="4" name="Slide Number Placeholder 3"/>
          <p:cNvSpPr>
            <a:spLocks noGrp="1"/>
          </p:cNvSpPr>
          <p:nvPr>
            <p:ph type="sldNum" sz="quarter" idx="10"/>
          </p:nvPr>
        </p:nvSpPr>
        <p:spPr/>
        <p:txBody>
          <a:bodyPr/>
          <a:lstStyle/>
          <a:p>
            <a:fld id="{98B28064-9D94-BB46-A6CD-9FC3A147488E}" type="slidenum">
              <a:rPr lang="en-US" smtClean="0"/>
              <a:t>6</a:t>
            </a:fld>
            <a:endParaRPr lang="en-US"/>
          </a:p>
        </p:txBody>
      </p:sp>
    </p:spTree>
    <p:extLst>
      <p:ext uri="{BB962C8B-B14F-4D97-AF65-F5344CB8AC3E}">
        <p14:creationId xmlns:p14="http://schemas.microsoft.com/office/powerpoint/2010/main" val="4279596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40 </a:t>
            </a:r>
            <a:r>
              <a:rPr lang="en-US" dirty="0" err="1" smtClean="0"/>
              <a:t>mins</a:t>
            </a:r>
            <a:endParaRPr lang="en-US" dirty="0" smtClean="0"/>
          </a:p>
          <a:p>
            <a:endParaRPr lang="en-US" dirty="0" smtClean="0"/>
          </a:p>
          <a:p>
            <a:r>
              <a:rPr lang="en-US" dirty="0" smtClean="0"/>
              <a:t>Facilitator takes</a:t>
            </a:r>
            <a:r>
              <a:rPr lang="en-US" baseline="0" dirty="0" smtClean="0"/>
              <a:t> participants through profiling process, step-by-step.</a:t>
            </a:r>
          </a:p>
          <a:p>
            <a:endParaRPr lang="en-US" baseline="0" dirty="0" smtClean="0"/>
          </a:p>
          <a:p>
            <a:r>
              <a:rPr lang="en-US" baseline="0" dirty="0" smtClean="0"/>
              <a:t>Particular attention should be paid to methodology focusing on both quantitative and qualitative elements, and on benefits of sample survey for durable solutions profiling (anonymous data, manageable number of interviews for in-depth data, comparative analysis etc.)</a:t>
            </a:r>
          </a:p>
          <a:p>
            <a:endParaRPr lang="en-US" baseline="0" dirty="0" smtClean="0"/>
          </a:p>
          <a:p>
            <a:r>
              <a:rPr lang="en-US" baseline="0" dirty="0" smtClean="0"/>
              <a:t>Profiling Process/Snake group work activity</a:t>
            </a:r>
          </a:p>
          <a:p>
            <a:endParaRPr lang="en-US" baseline="0" dirty="0" smtClean="0"/>
          </a:p>
          <a:p>
            <a:r>
              <a:rPr lang="en-US" baseline="0" dirty="0" smtClean="0"/>
              <a:t>- Add group work instructions</a:t>
            </a:r>
          </a:p>
          <a:p>
            <a:endParaRPr lang="en-US" baseline="0" dirty="0" smtClean="0"/>
          </a:p>
          <a:p>
            <a:r>
              <a:rPr lang="en-US" baseline="0" dirty="0" smtClean="0"/>
              <a:t>- Main learning outcome is familiarity with profiling process and good sense of resources, expertise and time that should be allocated. The main focus should be on </a:t>
            </a:r>
            <a:r>
              <a:rPr lang="en-US" i="1" baseline="0" dirty="0" smtClean="0"/>
              <a:t>who needs to be involved when</a:t>
            </a:r>
            <a:r>
              <a:rPr lang="en-US" baseline="0" dirty="0" smtClean="0"/>
              <a:t>, rather than on technicalities.</a:t>
            </a:r>
            <a:endParaRPr lang="en-US" dirty="0"/>
          </a:p>
        </p:txBody>
      </p:sp>
      <p:sp>
        <p:nvSpPr>
          <p:cNvPr id="4" name="Slide Number Placeholder 3"/>
          <p:cNvSpPr>
            <a:spLocks noGrp="1"/>
          </p:cNvSpPr>
          <p:nvPr>
            <p:ph type="sldNum" sz="quarter" idx="10"/>
          </p:nvPr>
        </p:nvSpPr>
        <p:spPr/>
        <p:txBody>
          <a:bodyPr/>
          <a:lstStyle/>
          <a:p>
            <a:fld id="{98B28064-9D94-BB46-A6CD-9FC3A147488E}" type="slidenum">
              <a:rPr lang="en-US" smtClean="0"/>
              <a:t>7</a:t>
            </a:fld>
            <a:endParaRPr lang="en-US"/>
          </a:p>
        </p:txBody>
      </p:sp>
    </p:spTree>
    <p:extLst>
      <p:ext uri="{BB962C8B-B14F-4D97-AF65-F5344CB8AC3E}">
        <p14:creationId xmlns:p14="http://schemas.microsoft.com/office/powerpoint/2010/main" val="1999129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5 </a:t>
            </a:r>
            <a:r>
              <a:rPr lang="en-US" sz="1200" kern="1200" dirty="0" err="1" smtClean="0">
                <a:solidFill>
                  <a:schemeClr val="tx1"/>
                </a:solidFill>
                <a:effectLst/>
                <a:latin typeface="+mn-lt"/>
                <a:ea typeface="+mn-ea"/>
                <a:cs typeface="+mn-cs"/>
              </a:rPr>
              <a:t>mins</a:t>
            </a:r>
            <a:r>
              <a:rPr lang="en-US" sz="1200" kern="1200" dirty="0" smtClean="0">
                <a:solidFill>
                  <a:schemeClr val="tx1"/>
                </a:solidFill>
                <a:effectLst/>
                <a:latin typeface="+mn-lt"/>
                <a:ea typeface="+mn-ea"/>
                <a:cs typeface="+mn-cs"/>
              </a:rPr>
              <a:t>. Short discussion on why we collaborate on profiling exercises and the benefits of this.</a:t>
            </a:r>
          </a:p>
          <a:p>
            <a:endParaRPr lang="en-US" dirty="0"/>
          </a:p>
        </p:txBody>
      </p:sp>
      <p:sp>
        <p:nvSpPr>
          <p:cNvPr id="4" name="Slide Number Placeholder 3"/>
          <p:cNvSpPr>
            <a:spLocks noGrp="1"/>
          </p:cNvSpPr>
          <p:nvPr>
            <p:ph type="sldNum" sz="quarter" idx="10"/>
          </p:nvPr>
        </p:nvSpPr>
        <p:spPr/>
        <p:txBody>
          <a:bodyPr/>
          <a:lstStyle/>
          <a:p>
            <a:fld id="{98B28064-9D94-BB46-A6CD-9FC3A147488E}" type="slidenum">
              <a:rPr lang="en-US" smtClean="0"/>
              <a:t>8</a:t>
            </a:fld>
            <a:endParaRPr lang="en-US"/>
          </a:p>
        </p:txBody>
      </p:sp>
    </p:spTree>
    <p:extLst>
      <p:ext uri="{BB962C8B-B14F-4D97-AF65-F5344CB8AC3E}">
        <p14:creationId xmlns:p14="http://schemas.microsoft.com/office/powerpoint/2010/main" val="2591391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20 </a:t>
            </a:r>
            <a:r>
              <a:rPr lang="en-US" dirty="0" err="1" smtClean="0"/>
              <a:t>mins</a:t>
            </a:r>
            <a:endParaRPr lang="en-US" dirty="0" smtClean="0"/>
          </a:p>
          <a:p>
            <a:pPr marL="171450" indent="-171450">
              <a:buFontTx/>
              <a:buChar char="-"/>
            </a:pPr>
            <a:endParaRPr lang="en-US" dirty="0" smtClean="0"/>
          </a:p>
          <a:p>
            <a:pPr marL="171450" indent="-171450">
              <a:buFontTx/>
              <a:buChar char="-"/>
            </a:pPr>
            <a:r>
              <a:rPr lang="en-US" dirty="0" smtClean="0"/>
              <a:t>A few examples of </a:t>
            </a:r>
            <a:r>
              <a:rPr lang="en-US" baseline="0" dirty="0" smtClean="0"/>
              <a:t>durable solutions profiling exercises.</a:t>
            </a:r>
          </a:p>
          <a:p>
            <a:pPr marL="171450" indent="-171450">
              <a:buFontTx/>
              <a:buChar char="-"/>
            </a:pPr>
            <a:r>
              <a:rPr lang="en-US" baseline="0" dirty="0" smtClean="0"/>
              <a:t>Aim to demonstrate variety and give examples of point made earlier in the session</a:t>
            </a:r>
          </a:p>
          <a:p>
            <a:pPr marL="171450" indent="-171450">
              <a:buFontTx/>
              <a:buChar char="-"/>
            </a:pPr>
            <a:r>
              <a:rPr lang="en-US" baseline="0" dirty="0" smtClean="0"/>
              <a:t>Ask participants if they have any other examples to share</a:t>
            </a:r>
          </a:p>
        </p:txBody>
      </p:sp>
      <p:sp>
        <p:nvSpPr>
          <p:cNvPr id="4" name="Slide Number Placeholder 3"/>
          <p:cNvSpPr>
            <a:spLocks noGrp="1"/>
          </p:cNvSpPr>
          <p:nvPr>
            <p:ph type="sldNum" sz="quarter" idx="10"/>
          </p:nvPr>
        </p:nvSpPr>
        <p:spPr/>
        <p:txBody>
          <a:bodyPr/>
          <a:lstStyle/>
          <a:p>
            <a:fld id="{98B28064-9D94-BB46-A6CD-9FC3A147488E}" type="slidenum">
              <a:rPr lang="en-US" smtClean="0"/>
              <a:t>10</a:t>
            </a:fld>
            <a:endParaRPr lang="en-US"/>
          </a:p>
        </p:txBody>
      </p:sp>
    </p:spTree>
    <p:extLst>
      <p:ext uri="{BB962C8B-B14F-4D97-AF65-F5344CB8AC3E}">
        <p14:creationId xmlns:p14="http://schemas.microsoft.com/office/powerpoint/2010/main" val="2322442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venir Next Regular"/>
                <a:cs typeface="Avenir Next Regular"/>
              </a:defRPr>
            </a:lvl1pPr>
          </a:lstStyle>
          <a:p>
            <a:r>
              <a:rPr lang="fr-CH"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venir Book"/>
                <a:cs typeface="Avenir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smtClean="0"/>
              <a:t>Click to edit Master subtitle style</a:t>
            </a:r>
            <a:endParaRPr lang="en-US" dirty="0"/>
          </a:p>
        </p:txBody>
      </p:sp>
    </p:spTree>
    <p:extLst>
      <p:ext uri="{BB962C8B-B14F-4D97-AF65-F5344CB8AC3E}">
        <p14:creationId xmlns:p14="http://schemas.microsoft.com/office/powerpoint/2010/main" val="365721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 Comment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22636" y="179587"/>
            <a:ext cx="8314037" cy="50848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p:nvPr>
        </p:nvSpPr>
        <p:spPr>
          <a:xfrm>
            <a:off x="425660" y="5264435"/>
            <a:ext cx="8311013" cy="566738"/>
          </a:xfrm>
        </p:spPr>
        <p:txBody>
          <a:bodyPr anchor="b"/>
          <a:lstStyle>
            <a:lvl1pPr algn="l">
              <a:defRPr sz="2000" b="0"/>
            </a:lvl1pPr>
          </a:lstStyle>
          <a:p>
            <a:r>
              <a:rPr lang="fr-CH" dirty="0" smtClean="0"/>
              <a:t>Click to edit Master title style</a:t>
            </a:r>
            <a:endParaRPr lang="en-US" dirty="0"/>
          </a:p>
        </p:txBody>
      </p:sp>
      <p:sp>
        <p:nvSpPr>
          <p:cNvPr id="4" name="Text Placeholder 3"/>
          <p:cNvSpPr>
            <a:spLocks noGrp="1"/>
          </p:cNvSpPr>
          <p:nvPr>
            <p:ph type="body" sz="half" idx="2"/>
          </p:nvPr>
        </p:nvSpPr>
        <p:spPr>
          <a:xfrm>
            <a:off x="422635" y="5875957"/>
            <a:ext cx="8314037" cy="804862"/>
          </a:xfrm>
        </p:spPr>
        <p:txBody>
          <a:bodyPr/>
          <a:lstStyle>
            <a:lvl1pPr marL="0" indent="0">
              <a:buNone/>
              <a:defRPr sz="1400">
                <a:latin typeface="Avenir Book"/>
                <a:cs typeface="Avenir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dirty="0" smtClean="0"/>
              <a:t>Click to edit Master text styles</a:t>
            </a:r>
          </a:p>
        </p:txBody>
      </p:sp>
    </p:spTree>
    <p:extLst>
      <p:ext uri="{BB962C8B-B14F-4D97-AF65-F5344CB8AC3E}">
        <p14:creationId xmlns:p14="http://schemas.microsoft.com/office/powerpoint/2010/main" val="357917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Click to edit Master title style</a:t>
            </a:r>
            <a:endParaRPr lang="en-US" dirty="0"/>
          </a:p>
        </p:txBody>
      </p:sp>
    </p:spTree>
    <p:extLst>
      <p:ext uri="{BB962C8B-B14F-4D97-AF65-F5344CB8AC3E}">
        <p14:creationId xmlns:p14="http://schemas.microsoft.com/office/powerpoint/2010/main" val="54655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IPS bottom lef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301796"/>
            <a:ext cx="8229600" cy="6312567"/>
          </a:xfrm>
        </p:spPr>
        <p:txBody>
          <a:bodyPr/>
          <a:lstStyle>
            <a:lvl1pPr marL="457200" indent="-457200">
              <a:buClr>
                <a:srgbClr val="4B99FF"/>
              </a:buClr>
              <a:buFont typeface="Arial"/>
              <a:buChar char="•"/>
              <a:defRPr>
                <a:solidFill>
                  <a:srgbClr val="3E3E3E"/>
                </a:solidFill>
                <a:latin typeface="Avenir Book"/>
                <a:cs typeface="Avenir Book"/>
              </a:defRPr>
            </a:lvl1pPr>
            <a:lvl2pPr marL="914400" indent="-457200">
              <a:buClrTx/>
              <a:buFont typeface="Arial"/>
              <a:buChar char="•"/>
              <a:defRPr>
                <a:solidFill>
                  <a:srgbClr val="3E3E3E"/>
                </a:solidFill>
                <a:latin typeface="Avenir Book"/>
                <a:cs typeface="Avenir Book"/>
              </a:defRPr>
            </a:lvl2pPr>
            <a:lvl3pPr marL="914400" indent="0">
              <a:buFont typeface="Wingdings" charset="2"/>
              <a:buNone/>
              <a:defRPr>
                <a:solidFill>
                  <a:srgbClr val="3E3E3E"/>
                </a:solidFill>
                <a:latin typeface="Avenir Book"/>
                <a:cs typeface="Avenir Book"/>
              </a:defRPr>
            </a:lvl3pPr>
          </a:lstStyle>
          <a:p>
            <a:pPr lvl="0"/>
            <a:r>
              <a:rPr lang="fr-CH" dirty="0" smtClean="0"/>
              <a:t>Click to edit Master text styles</a:t>
            </a:r>
          </a:p>
          <a:p>
            <a:pPr lvl="1"/>
            <a:r>
              <a:rPr lang="fr-CH" dirty="0" smtClean="0"/>
              <a:t>Second level</a:t>
            </a:r>
          </a:p>
          <a:p>
            <a:pPr lvl="2"/>
            <a:r>
              <a:rPr lang="fr-CH" dirty="0" smtClean="0"/>
              <a:t>Third level</a:t>
            </a:r>
          </a:p>
        </p:txBody>
      </p:sp>
      <p:sp>
        <p:nvSpPr>
          <p:cNvPr id="3" name="Subtitle 2"/>
          <p:cNvSpPr txBox="1">
            <a:spLocks/>
          </p:cNvSpPr>
          <p:nvPr userDrawn="1"/>
        </p:nvSpPr>
        <p:spPr>
          <a:xfrm>
            <a:off x="-24902" y="6391625"/>
            <a:ext cx="2647433" cy="395175"/>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4B99FF"/>
              </a:buClr>
              <a:buFont typeface="Arial"/>
              <a:buNone/>
              <a:defRPr sz="3200" kern="1200">
                <a:solidFill>
                  <a:schemeClr val="tx1">
                    <a:tint val="75000"/>
                  </a:schemeClr>
                </a:solidFill>
                <a:latin typeface="Avenir Book"/>
                <a:ea typeface="+mn-ea"/>
                <a:cs typeface="Avenir Book"/>
              </a:defRPr>
            </a:lvl1pPr>
            <a:lvl2pPr marL="457200" indent="0" algn="ctr" defTabSz="457200" rtl="0" eaLnBrk="1" latinLnBrk="0" hangingPunct="1">
              <a:spcBef>
                <a:spcPct val="20000"/>
              </a:spcBef>
              <a:buClrTx/>
              <a:buFont typeface="Arial"/>
              <a:buNone/>
              <a:defRPr sz="2800" kern="1200">
                <a:solidFill>
                  <a:schemeClr val="tx1">
                    <a:tint val="75000"/>
                  </a:schemeClr>
                </a:solidFill>
                <a:latin typeface="Avenir Book"/>
                <a:ea typeface="+mn-ea"/>
                <a:cs typeface="Avenir Book"/>
              </a:defRPr>
            </a:lvl2pPr>
            <a:lvl3pPr marL="914400" indent="0" algn="ctr" defTabSz="457200" rtl="0" eaLnBrk="1" latinLnBrk="0" hangingPunct="1">
              <a:spcBef>
                <a:spcPct val="20000"/>
              </a:spcBef>
              <a:buFont typeface="Arial"/>
              <a:buNone/>
              <a:defRPr sz="2400" kern="1200">
                <a:solidFill>
                  <a:schemeClr val="tx1">
                    <a:tint val="75000"/>
                  </a:schemeClr>
                </a:solidFill>
                <a:latin typeface="Avenir Book"/>
                <a:ea typeface="+mn-ea"/>
                <a:cs typeface="Avenir Book"/>
              </a:defRPr>
            </a:lvl3pPr>
            <a:lvl4pPr marL="1371600" indent="0" algn="ctr" defTabSz="457200" rtl="0" eaLnBrk="1" latinLnBrk="0" hangingPunct="1">
              <a:spcBef>
                <a:spcPct val="20000"/>
              </a:spcBef>
              <a:buFont typeface="Arial"/>
              <a:buNone/>
              <a:defRPr sz="2000" kern="1200">
                <a:solidFill>
                  <a:schemeClr val="tx1">
                    <a:tint val="75000"/>
                  </a:schemeClr>
                </a:solidFill>
                <a:latin typeface="Avenir Book"/>
                <a:ea typeface="+mn-ea"/>
                <a:cs typeface="Avenir Book"/>
              </a:defRPr>
            </a:lvl4pPr>
            <a:lvl5pPr marL="1828800" indent="0" algn="ctr" defTabSz="457200" rtl="0" eaLnBrk="1" latinLnBrk="0" hangingPunct="1">
              <a:spcBef>
                <a:spcPct val="20000"/>
              </a:spcBef>
              <a:buFont typeface="Arial"/>
              <a:buNone/>
              <a:defRPr sz="2000" kern="1200">
                <a:solidFill>
                  <a:schemeClr val="tx1">
                    <a:tint val="75000"/>
                  </a:schemeClr>
                </a:solidFill>
                <a:latin typeface="Avenir Book"/>
                <a:ea typeface="+mn-ea"/>
                <a:cs typeface="Avenir Book"/>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dirty="0" smtClean="0">
                <a:latin typeface="Avenir Next Regular"/>
                <a:cs typeface="Avenir Next Regular"/>
              </a:rPr>
              <a:t>Joint</a:t>
            </a:r>
            <a:r>
              <a:rPr lang="en-US" sz="1600" baseline="0" dirty="0" smtClean="0">
                <a:latin typeface="Avenir Next Regular"/>
                <a:cs typeface="Avenir Next Regular"/>
              </a:rPr>
              <a:t> IDP Profiling Service</a:t>
            </a:r>
            <a:endParaRPr lang="en-US" sz="1600" dirty="0" smtClean="0">
              <a:latin typeface="Avenir Next Regular"/>
              <a:cs typeface="Avenir Next Regular"/>
            </a:endParaRPr>
          </a:p>
        </p:txBody>
      </p:sp>
    </p:spTree>
    <p:extLst>
      <p:ext uri="{BB962C8B-B14F-4D97-AF65-F5344CB8AC3E}">
        <p14:creationId xmlns:p14="http://schemas.microsoft.com/office/powerpoint/2010/main" val="3590733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JIPS bottom righ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301796"/>
            <a:ext cx="8229600" cy="6312567"/>
          </a:xfrm>
        </p:spPr>
        <p:txBody>
          <a:bodyPr/>
          <a:lstStyle>
            <a:lvl1pPr marL="457200" indent="-457200">
              <a:buClr>
                <a:srgbClr val="4B99FF"/>
              </a:buClr>
              <a:buFont typeface="Arial"/>
              <a:buChar char="•"/>
              <a:defRPr>
                <a:solidFill>
                  <a:srgbClr val="3E3E3E"/>
                </a:solidFill>
                <a:latin typeface="Avenir Book"/>
                <a:cs typeface="Avenir Book"/>
              </a:defRPr>
            </a:lvl1pPr>
            <a:lvl2pPr marL="914400" indent="-457200">
              <a:buClrTx/>
              <a:buFont typeface="Arial"/>
              <a:buChar char="•"/>
              <a:defRPr>
                <a:solidFill>
                  <a:srgbClr val="3E3E3E"/>
                </a:solidFill>
                <a:latin typeface="Avenir Book"/>
                <a:cs typeface="Avenir Book"/>
              </a:defRPr>
            </a:lvl2pPr>
            <a:lvl3pPr marL="914400" indent="0">
              <a:buFont typeface="Wingdings" charset="2"/>
              <a:buNone/>
              <a:defRPr>
                <a:solidFill>
                  <a:srgbClr val="3E3E3E"/>
                </a:solidFill>
                <a:latin typeface="Avenir Book"/>
                <a:cs typeface="Avenir Book"/>
              </a:defRPr>
            </a:lvl3pPr>
          </a:lstStyle>
          <a:p>
            <a:pPr lvl="0"/>
            <a:r>
              <a:rPr lang="fr-CH" dirty="0" smtClean="0"/>
              <a:t>Click to edit Master text styles</a:t>
            </a:r>
          </a:p>
          <a:p>
            <a:pPr lvl="1"/>
            <a:r>
              <a:rPr lang="fr-CH" dirty="0" smtClean="0"/>
              <a:t>Second level</a:t>
            </a:r>
          </a:p>
          <a:p>
            <a:pPr lvl="2"/>
            <a:r>
              <a:rPr lang="fr-CH" dirty="0" smtClean="0"/>
              <a:t>Third level</a:t>
            </a:r>
          </a:p>
        </p:txBody>
      </p:sp>
      <p:sp>
        <p:nvSpPr>
          <p:cNvPr id="3" name="Subtitle 2"/>
          <p:cNvSpPr txBox="1">
            <a:spLocks/>
          </p:cNvSpPr>
          <p:nvPr userDrawn="1"/>
        </p:nvSpPr>
        <p:spPr>
          <a:xfrm>
            <a:off x="6499626" y="6391625"/>
            <a:ext cx="2647433" cy="395175"/>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4B99FF"/>
              </a:buClr>
              <a:buFont typeface="Arial"/>
              <a:buNone/>
              <a:defRPr sz="3200" kern="1200">
                <a:solidFill>
                  <a:schemeClr val="tx1">
                    <a:tint val="75000"/>
                  </a:schemeClr>
                </a:solidFill>
                <a:latin typeface="Avenir Book"/>
                <a:ea typeface="+mn-ea"/>
                <a:cs typeface="Avenir Book"/>
              </a:defRPr>
            </a:lvl1pPr>
            <a:lvl2pPr marL="457200" indent="0" algn="ctr" defTabSz="457200" rtl="0" eaLnBrk="1" latinLnBrk="0" hangingPunct="1">
              <a:spcBef>
                <a:spcPct val="20000"/>
              </a:spcBef>
              <a:buClrTx/>
              <a:buFont typeface="Arial"/>
              <a:buNone/>
              <a:defRPr sz="2800" kern="1200">
                <a:solidFill>
                  <a:schemeClr val="tx1">
                    <a:tint val="75000"/>
                  </a:schemeClr>
                </a:solidFill>
                <a:latin typeface="Avenir Book"/>
                <a:ea typeface="+mn-ea"/>
                <a:cs typeface="Avenir Book"/>
              </a:defRPr>
            </a:lvl2pPr>
            <a:lvl3pPr marL="914400" indent="0" algn="ctr" defTabSz="457200" rtl="0" eaLnBrk="1" latinLnBrk="0" hangingPunct="1">
              <a:spcBef>
                <a:spcPct val="20000"/>
              </a:spcBef>
              <a:buFont typeface="Arial"/>
              <a:buNone/>
              <a:defRPr sz="2400" kern="1200">
                <a:solidFill>
                  <a:schemeClr val="tx1">
                    <a:tint val="75000"/>
                  </a:schemeClr>
                </a:solidFill>
                <a:latin typeface="Avenir Book"/>
                <a:ea typeface="+mn-ea"/>
                <a:cs typeface="Avenir Book"/>
              </a:defRPr>
            </a:lvl3pPr>
            <a:lvl4pPr marL="1371600" indent="0" algn="ctr" defTabSz="457200" rtl="0" eaLnBrk="1" latinLnBrk="0" hangingPunct="1">
              <a:spcBef>
                <a:spcPct val="20000"/>
              </a:spcBef>
              <a:buFont typeface="Arial"/>
              <a:buNone/>
              <a:defRPr sz="2000" kern="1200">
                <a:solidFill>
                  <a:schemeClr val="tx1">
                    <a:tint val="75000"/>
                  </a:schemeClr>
                </a:solidFill>
                <a:latin typeface="Avenir Book"/>
                <a:ea typeface="+mn-ea"/>
                <a:cs typeface="Avenir Book"/>
              </a:defRPr>
            </a:lvl4pPr>
            <a:lvl5pPr marL="1828800" indent="0" algn="ctr" defTabSz="457200" rtl="0" eaLnBrk="1" latinLnBrk="0" hangingPunct="1">
              <a:spcBef>
                <a:spcPct val="20000"/>
              </a:spcBef>
              <a:buFont typeface="Arial"/>
              <a:buNone/>
              <a:defRPr sz="2000" kern="1200">
                <a:solidFill>
                  <a:schemeClr val="tx1">
                    <a:tint val="75000"/>
                  </a:schemeClr>
                </a:solidFill>
                <a:latin typeface="Avenir Book"/>
                <a:ea typeface="+mn-ea"/>
                <a:cs typeface="Avenir Book"/>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dirty="0" smtClean="0">
                <a:latin typeface="Avenir Next Regular"/>
                <a:cs typeface="Avenir Next Regular"/>
              </a:rPr>
              <a:t>Joint</a:t>
            </a:r>
            <a:r>
              <a:rPr lang="en-US" sz="1600" baseline="0" dirty="0" smtClean="0">
                <a:latin typeface="Avenir Next Regular"/>
                <a:cs typeface="Avenir Next Regular"/>
              </a:rPr>
              <a:t> IDP Profiling Service</a:t>
            </a:r>
            <a:endParaRPr lang="en-US" sz="1600" dirty="0" smtClean="0">
              <a:latin typeface="Avenir Next Regular"/>
              <a:cs typeface="Avenir Next Regular"/>
            </a:endParaRPr>
          </a:p>
        </p:txBody>
      </p:sp>
    </p:spTree>
    <p:extLst>
      <p:ext uri="{BB962C8B-B14F-4D97-AF65-F5344CB8AC3E}">
        <p14:creationId xmlns:p14="http://schemas.microsoft.com/office/powerpoint/2010/main" val="51840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New Section / Only Titl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113881"/>
          </a:xfrm>
        </p:spPr>
        <p:txBody>
          <a:bodyPr/>
          <a:lstStyle>
            <a:lvl1pPr>
              <a:defRPr>
                <a:latin typeface="Avenir Next Regular"/>
                <a:cs typeface="Avenir Next Regular"/>
              </a:defRPr>
            </a:lvl1pPr>
          </a:lstStyle>
          <a:p>
            <a:r>
              <a:rPr lang="fr-CH" dirty="0" smtClean="0"/>
              <a:t>Click to edit Master title style</a:t>
            </a:r>
            <a:endParaRPr lang="en-US" dirty="0"/>
          </a:p>
        </p:txBody>
      </p:sp>
      <p:sp>
        <p:nvSpPr>
          <p:cNvPr id="3" name="Subtitle 2"/>
          <p:cNvSpPr>
            <a:spLocks noGrp="1"/>
          </p:cNvSpPr>
          <p:nvPr>
            <p:ph type="subTitle" idx="1"/>
          </p:nvPr>
        </p:nvSpPr>
        <p:spPr>
          <a:xfrm>
            <a:off x="1371600" y="3433506"/>
            <a:ext cx="6400800" cy="766488"/>
          </a:xfrm>
        </p:spPr>
        <p:txBody>
          <a:bodyPr/>
          <a:lstStyle>
            <a:lvl1pPr marL="0" indent="0" algn="ctr">
              <a:buNone/>
              <a:defRPr>
                <a:solidFill>
                  <a:schemeClr val="tx1">
                    <a:tint val="75000"/>
                  </a:schemeClr>
                </a:solidFill>
                <a:latin typeface="Avenir Next Regular"/>
                <a:cs typeface="Avenir Next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smtClean="0"/>
              <a:t>Click to edit Master subtitle style</a:t>
            </a:r>
            <a:endParaRPr lang="en-US" dirty="0"/>
          </a:p>
        </p:txBody>
      </p:sp>
    </p:spTree>
    <p:extLst>
      <p:ext uri="{BB962C8B-B14F-4D97-AF65-F5344CB8AC3E}">
        <p14:creationId xmlns:p14="http://schemas.microsoft.com/office/powerpoint/2010/main" val="401005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 tex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Click to edit Master title style</a:t>
            </a:r>
            <a:endParaRPr lang="en-US" dirty="0"/>
          </a:p>
        </p:txBody>
      </p:sp>
      <p:sp>
        <p:nvSpPr>
          <p:cNvPr id="3" name="Content Placeholder 2"/>
          <p:cNvSpPr>
            <a:spLocks noGrp="1"/>
          </p:cNvSpPr>
          <p:nvPr>
            <p:ph idx="1"/>
          </p:nvPr>
        </p:nvSpPr>
        <p:spPr>
          <a:xfrm>
            <a:off x="457200" y="1320358"/>
            <a:ext cx="8229600" cy="5294005"/>
          </a:xfrm>
        </p:spPr>
        <p:txBody>
          <a:bodyPr/>
          <a:lstStyle>
            <a:lvl1pPr marL="457200" indent="-457200">
              <a:buClr>
                <a:srgbClr val="4B99FF"/>
              </a:buClr>
              <a:buFont typeface="Arial"/>
              <a:buChar char="•"/>
              <a:defRPr>
                <a:solidFill>
                  <a:srgbClr val="3E3E3E"/>
                </a:solidFill>
                <a:latin typeface="Avenir Book"/>
                <a:cs typeface="Avenir Book"/>
              </a:defRPr>
            </a:lvl1pPr>
            <a:lvl2pPr marL="914400" indent="-457200">
              <a:buClrTx/>
              <a:buFont typeface="Arial"/>
              <a:buChar char="•"/>
              <a:defRPr>
                <a:solidFill>
                  <a:srgbClr val="3E3E3E"/>
                </a:solidFill>
                <a:latin typeface="Avenir Book"/>
                <a:cs typeface="Avenir Book"/>
              </a:defRPr>
            </a:lvl2pPr>
            <a:lvl3pPr marL="914400" indent="0">
              <a:buFont typeface="Wingdings" charset="2"/>
              <a:buNone/>
              <a:defRPr>
                <a:solidFill>
                  <a:srgbClr val="3E3E3E"/>
                </a:solidFill>
                <a:latin typeface="Avenir Book"/>
                <a:cs typeface="Avenir Book"/>
              </a:defRPr>
            </a:lvl3pPr>
          </a:lstStyle>
          <a:p>
            <a:pPr lvl="0"/>
            <a:r>
              <a:rPr lang="fr-CH" dirty="0" smtClean="0"/>
              <a:t>Click to edit Master text styles</a:t>
            </a:r>
          </a:p>
          <a:p>
            <a:pPr lvl="1"/>
            <a:r>
              <a:rPr lang="fr-CH" dirty="0" smtClean="0"/>
              <a:t>Second level</a:t>
            </a:r>
          </a:p>
          <a:p>
            <a:pPr lvl="2"/>
            <a:r>
              <a:rPr lang="fr-CH" dirty="0" smtClean="0"/>
              <a:t>Third level</a:t>
            </a:r>
          </a:p>
        </p:txBody>
      </p:sp>
    </p:spTree>
    <p:extLst>
      <p:ext uri="{BB962C8B-B14F-4D97-AF65-F5344CB8AC3E}">
        <p14:creationId xmlns:p14="http://schemas.microsoft.com/office/powerpoint/2010/main" val="96302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White backgroun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1796"/>
            <a:ext cx="8229600" cy="6312567"/>
          </a:xfrm>
        </p:spPr>
        <p:txBody>
          <a:bodyPr/>
          <a:lstStyle>
            <a:lvl1pPr marL="457200" indent="-457200">
              <a:buClr>
                <a:srgbClr val="4B99FF"/>
              </a:buClr>
              <a:buFont typeface="Arial"/>
              <a:buChar char="•"/>
              <a:defRPr>
                <a:solidFill>
                  <a:srgbClr val="3E3E3E"/>
                </a:solidFill>
                <a:latin typeface="Avenir Book"/>
                <a:cs typeface="Avenir Book"/>
              </a:defRPr>
            </a:lvl1pPr>
            <a:lvl2pPr marL="914400" indent="-457200">
              <a:buClrTx/>
              <a:buFont typeface="Arial"/>
              <a:buChar char="•"/>
              <a:defRPr>
                <a:solidFill>
                  <a:srgbClr val="3E3E3E"/>
                </a:solidFill>
                <a:latin typeface="Avenir Book"/>
                <a:cs typeface="Avenir Book"/>
              </a:defRPr>
            </a:lvl2pPr>
            <a:lvl3pPr marL="914400" indent="0">
              <a:buFont typeface="Wingdings" charset="2"/>
              <a:buNone/>
              <a:defRPr>
                <a:solidFill>
                  <a:srgbClr val="3E3E3E"/>
                </a:solidFill>
                <a:latin typeface="Avenir Book"/>
                <a:cs typeface="Avenir Book"/>
              </a:defRPr>
            </a:lvl3pPr>
          </a:lstStyle>
          <a:p>
            <a:pPr lvl="0"/>
            <a:r>
              <a:rPr lang="fr-CH" dirty="0" smtClean="0"/>
              <a:t>Click to edit Master text styles</a:t>
            </a:r>
          </a:p>
          <a:p>
            <a:pPr lvl="1"/>
            <a:r>
              <a:rPr lang="fr-CH" dirty="0" smtClean="0"/>
              <a:t>Second level</a:t>
            </a:r>
          </a:p>
          <a:p>
            <a:pPr lvl="2"/>
            <a:r>
              <a:rPr lang="fr-CH" dirty="0" smtClean="0"/>
              <a:t>Third level</a:t>
            </a:r>
          </a:p>
        </p:txBody>
      </p:sp>
    </p:spTree>
    <p:extLst>
      <p:ext uri="{BB962C8B-B14F-4D97-AF65-F5344CB8AC3E}">
        <p14:creationId xmlns:p14="http://schemas.microsoft.com/office/powerpoint/2010/main" val="1140791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large lines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301796"/>
            <a:ext cx="8229600" cy="6312567"/>
          </a:xfrm>
        </p:spPr>
        <p:txBody>
          <a:bodyPr/>
          <a:lstStyle>
            <a:lvl1pPr marL="457200" indent="-457200">
              <a:buClr>
                <a:srgbClr val="4B99FF"/>
              </a:buClr>
              <a:buFont typeface="Arial"/>
              <a:buChar char="•"/>
              <a:defRPr>
                <a:solidFill>
                  <a:srgbClr val="3E3E3E"/>
                </a:solidFill>
                <a:latin typeface="Avenir Book"/>
                <a:cs typeface="Avenir Book"/>
              </a:defRPr>
            </a:lvl1pPr>
            <a:lvl2pPr marL="914400" indent="-457200">
              <a:buClrTx/>
              <a:buFont typeface="Arial"/>
              <a:buChar char="•"/>
              <a:defRPr>
                <a:solidFill>
                  <a:srgbClr val="3E3E3E"/>
                </a:solidFill>
                <a:latin typeface="Avenir Book"/>
                <a:cs typeface="Avenir Book"/>
              </a:defRPr>
            </a:lvl2pPr>
            <a:lvl3pPr marL="914400" indent="0">
              <a:buFont typeface="Wingdings" charset="2"/>
              <a:buNone/>
              <a:defRPr>
                <a:solidFill>
                  <a:srgbClr val="3E3E3E"/>
                </a:solidFill>
                <a:latin typeface="Avenir Book"/>
                <a:cs typeface="Avenir Book"/>
              </a:defRPr>
            </a:lvl3pPr>
          </a:lstStyle>
          <a:p>
            <a:pPr lvl="0"/>
            <a:r>
              <a:rPr lang="fr-CH" dirty="0" smtClean="0"/>
              <a:t>Click to edit Master text styles</a:t>
            </a:r>
          </a:p>
          <a:p>
            <a:pPr lvl="1"/>
            <a:r>
              <a:rPr lang="fr-CH" dirty="0" smtClean="0"/>
              <a:t>Second level</a:t>
            </a:r>
          </a:p>
          <a:p>
            <a:pPr lvl="2"/>
            <a:r>
              <a:rPr lang="fr-CH" dirty="0" smtClean="0"/>
              <a:t>Third level</a:t>
            </a:r>
          </a:p>
        </p:txBody>
      </p:sp>
    </p:spTree>
    <p:extLst>
      <p:ext uri="{BB962C8B-B14F-4D97-AF65-F5344CB8AC3E}">
        <p14:creationId xmlns:p14="http://schemas.microsoft.com/office/powerpoint/2010/main" val="394968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lines bottom backgroun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301796"/>
            <a:ext cx="8229600" cy="6312567"/>
          </a:xfrm>
        </p:spPr>
        <p:txBody>
          <a:bodyPr/>
          <a:lstStyle>
            <a:lvl1pPr marL="457200" indent="-457200">
              <a:buClr>
                <a:srgbClr val="4B99FF"/>
              </a:buClr>
              <a:buFont typeface="Arial"/>
              <a:buChar char="•"/>
              <a:defRPr>
                <a:solidFill>
                  <a:srgbClr val="3E3E3E"/>
                </a:solidFill>
                <a:latin typeface="Avenir Book"/>
                <a:cs typeface="Avenir Book"/>
              </a:defRPr>
            </a:lvl1pPr>
            <a:lvl2pPr marL="914400" indent="-457200">
              <a:buClrTx/>
              <a:buFont typeface="Arial"/>
              <a:buChar char="•"/>
              <a:defRPr>
                <a:solidFill>
                  <a:srgbClr val="3E3E3E"/>
                </a:solidFill>
                <a:latin typeface="Avenir Book"/>
                <a:cs typeface="Avenir Book"/>
              </a:defRPr>
            </a:lvl2pPr>
            <a:lvl3pPr marL="914400" indent="0">
              <a:buFont typeface="Wingdings" charset="2"/>
              <a:buNone/>
              <a:defRPr>
                <a:solidFill>
                  <a:srgbClr val="3E3E3E"/>
                </a:solidFill>
                <a:latin typeface="Avenir Book"/>
                <a:cs typeface="Avenir Book"/>
              </a:defRPr>
            </a:lvl3pPr>
          </a:lstStyle>
          <a:p>
            <a:pPr lvl="0"/>
            <a:r>
              <a:rPr lang="fr-CH" dirty="0" smtClean="0"/>
              <a:t>Click to edit Master text styles</a:t>
            </a:r>
          </a:p>
          <a:p>
            <a:pPr lvl="1"/>
            <a:r>
              <a:rPr lang="fr-CH" dirty="0" smtClean="0"/>
              <a:t>Second level</a:t>
            </a:r>
          </a:p>
          <a:p>
            <a:pPr lvl="2"/>
            <a:r>
              <a:rPr lang="fr-CH" dirty="0" smtClean="0"/>
              <a:t>Third level</a:t>
            </a:r>
          </a:p>
        </p:txBody>
      </p:sp>
    </p:spTree>
    <p:extLst>
      <p:ext uri="{BB962C8B-B14F-4D97-AF65-F5344CB8AC3E}">
        <p14:creationId xmlns:p14="http://schemas.microsoft.com/office/powerpoint/2010/main" val="388065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s">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Click to edit Master title style</a:t>
            </a:r>
            <a:endParaRPr lang="en-US" dirty="0"/>
          </a:p>
        </p:txBody>
      </p:sp>
      <p:sp>
        <p:nvSpPr>
          <p:cNvPr id="3" name="Content Placeholder 2"/>
          <p:cNvSpPr>
            <a:spLocks noGrp="1"/>
          </p:cNvSpPr>
          <p:nvPr>
            <p:ph sz="half" idx="1"/>
          </p:nvPr>
        </p:nvSpPr>
        <p:spPr>
          <a:xfrm>
            <a:off x="457200" y="1282634"/>
            <a:ext cx="4038600" cy="5344304"/>
          </a:xfrm>
        </p:spPr>
        <p:txBody>
          <a:bodyPr/>
          <a:lstStyle>
            <a:lvl1pPr marL="0" indent="0">
              <a:buNone/>
              <a:defRPr sz="2800">
                <a:solidFill>
                  <a:srgbClr val="3E3E3E"/>
                </a:solidFill>
                <a:latin typeface="Avenir Book"/>
                <a:cs typeface="Avenir Book"/>
              </a:defRPr>
            </a:lvl1pPr>
            <a:lvl2pPr marL="742950" indent="-285750">
              <a:buClr>
                <a:srgbClr val="4B99FF"/>
              </a:buClr>
              <a:buFont typeface="Arial"/>
              <a:buChar char="•"/>
              <a:defRPr sz="2400">
                <a:solidFill>
                  <a:srgbClr val="3E3E3E"/>
                </a:solidFill>
                <a:latin typeface="Avenir Book"/>
                <a:cs typeface="Avenir Book"/>
              </a:defRPr>
            </a:lvl2pPr>
            <a:lvl3pPr>
              <a:defRPr sz="2000">
                <a:solidFill>
                  <a:srgbClr val="3E3E3E"/>
                </a:solidFill>
                <a:latin typeface="Avenir Book"/>
                <a:cs typeface="Avenir Book"/>
              </a:defRPr>
            </a:lvl3pPr>
            <a:lvl4pPr>
              <a:defRPr sz="1800"/>
            </a:lvl4pPr>
            <a:lvl5pPr>
              <a:defRPr sz="1800"/>
            </a:lvl5pPr>
            <a:lvl6pPr>
              <a:defRPr sz="1800"/>
            </a:lvl6pPr>
            <a:lvl7pPr>
              <a:defRPr sz="1800"/>
            </a:lvl7pPr>
            <a:lvl8pPr>
              <a:defRPr sz="1800"/>
            </a:lvl8pPr>
            <a:lvl9pPr>
              <a:defRPr sz="1800"/>
            </a:lvl9pPr>
          </a:lstStyle>
          <a:p>
            <a:pPr lvl="0"/>
            <a:r>
              <a:rPr lang="fr-CH" dirty="0" smtClean="0"/>
              <a:t>Click to edit Master text styles</a:t>
            </a:r>
          </a:p>
          <a:p>
            <a:pPr lvl="1"/>
            <a:r>
              <a:rPr lang="fr-CH" dirty="0" smtClean="0"/>
              <a:t>Second level</a:t>
            </a:r>
          </a:p>
          <a:p>
            <a:pPr lvl="2"/>
            <a:r>
              <a:rPr lang="fr-CH" dirty="0" smtClean="0"/>
              <a:t>Third level</a:t>
            </a:r>
          </a:p>
        </p:txBody>
      </p:sp>
      <p:sp>
        <p:nvSpPr>
          <p:cNvPr id="4" name="Content Placeholder 3"/>
          <p:cNvSpPr>
            <a:spLocks noGrp="1"/>
          </p:cNvSpPr>
          <p:nvPr>
            <p:ph sz="half" idx="2"/>
          </p:nvPr>
        </p:nvSpPr>
        <p:spPr>
          <a:xfrm>
            <a:off x="4648200" y="1282634"/>
            <a:ext cx="4038600" cy="5344303"/>
          </a:xfrm>
        </p:spPr>
        <p:txBody>
          <a:bodyPr/>
          <a:lstStyle>
            <a:lvl1pPr marL="0" indent="0">
              <a:buNone/>
              <a:defRPr sz="2800">
                <a:latin typeface="Avenir Book"/>
                <a:cs typeface="Avenir Book"/>
              </a:defRPr>
            </a:lvl1pPr>
            <a:lvl2pPr marL="742950" indent="-285750">
              <a:buClr>
                <a:srgbClr val="4B99FF"/>
              </a:buClr>
              <a:buFont typeface="Arial"/>
              <a:buChar char="•"/>
              <a:defRPr sz="2400">
                <a:latin typeface="Avenir Book"/>
                <a:cs typeface="Avenir Book"/>
              </a:defRPr>
            </a:lvl2pPr>
            <a:lvl3pPr>
              <a:defRPr sz="2000">
                <a:latin typeface="Avenir Book"/>
                <a:cs typeface="Avenir Book"/>
              </a:defRPr>
            </a:lvl3pPr>
            <a:lvl4pPr>
              <a:defRPr sz="1800"/>
            </a:lvl4pPr>
            <a:lvl5pPr>
              <a:defRPr sz="1800"/>
            </a:lvl5pPr>
            <a:lvl6pPr>
              <a:defRPr sz="1800"/>
            </a:lvl6pPr>
            <a:lvl7pPr>
              <a:defRPr sz="1800"/>
            </a:lvl7pPr>
            <a:lvl8pPr>
              <a:defRPr sz="1800"/>
            </a:lvl8pPr>
            <a:lvl9pPr>
              <a:defRPr sz="1800"/>
            </a:lvl9pPr>
          </a:lstStyle>
          <a:p>
            <a:pPr lvl="0"/>
            <a:r>
              <a:rPr lang="fr-CH" dirty="0" smtClean="0"/>
              <a:t>Click to edit Master text styles</a:t>
            </a:r>
          </a:p>
          <a:p>
            <a:pPr lvl="1"/>
            <a:r>
              <a:rPr lang="fr-CH" dirty="0" smtClean="0"/>
              <a:t>Second level</a:t>
            </a:r>
          </a:p>
          <a:p>
            <a:pPr lvl="2"/>
            <a:r>
              <a:rPr lang="fr-CH" dirty="0" smtClean="0"/>
              <a:t>Third level</a:t>
            </a:r>
          </a:p>
        </p:txBody>
      </p:sp>
    </p:spTree>
    <p:extLst>
      <p:ext uri="{BB962C8B-B14F-4D97-AF65-F5344CB8AC3E}">
        <p14:creationId xmlns:p14="http://schemas.microsoft.com/office/powerpoint/2010/main" val="1149762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Two columns comparaison">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dirty="0" smtClean="0"/>
              <a:t>Click to edit Master title style</a:t>
            </a:r>
            <a:endParaRPr lang="en-US" dirty="0"/>
          </a:p>
        </p:txBody>
      </p:sp>
      <p:sp>
        <p:nvSpPr>
          <p:cNvPr id="3" name="Text Placeholder 2"/>
          <p:cNvSpPr>
            <a:spLocks noGrp="1"/>
          </p:cNvSpPr>
          <p:nvPr>
            <p:ph type="body" idx="1"/>
          </p:nvPr>
        </p:nvSpPr>
        <p:spPr>
          <a:xfrm>
            <a:off x="457200" y="1257483"/>
            <a:ext cx="4040188" cy="917392"/>
          </a:xfrm>
        </p:spPr>
        <p:txBody>
          <a:bodyPr anchor="b"/>
          <a:lstStyle>
            <a:lvl1pPr marL="0" indent="0">
              <a:buNone/>
              <a:defRPr sz="2400" b="1">
                <a:latin typeface="Avenir Book"/>
                <a:cs typeface="Avenir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smtClean="0"/>
              <a:t>Click to edit Master text styles</a:t>
            </a:r>
          </a:p>
        </p:txBody>
      </p:sp>
      <p:sp>
        <p:nvSpPr>
          <p:cNvPr id="4" name="Content Placeholder 3"/>
          <p:cNvSpPr>
            <a:spLocks noGrp="1"/>
          </p:cNvSpPr>
          <p:nvPr>
            <p:ph sz="half" idx="2"/>
          </p:nvPr>
        </p:nvSpPr>
        <p:spPr>
          <a:xfrm>
            <a:off x="457200" y="2174874"/>
            <a:ext cx="4040188" cy="4477213"/>
          </a:xfrm>
        </p:spPr>
        <p:txBody>
          <a:bodyPr/>
          <a:lstStyle>
            <a:lvl1pPr>
              <a:defRPr sz="2400">
                <a:latin typeface="Avenir Book"/>
                <a:cs typeface="Avenir Book"/>
              </a:defRPr>
            </a:lvl1pPr>
            <a:lvl2pPr>
              <a:defRPr sz="2000">
                <a:latin typeface="Avenir Book"/>
                <a:cs typeface="Avenir Book"/>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dirty="0" smtClean="0"/>
              <a:t>Click to edit Master text styles</a:t>
            </a:r>
          </a:p>
          <a:p>
            <a:pPr lvl="1"/>
            <a:r>
              <a:rPr lang="fr-CH" dirty="0" smtClean="0"/>
              <a:t>Second level</a:t>
            </a:r>
          </a:p>
        </p:txBody>
      </p:sp>
      <p:sp>
        <p:nvSpPr>
          <p:cNvPr id="5" name="Text Placeholder 4"/>
          <p:cNvSpPr>
            <a:spLocks noGrp="1"/>
          </p:cNvSpPr>
          <p:nvPr>
            <p:ph type="body" sz="quarter" idx="3"/>
          </p:nvPr>
        </p:nvSpPr>
        <p:spPr>
          <a:xfrm>
            <a:off x="4645025" y="1257483"/>
            <a:ext cx="4041775" cy="917392"/>
          </a:xfrm>
        </p:spPr>
        <p:txBody>
          <a:bodyPr anchor="b"/>
          <a:lstStyle>
            <a:lvl1pPr marL="0" indent="0">
              <a:buNone/>
              <a:defRPr sz="2400" b="1">
                <a:latin typeface="Avenir Book"/>
                <a:cs typeface="Avenir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smtClean="0"/>
              <a:t>Click to edit Master text styles</a:t>
            </a:r>
          </a:p>
        </p:txBody>
      </p:sp>
      <p:sp>
        <p:nvSpPr>
          <p:cNvPr id="6" name="Content Placeholder 5"/>
          <p:cNvSpPr>
            <a:spLocks noGrp="1"/>
          </p:cNvSpPr>
          <p:nvPr>
            <p:ph sz="quarter" idx="4"/>
          </p:nvPr>
        </p:nvSpPr>
        <p:spPr>
          <a:xfrm>
            <a:off x="4645025" y="2174875"/>
            <a:ext cx="4041775" cy="4477212"/>
          </a:xfrm>
        </p:spPr>
        <p:txBody>
          <a:bodyPr/>
          <a:lstStyle>
            <a:lvl1pPr>
              <a:defRPr sz="2400">
                <a:latin typeface="Avenir Book"/>
                <a:cs typeface="Avenir Book"/>
              </a:defRPr>
            </a:lvl1pPr>
            <a:lvl2pPr>
              <a:defRPr sz="2000">
                <a:latin typeface="Avenir Book"/>
                <a:cs typeface="Avenir Book"/>
              </a:defRPr>
            </a:lvl2pPr>
            <a:lvl3pPr>
              <a:defRPr sz="1800">
                <a:latin typeface="Avenir Book"/>
                <a:cs typeface="Avenir Book"/>
              </a:defRPr>
            </a:lvl3pPr>
            <a:lvl4pPr>
              <a:defRPr sz="1600"/>
            </a:lvl4pPr>
            <a:lvl5pPr>
              <a:defRPr sz="1600"/>
            </a:lvl5pPr>
            <a:lvl6pPr>
              <a:defRPr sz="1600"/>
            </a:lvl6pPr>
            <a:lvl7pPr>
              <a:defRPr sz="1600"/>
            </a:lvl7pPr>
            <a:lvl8pPr>
              <a:defRPr sz="1600"/>
            </a:lvl8pPr>
            <a:lvl9pPr>
              <a:defRPr sz="1600"/>
            </a:lvl9pPr>
          </a:lstStyle>
          <a:p>
            <a:pPr lvl="0"/>
            <a:r>
              <a:rPr lang="fr-CH" dirty="0" smtClean="0"/>
              <a:t>Click to edit Master text styles</a:t>
            </a:r>
          </a:p>
          <a:p>
            <a:pPr lvl="1"/>
            <a:r>
              <a:rPr lang="fr-CH" dirty="0" smtClean="0"/>
              <a:t>Second level</a:t>
            </a:r>
          </a:p>
          <a:p>
            <a:pPr lvl="2"/>
            <a:r>
              <a:rPr lang="fr-CH" dirty="0" smtClean="0"/>
              <a:t>Third level</a:t>
            </a:r>
          </a:p>
        </p:txBody>
      </p:sp>
    </p:spTree>
    <p:extLst>
      <p:ext uri="{BB962C8B-B14F-4D97-AF65-F5344CB8AC3E}">
        <p14:creationId xmlns:p14="http://schemas.microsoft.com/office/powerpoint/2010/main" val="1205479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1244908"/>
            <a:ext cx="8229600" cy="51808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itle 1"/>
          <p:cNvSpPr>
            <a:spLocks noGrp="1"/>
          </p:cNvSpPr>
          <p:nvPr>
            <p:ph type="title"/>
          </p:nvPr>
        </p:nvSpPr>
        <p:spPr>
          <a:xfrm>
            <a:off x="457200" y="274638"/>
            <a:ext cx="8229600" cy="743924"/>
          </a:xfrm>
        </p:spPr>
        <p:txBody>
          <a:bodyPr/>
          <a:lstStyle/>
          <a:p>
            <a:r>
              <a:rPr lang="fr-CH" dirty="0" smtClean="0"/>
              <a:t>Click to edit Master title style</a:t>
            </a:r>
            <a:endParaRPr lang="en-US" dirty="0"/>
          </a:p>
        </p:txBody>
      </p:sp>
    </p:spTree>
    <p:extLst>
      <p:ext uri="{BB962C8B-B14F-4D97-AF65-F5344CB8AC3E}">
        <p14:creationId xmlns:p14="http://schemas.microsoft.com/office/powerpoint/2010/main" val="111364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43924"/>
          </a:xfrm>
          <a:prstGeom prst="rect">
            <a:avLst/>
          </a:prstGeom>
        </p:spPr>
        <p:txBody>
          <a:bodyPr vert="horz" lIns="91440" tIns="45720" rIns="91440" bIns="45720" rtlCol="0" anchor="ctr">
            <a:normAutofit/>
          </a:bodyPr>
          <a:lstStyle/>
          <a:p>
            <a:r>
              <a:rPr lang="fr-CH" dirty="0" smtClean="0"/>
              <a:t>Click to edit Master title style</a:t>
            </a:r>
            <a:endParaRPr lang="en-US" dirty="0"/>
          </a:p>
        </p:txBody>
      </p:sp>
      <p:sp>
        <p:nvSpPr>
          <p:cNvPr id="3" name="Text Placeholder 2"/>
          <p:cNvSpPr>
            <a:spLocks noGrp="1"/>
          </p:cNvSpPr>
          <p:nvPr>
            <p:ph type="body" idx="1"/>
          </p:nvPr>
        </p:nvSpPr>
        <p:spPr>
          <a:xfrm>
            <a:off x="457200" y="1131736"/>
            <a:ext cx="8229600" cy="4994428"/>
          </a:xfrm>
          <a:prstGeom prst="rect">
            <a:avLst/>
          </a:prstGeom>
        </p:spPr>
        <p:txBody>
          <a:bodyPr vert="horz" lIns="91440" tIns="45720" rIns="91440" bIns="45720" rtlCol="0">
            <a:normAutofit/>
          </a:bodyPr>
          <a:lstStyle/>
          <a:p>
            <a:pPr lvl="0"/>
            <a:r>
              <a:rPr lang="fr-CH" dirty="0" smtClean="0"/>
              <a:t>Click to edit Master text styles</a:t>
            </a:r>
          </a:p>
          <a:p>
            <a:pPr lvl="1"/>
            <a:r>
              <a:rPr lang="fr-CH" dirty="0" smtClean="0"/>
              <a:t>Second level</a:t>
            </a:r>
            <a:br>
              <a:rPr lang="fr-CH" dirty="0" smtClean="0"/>
            </a:br>
            <a:r>
              <a:rPr lang="fr-CH"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60C1D-B306-1242-9186-78CFB1F679ED}" type="datetimeFigureOut">
              <a:rPr lang="en-US" smtClean="0"/>
              <a:t>05-Jun-18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DC307-CE9E-6248-B226-1C3860DCAD53}" type="slidenum">
              <a:rPr lang="en-US" smtClean="0"/>
              <a:t>‹#›</a:t>
            </a:fld>
            <a:endParaRPr lang="en-US"/>
          </a:p>
        </p:txBody>
      </p:sp>
    </p:spTree>
    <p:extLst>
      <p:ext uri="{BB962C8B-B14F-4D97-AF65-F5344CB8AC3E}">
        <p14:creationId xmlns:p14="http://schemas.microsoft.com/office/powerpoint/2010/main" val="365782473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9" r:id="rId4"/>
    <p:sldLayoutId id="2147483661" r:id="rId5"/>
    <p:sldLayoutId id="2147483662" r:id="rId6"/>
    <p:sldLayoutId id="2147483652" r:id="rId7"/>
    <p:sldLayoutId id="2147483653" r:id="rId8"/>
    <p:sldLayoutId id="2147483660" r:id="rId9"/>
    <p:sldLayoutId id="2147483657" r:id="rId10"/>
    <p:sldLayoutId id="2147483654" r:id="rId11"/>
    <p:sldLayoutId id="2147483665" r:id="rId12"/>
    <p:sldLayoutId id="2147483666" r:id="rId13"/>
  </p:sldLayoutIdLst>
  <p:txStyles>
    <p:titleStyle>
      <a:lvl1pPr algn="ctr" defTabSz="457200" rtl="0" eaLnBrk="1" latinLnBrk="0" hangingPunct="1">
        <a:spcBef>
          <a:spcPct val="0"/>
        </a:spcBef>
        <a:buNone/>
        <a:defRPr sz="4400" kern="1200">
          <a:solidFill>
            <a:srgbClr val="4B99FF"/>
          </a:solidFill>
          <a:latin typeface="Avenir Next Regular"/>
          <a:ea typeface="+mj-ea"/>
          <a:cs typeface="Avenir Next Regular"/>
        </a:defRPr>
      </a:lvl1pPr>
    </p:titleStyle>
    <p:bodyStyle>
      <a:lvl1pPr marL="457200" indent="-457200" algn="l" defTabSz="457200" rtl="0" eaLnBrk="1" latinLnBrk="0" hangingPunct="1">
        <a:spcBef>
          <a:spcPct val="20000"/>
        </a:spcBef>
        <a:buClr>
          <a:srgbClr val="4B99FF"/>
        </a:buClr>
        <a:buFont typeface="Arial"/>
        <a:buChar char="•"/>
        <a:defRPr sz="3200" kern="1200">
          <a:solidFill>
            <a:srgbClr val="3E3E3E"/>
          </a:solidFill>
          <a:latin typeface="Avenir Book"/>
          <a:ea typeface="+mn-ea"/>
          <a:cs typeface="Avenir Book"/>
        </a:defRPr>
      </a:lvl1pPr>
      <a:lvl2pPr marL="742950" indent="-285750" algn="l" defTabSz="457200" rtl="0" eaLnBrk="1" latinLnBrk="0" hangingPunct="1">
        <a:spcBef>
          <a:spcPct val="20000"/>
        </a:spcBef>
        <a:buClrTx/>
        <a:buFont typeface="Arial"/>
        <a:buChar char="•"/>
        <a:defRPr sz="2800" kern="1200">
          <a:solidFill>
            <a:srgbClr val="3E3E3E"/>
          </a:solidFill>
          <a:latin typeface="Avenir Book"/>
          <a:ea typeface="+mn-ea"/>
          <a:cs typeface="Avenir Book"/>
        </a:defRPr>
      </a:lvl2pPr>
      <a:lvl3pPr marL="914400" indent="0" algn="l" defTabSz="457200" rtl="0" eaLnBrk="1" latinLnBrk="0" hangingPunct="1">
        <a:spcBef>
          <a:spcPct val="20000"/>
        </a:spcBef>
        <a:buFont typeface="Arial"/>
        <a:buNone/>
        <a:defRPr sz="2400" kern="1200">
          <a:solidFill>
            <a:schemeClr val="tx1"/>
          </a:solidFill>
          <a:latin typeface="Avenir Book"/>
          <a:ea typeface="+mn-ea"/>
          <a:cs typeface="Avenir Book"/>
        </a:defRPr>
      </a:lvl3pPr>
      <a:lvl4pPr marL="16002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3258"/>
            <a:ext cx="7772400" cy="1184113"/>
          </a:xfrm>
        </p:spPr>
        <p:txBody>
          <a:bodyPr>
            <a:normAutofit fontScale="90000"/>
          </a:bodyPr>
          <a:lstStyle/>
          <a:p>
            <a:r>
              <a:rPr lang="en-US" dirty="0" smtClean="0"/>
              <a:t>5. PROFILING IDP SITUATIONS</a:t>
            </a:r>
            <a:endParaRPr lang="en-US" dirty="0">
              <a:latin typeface="Avenir Next Regular"/>
              <a:cs typeface="Avenir Next Regular"/>
            </a:endParaRPr>
          </a:p>
        </p:txBody>
      </p:sp>
      <p:sp>
        <p:nvSpPr>
          <p:cNvPr id="3" name="Subtitle 2"/>
          <p:cNvSpPr>
            <a:spLocks noGrp="1"/>
          </p:cNvSpPr>
          <p:nvPr>
            <p:ph type="subTitle" idx="1"/>
          </p:nvPr>
        </p:nvSpPr>
        <p:spPr>
          <a:xfrm>
            <a:off x="2451520" y="5701088"/>
            <a:ext cx="4206825" cy="1020618"/>
          </a:xfrm>
        </p:spPr>
        <p:txBody>
          <a:bodyPr>
            <a:normAutofit fontScale="92500"/>
          </a:bodyPr>
          <a:lstStyle/>
          <a:p>
            <a:r>
              <a:rPr lang="en-US" sz="2800" dirty="0" smtClean="0">
                <a:solidFill>
                  <a:schemeClr val="tx1"/>
                </a:solidFill>
                <a:latin typeface="Avenir Next Regular"/>
                <a:cs typeface="Avenir Next Regular"/>
              </a:rPr>
              <a:t> Joint IDP Profiling Service</a:t>
            </a:r>
          </a:p>
          <a:p>
            <a:r>
              <a:rPr lang="en-US" sz="1600" dirty="0" smtClean="0">
                <a:latin typeface="Avenir Next Regular"/>
                <a:cs typeface="Avenir Next Regular"/>
              </a:rPr>
              <a:t>Informing Solutions Together</a:t>
            </a:r>
          </a:p>
        </p:txBody>
      </p:sp>
      <p:sp>
        <p:nvSpPr>
          <p:cNvPr id="4" name="Title 1"/>
          <p:cNvSpPr txBox="1">
            <a:spLocks/>
          </p:cNvSpPr>
          <p:nvPr/>
        </p:nvSpPr>
        <p:spPr>
          <a:xfrm>
            <a:off x="685800" y="2579524"/>
            <a:ext cx="7772400" cy="543740"/>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rgbClr val="4B99FF"/>
                </a:solidFill>
                <a:latin typeface="Futura-Light"/>
                <a:ea typeface="+mj-ea"/>
                <a:cs typeface="Futura-Light"/>
              </a:defRPr>
            </a:lvl1pPr>
          </a:lstStyle>
          <a:p>
            <a:r>
              <a:rPr lang="en-US" sz="3000" dirty="0" smtClean="0">
                <a:latin typeface="Avenir Next Regular"/>
                <a:cs typeface="Avenir Next Regular"/>
              </a:rPr>
              <a:t>Generating an evidence-base for durable solutions</a:t>
            </a:r>
            <a:endParaRPr lang="en-US" sz="3000" dirty="0">
              <a:latin typeface="Avenir Next Regular"/>
              <a:cs typeface="Avenir Next Regular"/>
            </a:endParaRPr>
          </a:p>
        </p:txBody>
      </p:sp>
      <p:pic>
        <p:nvPicPr>
          <p:cNvPr id="6" name="Picture 5" descr="jips_logo_2010_750px.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4538" y="4463959"/>
            <a:ext cx="995555" cy="1080000"/>
          </a:xfrm>
          <a:prstGeom prst="rect">
            <a:avLst/>
          </a:prstGeom>
        </p:spPr>
      </p:pic>
      <p:sp>
        <p:nvSpPr>
          <p:cNvPr id="7" name="Title 1"/>
          <p:cNvSpPr txBox="1">
            <a:spLocks/>
          </p:cNvSpPr>
          <p:nvPr/>
        </p:nvSpPr>
        <p:spPr>
          <a:xfrm>
            <a:off x="685800" y="3335246"/>
            <a:ext cx="7772400" cy="30306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rgbClr val="4B99FF"/>
                </a:solidFill>
                <a:latin typeface="Futura-Light"/>
                <a:ea typeface="+mj-ea"/>
                <a:cs typeface="Futura-Light"/>
              </a:defRPr>
            </a:lvl1pPr>
          </a:lstStyle>
          <a:p>
            <a:r>
              <a:rPr lang="en-US" sz="1500" dirty="0" smtClean="0">
                <a:solidFill>
                  <a:schemeClr val="bg1">
                    <a:lumMod val="65000"/>
                  </a:schemeClr>
                </a:solidFill>
                <a:latin typeface="Avenir Next Regular"/>
                <a:cs typeface="Avenir Next Regular"/>
              </a:rPr>
              <a:t>Durable Solutions Workshop</a:t>
            </a:r>
            <a:endParaRPr lang="en-US" sz="1500" dirty="0">
              <a:solidFill>
                <a:schemeClr val="bg1">
                  <a:lumMod val="65000"/>
                </a:schemeClr>
              </a:solidFill>
              <a:latin typeface="Avenir Next Regular"/>
              <a:cs typeface="Avenir Next Regular"/>
            </a:endParaRPr>
          </a:p>
        </p:txBody>
      </p:sp>
      <p:sp>
        <p:nvSpPr>
          <p:cNvPr id="8" name="Title 1"/>
          <p:cNvSpPr txBox="1">
            <a:spLocks/>
          </p:cNvSpPr>
          <p:nvPr/>
        </p:nvSpPr>
        <p:spPr>
          <a:xfrm>
            <a:off x="685800" y="3641687"/>
            <a:ext cx="7772400" cy="30306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rgbClr val="4B99FF"/>
                </a:solidFill>
                <a:latin typeface="Futura-Light"/>
                <a:ea typeface="+mj-ea"/>
                <a:cs typeface="Futura-Light"/>
              </a:defRPr>
            </a:lvl1pPr>
          </a:lstStyle>
          <a:p>
            <a:r>
              <a:rPr lang="en-US" sz="1500" dirty="0" smtClean="0">
                <a:solidFill>
                  <a:srgbClr val="A6A6A6"/>
                </a:solidFill>
                <a:latin typeface="Avenir Next Regular"/>
                <a:cs typeface="Avenir Next Regular"/>
              </a:rPr>
              <a:t>Location, date, year</a:t>
            </a:r>
            <a:endParaRPr lang="en-US" sz="1500" dirty="0">
              <a:solidFill>
                <a:srgbClr val="A6A6A6"/>
              </a:solidFill>
              <a:latin typeface="Avenir Next Regular"/>
              <a:cs typeface="Avenir Next Regular"/>
            </a:endParaRPr>
          </a:p>
        </p:txBody>
      </p:sp>
    </p:spTree>
    <p:extLst>
      <p:ext uri="{BB962C8B-B14F-4D97-AF65-F5344CB8AC3E}">
        <p14:creationId xmlns:p14="http://schemas.microsoft.com/office/powerpoint/2010/main" val="3019536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77" y="274638"/>
            <a:ext cx="8798856" cy="756018"/>
          </a:xfrm>
        </p:spPr>
        <p:txBody>
          <a:bodyPr>
            <a:normAutofit/>
          </a:bodyPr>
          <a:lstStyle/>
          <a:p>
            <a:r>
              <a:rPr lang="en-US" sz="3600" dirty="0" smtClean="0"/>
              <a:t>COUNTRY EXAMPLES (cont.)</a:t>
            </a:r>
            <a:endParaRPr lang="en-US" sz="3600" dirty="0"/>
          </a:p>
        </p:txBody>
      </p:sp>
      <p:sp>
        <p:nvSpPr>
          <p:cNvPr id="3" name="Content Placeholder 2"/>
          <p:cNvSpPr>
            <a:spLocks noGrp="1"/>
          </p:cNvSpPr>
          <p:nvPr>
            <p:ph idx="1"/>
          </p:nvPr>
        </p:nvSpPr>
        <p:spPr>
          <a:xfrm>
            <a:off x="323968" y="1722057"/>
            <a:ext cx="8362832" cy="4290438"/>
          </a:xfrm>
        </p:spPr>
        <p:txBody>
          <a:bodyPr>
            <a:normAutofit/>
          </a:bodyPr>
          <a:lstStyle/>
          <a:p>
            <a:pPr algn="just">
              <a:spcAft>
                <a:spcPts val="800"/>
              </a:spcAft>
            </a:pPr>
            <a:r>
              <a:rPr lang="en-US" sz="2200" b="1" dirty="0" smtClean="0">
                <a:solidFill>
                  <a:srgbClr val="4B99FF"/>
                </a:solidFill>
                <a:ea typeface="ＭＳ Ｐゴシック" charset="0"/>
              </a:rPr>
              <a:t>Cote d’Ivoire</a:t>
            </a:r>
            <a:r>
              <a:rPr lang="en-US" sz="2200" b="1" dirty="0" smtClean="0">
                <a:ea typeface="ＭＳ Ｐゴシック" charset="0"/>
              </a:rPr>
              <a:t>: profiling to inform development of durable solutions strategy </a:t>
            </a:r>
          </a:p>
          <a:p>
            <a:pPr algn="just">
              <a:spcAft>
                <a:spcPts val="800"/>
              </a:spcAft>
            </a:pPr>
            <a:r>
              <a:rPr lang="en-US" sz="2200" b="1" dirty="0" smtClean="0">
                <a:solidFill>
                  <a:srgbClr val="4B99FF"/>
                </a:solidFill>
                <a:ea typeface="ＭＳ Ｐゴシック" charset="0"/>
              </a:rPr>
              <a:t>Kosovo</a:t>
            </a:r>
            <a:r>
              <a:rPr lang="en-US" sz="2200" b="1" dirty="0" smtClean="0">
                <a:ea typeface="ＭＳ Ｐゴシック" charset="0"/>
              </a:rPr>
              <a:t>: profiling to inform implementation of durable solutions strategy </a:t>
            </a:r>
          </a:p>
          <a:p>
            <a:pPr algn="just">
              <a:spcAft>
                <a:spcPts val="800"/>
              </a:spcAft>
            </a:pPr>
            <a:r>
              <a:rPr lang="en-US" sz="2200" b="1" dirty="0" smtClean="0">
                <a:solidFill>
                  <a:srgbClr val="4B99FF"/>
                </a:solidFill>
                <a:ea typeface="ＭＳ Ｐゴシック" charset="0"/>
              </a:rPr>
              <a:t>Colombia</a:t>
            </a:r>
            <a:r>
              <a:rPr lang="en-US" sz="2200" b="1" dirty="0" smtClean="0">
                <a:ea typeface="ＭＳ Ｐゴシック" charset="0"/>
              </a:rPr>
              <a:t>: profiling to measure progress through the transitional solutions initiative</a:t>
            </a:r>
          </a:p>
          <a:p>
            <a:pPr algn="just">
              <a:spcAft>
                <a:spcPts val="800"/>
              </a:spcAft>
            </a:pPr>
            <a:r>
              <a:rPr lang="en-US" sz="2200" b="1" dirty="0" smtClean="0">
                <a:solidFill>
                  <a:srgbClr val="4B99FF"/>
                </a:solidFill>
                <a:ea typeface="ＭＳ Ｐゴシック" charset="0"/>
              </a:rPr>
              <a:t>Somalia</a:t>
            </a:r>
            <a:r>
              <a:rPr lang="en-US" sz="2200" b="1" dirty="0" smtClean="0">
                <a:ea typeface="ＭＳ Ｐゴシック" charset="0"/>
              </a:rPr>
              <a:t>: profiling to determine solutions to urban displacement situations</a:t>
            </a:r>
          </a:p>
          <a:p>
            <a:pPr algn="just">
              <a:spcAft>
                <a:spcPts val="800"/>
              </a:spcAft>
            </a:pPr>
            <a:endParaRPr lang="en-US" sz="2200" b="1" dirty="0" smtClean="0">
              <a:ea typeface="ＭＳ Ｐゴシック" charset="0"/>
            </a:endParaRPr>
          </a:p>
          <a:p>
            <a:pPr algn="just">
              <a:spcAft>
                <a:spcPts val="800"/>
              </a:spcAft>
            </a:pPr>
            <a:endParaRPr lang="en-US" sz="2200" b="1" dirty="0">
              <a:ea typeface="ＭＳ Ｐゴシック" charset="0"/>
            </a:endParaRPr>
          </a:p>
          <a:p>
            <a:pPr marL="0" indent="0">
              <a:buNone/>
            </a:pPr>
            <a:endParaRPr lang="en-US" dirty="0"/>
          </a:p>
        </p:txBody>
      </p:sp>
    </p:spTree>
    <p:extLst>
      <p:ext uri="{BB962C8B-B14F-4D97-AF65-F5344CB8AC3E}">
        <p14:creationId xmlns:p14="http://schemas.microsoft.com/office/powerpoint/2010/main" val="3835484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51" y="274638"/>
            <a:ext cx="8836611" cy="743924"/>
          </a:xfrm>
        </p:spPr>
        <p:txBody>
          <a:bodyPr>
            <a:noAutofit/>
          </a:bodyPr>
          <a:lstStyle/>
          <a:p>
            <a:r>
              <a:rPr lang="en-US" sz="3200" dirty="0" smtClean="0"/>
              <a:t>PROFILING RESOURCES</a:t>
            </a:r>
            <a:endParaRPr lang="en-US" sz="3200" dirty="0"/>
          </a:p>
        </p:txBody>
      </p:sp>
      <p:sp>
        <p:nvSpPr>
          <p:cNvPr id="6" name="Text Placeholder 1"/>
          <p:cNvSpPr>
            <a:spLocks noGrp="1"/>
          </p:cNvSpPr>
          <p:nvPr/>
        </p:nvSpPr>
        <p:spPr>
          <a:xfrm>
            <a:off x="3454905" y="2503189"/>
            <a:ext cx="8382000" cy="4572000"/>
          </a:xfrm>
          <a:prstGeom prst="rect">
            <a:avLst/>
          </a:prstGeom>
        </p:spPr>
        <p:txBody>
          <a:bodyPr>
            <a:normAutofit/>
          </a:bodyPr>
          <a:lstStyle>
            <a:lvl1pPr marL="342900" indent="-342900" algn="l" defTabSz="457200" rtl="0" eaLnBrk="0" fontAlgn="base" hangingPunct="0">
              <a:lnSpc>
                <a:spcPct val="150000"/>
              </a:lnSpc>
              <a:spcBef>
                <a:spcPct val="20000"/>
              </a:spcBef>
              <a:spcAft>
                <a:spcPct val="0"/>
              </a:spcAft>
              <a:buFont typeface="Arial" charset="0"/>
              <a:buChar char="•"/>
              <a:defRPr sz="2000" kern="1200">
                <a:solidFill>
                  <a:srgbClr val="3E65A0"/>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kern="1200" dirty="0"/>
          </a:p>
        </p:txBody>
      </p:sp>
      <p:sp>
        <p:nvSpPr>
          <p:cNvPr id="8" name="Content Placeholder 2"/>
          <p:cNvSpPr>
            <a:spLocks noGrp="1"/>
          </p:cNvSpPr>
          <p:nvPr>
            <p:ph idx="1"/>
          </p:nvPr>
        </p:nvSpPr>
        <p:spPr>
          <a:xfrm>
            <a:off x="3346735" y="1754533"/>
            <a:ext cx="5555849" cy="4634698"/>
          </a:xfrm>
        </p:spPr>
        <p:txBody>
          <a:bodyPr>
            <a:normAutofit/>
          </a:bodyPr>
          <a:lstStyle/>
          <a:p>
            <a:pPr marL="0" indent="0">
              <a:buNone/>
            </a:pPr>
            <a:r>
              <a:rPr lang="en-US" sz="2000" dirty="0" smtClean="0">
                <a:solidFill>
                  <a:srgbClr val="4B99FF"/>
                </a:solidFill>
              </a:rPr>
              <a:t>Joint IDP Profiling Service </a:t>
            </a:r>
            <a:r>
              <a:rPr lang="en-US" sz="2000" dirty="0" smtClean="0"/>
              <a:t>supports Governments, humanitarian and development actors to conduct profiling (</a:t>
            </a:r>
            <a:r>
              <a:rPr lang="en-US" sz="2000" dirty="0" err="1" smtClean="0"/>
              <a:t>www.jips.org</a:t>
            </a:r>
            <a:r>
              <a:rPr lang="en-US" sz="2000" dirty="0" smtClean="0"/>
              <a:t>)</a:t>
            </a:r>
          </a:p>
          <a:p>
            <a:pPr marL="0" indent="0">
              <a:spcAft>
                <a:spcPts val="600"/>
              </a:spcAft>
              <a:buNone/>
            </a:pPr>
            <a:endParaRPr lang="en-US" sz="2000" dirty="0" smtClean="0"/>
          </a:p>
          <a:p>
            <a:pPr marL="0" indent="0">
              <a:spcBef>
                <a:spcPts val="1224"/>
              </a:spcBef>
              <a:buNone/>
            </a:pPr>
            <a:r>
              <a:rPr lang="en-US" sz="2000" dirty="0" smtClean="0">
                <a:solidFill>
                  <a:srgbClr val="4B99FF"/>
                </a:solidFill>
              </a:rPr>
              <a:t>Profiling Coordination Training (PCT) </a:t>
            </a:r>
            <a:r>
              <a:rPr lang="en-US" sz="2000" dirty="0" smtClean="0"/>
              <a:t>trains practitioners on how to coordinate profiling in protracted displacement situations</a:t>
            </a:r>
          </a:p>
          <a:p>
            <a:pPr marL="0" indent="0">
              <a:spcAft>
                <a:spcPts val="1800"/>
              </a:spcAft>
              <a:buNone/>
            </a:pPr>
            <a:endParaRPr lang="en-US" sz="1800" dirty="0" smtClean="0"/>
          </a:p>
          <a:p>
            <a:pPr marL="0" indent="0">
              <a:spcAft>
                <a:spcPts val="1800"/>
              </a:spcAft>
              <a:buNone/>
            </a:pPr>
            <a:endParaRPr lang="en-US" sz="1800" dirty="0" smtClean="0"/>
          </a:p>
          <a:p>
            <a:pPr marL="0" indent="0">
              <a:buNone/>
            </a:pPr>
            <a:r>
              <a:rPr lang="en-US" sz="2000" dirty="0" smtClean="0">
                <a:solidFill>
                  <a:srgbClr val="4B99FF"/>
                </a:solidFill>
              </a:rPr>
              <a:t>IDP Profiling Guidance</a:t>
            </a:r>
            <a:r>
              <a:rPr lang="en-US" sz="2000" dirty="0" smtClean="0"/>
              <a:t> developed by UNOCHA and IDMC</a:t>
            </a:r>
            <a:endParaRPr lang="en-US" sz="2000" dirty="0"/>
          </a:p>
          <a:p>
            <a:pPr marL="0" indent="0">
              <a:buNone/>
            </a:pPr>
            <a:endParaRPr lang="en-US" dirty="0"/>
          </a:p>
          <a:p>
            <a:pPr marL="0" indent="0">
              <a:buNone/>
            </a:pPr>
            <a:endParaRPr lang="en-US" dirty="0"/>
          </a:p>
          <a:p>
            <a:endParaRPr lang="en-US" dirty="0"/>
          </a:p>
        </p:txBody>
      </p:sp>
      <p:pic>
        <p:nvPicPr>
          <p:cNvPr id="9" name="Picture 8" descr="jips_logo_2010_750px.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627" y="1628464"/>
            <a:ext cx="1175379" cy="1275077"/>
          </a:xfrm>
          <a:prstGeom prst="rect">
            <a:avLst/>
          </a:prstGeom>
        </p:spPr>
      </p:pic>
      <p:pic>
        <p:nvPicPr>
          <p:cNvPr id="10"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92490" y="3141767"/>
            <a:ext cx="2883490" cy="141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b="17520"/>
          <a:stretch/>
        </p:blipFill>
        <p:spPr>
          <a:xfrm>
            <a:off x="597228" y="4848992"/>
            <a:ext cx="2260012" cy="1540239"/>
          </a:xfrm>
          <a:prstGeom prst="rect">
            <a:avLst/>
          </a:prstGeom>
        </p:spPr>
      </p:pic>
    </p:spTree>
    <p:extLst>
      <p:ext uri="{BB962C8B-B14F-4D97-AF65-F5344CB8AC3E}">
        <p14:creationId xmlns:p14="http://schemas.microsoft.com/office/powerpoint/2010/main" val="2046729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51" y="274638"/>
            <a:ext cx="8836611" cy="743924"/>
          </a:xfrm>
        </p:spPr>
        <p:txBody>
          <a:bodyPr>
            <a:noAutofit/>
          </a:bodyPr>
          <a:lstStyle/>
          <a:p>
            <a:r>
              <a:rPr lang="en-US" sz="3200" dirty="0" smtClean="0"/>
              <a:t>PROFILING RESOURCES: ONLINE TOOLKITS</a:t>
            </a:r>
            <a:endParaRPr lang="en-US" sz="3200" dirty="0"/>
          </a:p>
        </p:txBody>
      </p:sp>
      <p:pic>
        <p:nvPicPr>
          <p:cNvPr id="4" name="Picture 3" descr="http://www.jips.org/system/ckeditor_assets/pictures/42/content_jet-banner.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9452" y="1896410"/>
            <a:ext cx="2643976" cy="79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9452" y="3386699"/>
            <a:ext cx="2616933"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
          <p:cNvSpPr>
            <a:spLocks noGrp="1"/>
          </p:cNvSpPr>
          <p:nvPr/>
        </p:nvSpPr>
        <p:spPr>
          <a:xfrm>
            <a:off x="3454905" y="2503189"/>
            <a:ext cx="8382000" cy="4572000"/>
          </a:xfrm>
          <a:prstGeom prst="rect">
            <a:avLst/>
          </a:prstGeom>
        </p:spPr>
        <p:txBody>
          <a:bodyPr>
            <a:normAutofit/>
          </a:bodyPr>
          <a:lstStyle>
            <a:lvl1pPr marL="342900" indent="-342900" algn="l" defTabSz="457200" rtl="0" eaLnBrk="0" fontAlgn="base" hangingPunct="0">
              <a:lnSpc>
                <a:spcPct val="150000"/>
              </a:lnSpc>
              <a:spcBef>
                <a:spcPct val="20000"/>
              </a:spcBef>
              <a:spcAft>
                <a:spcPct val="0"/>
              </a:spcAft>
              <a:buFont typeface="Arial" charset="0"/>
              <a:buChar char="•"/>
              <a:defRPr sz="2000" kern="1200">
                <a:solidFill>
                  <a:srgbClr val="3E65A0"/>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kern="1200" dirty="0"/>
          </a:p>
        </p:txBody>
      </p:sp>
      <p:pic>
        <p:nvPicPr>
          <p:cNvPr id="7" name="Picture 6" descr="http://www.jips.org/system/ckeditor_assets/pictures/9/content_park_logo_rvb.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09452" y="4930064"/>
            <a:ext cx="2616933" cy="75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3346735" y="1754533"/>
            <a:ext cx="5555849" cy="4369043"/>
          </a:xfrm>
        </p:spPr>
        <p:txBody>
          <a:bodyPr>
            <a:normAutofit/>
          </a:bodyPr>
          <a:lstStyle/>
          <a:p>
            <a:pPr marL="0" indent="0">
              <a:buNone/>
            </a:pPr>
            <a:r>
              <a:rPr lang="en-US" sz="2000" dirty="0">
                <a:solidFill>
                  <a:srgbClr val="4B99FF"/>
                </a:solidFill>
              </a:rPr>
              <a:t>generic tools and guides </a:t>
            </a:r>
            <a:r>
              <a:rPr lang="en-US" sz="2000" dirty="0" smtClean="0"/>
              <a:t>to browse </a:t>
            </a:r>
            <a:r>
              <a:rPr lang="en-US" sz="2000" dirty="0"/>
              <a:t>for assistance, inspiration and adaptation for all stages of a profiling exercise </a:t>
            </a:r>
            <a:endParaRPr lang="en-US" sz="2000" dirty="0" smtClean="0"/>
          </a:p>
          <a:p>
            <a:pPr marL="0" indent="0">
              <a:spcAft>
                <a:spcPts val="600"/>
              </a:spcAft>
              <a:buNone/>
            </a:pPr>
            <a:endParaRPr lang="en-US" sz="2000" dirty="0" smtClean="0"/>
          </a:p>
          <a:p>
            <a:pPr marL="0" indent="0">
              <a:spcBef>
                <a:spcPts val="1224"/>
              </a:spcBef>
              <a:buNone/>
            </a:pPr>
            <a:r>
              <a:rPr lang="en-US" sz="2000" dirty="0"/>
              <a:t>online data management system </a:t>
            </a:r>
            <a:r>
              <a:rPr lang="en-US" sz="2000" dirty="0" smtClean="0"/>
              <a:t>to </a:t>
            </a:r>
            <a:r>
              <a:rPr lang="en-US" sz="2000" dirty="0">
                <a:solidFill>
                  <a:srgbClr val="4B99FF"/>
                </a:solidFill>
              </a:rPr>
              <a:t>explore, </a:t>
            </a:r>
            <a:r>
              <a:rPr lang="en-US" sz="2000" dirty="0" err="1">
                <a:solidFill>
                  <a:srgbClr val="4B99FF"/>
                </a:solidFill>
              </a:rPr>
              <a:t>analyse</a:t>
            </a:r>
            <a:r>
              <a:rPr lang="en-US" sz="2000" dirty="0">
                <a:solidFill>
                  <a:srgbClr val="4B99FF"/>
                </a:solidFill>
              </a:rPr>
              <a:t> and report</a:t>
            </a:r>
            <a:r>
              <a:rPr lang="en-US" sz="2000" dirty="0"/>
              <a:t> on displacement data collected through profiling </a:t>
            </a:r>
            <a:r>
              <a:rPr lang="en-US" sz="2000" dirty="0" smtClean="0"/>
              <a:t>exercises</a:t>
            </a:r>
          </a:p>
          <a:p>
            <a:pPr marL="0" indent="0">
              <a:spcAft>
                <a:spcPts val="1800"/>
              </a:spcAft>
              <a:buNone/>
            </a:pPr>
            <a:endParaRPr lang="en-US" sz="1800" dirty="0" smtClean="0"/>
          </a:p>
          <a:p>
            <a:pPr marL="0" indent="0">
              <a:buNone/>
            </a:pPr>
            <a:r>
              <a:rPr lang="en-US" sz="2000" dirty="0" smtClean="0"/>
              <a:t>online </a:t>
            </a:r>
            <a:r>
              <a:rPr lang="en-US" sz="2000" dirty="0"/>
              <a:t>database where users can access and </a:t>
            </a:r>
            <a:r>
              <a:rPr lang="en-US" sz="2000" dirty="0">
                <a:solidFill>
                  <a:srgbClr val="4B99FF"/>
                </a:solidFill>
              </a:rPr>
              <a:t>share </a:t>
            </a:r>
            <a:r>
              <a:rPr lang="en-US" sz="2000" dirty="0" smtClean="0">
                <a:solidFill>
                  <a:srgbClr val="4B99FF"/>
                </a:solidFill>
              </a:rPr>
              <a:t>tools </a:t>
            </a:r>
            <a:r>
              <a:rPr lang="en-US" sz="2000" dirty="0">
                <a:solidFill>
                  <a:srgbClr val="4B99FF"/>
                </a:solidFill>
              </a:rPr>
              <a:t>and guidelines </a:t>
            </a:r>
            <a:r>
              <a:rPr lang="en-US" sz="2000" dirty="0"/>
              <a:t>on profiling and assessment activities </a:t>
            </a:r>
            <a:r>
              <a:rPr lang="en-US" sz="2000" dirty="0" smtClean="0"/>
              <a:t>with guidance</a:t>
            </a:r>
            <a:endParaRPr lang="en-US" sz="2000"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399827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idx="1"/>
          </p:nvPr>
        </p:nvSpPr>
        <p:spPr/>
        <p:txBody>
          <a:bodyPr>
            <a:normAutofit/>
          </a:bodyPr>
          <a:lstStyle/>
          <a:p>
            <a:pPr marL="0" indent="0" algn="ctr">
              <a:lnSpc>
                <a:spcPct val="130000"/>
              </a:lnSpc>
              <a:buNone/>
            </a:pPr>
            <a:endParaRPr lang="en-US" sz="2600" i="1" dirty="0"/>
          </a:p>
          <a:p>
            <a:pPr marL="0" indent="0" algn="ctr">
              <a:lnSpc>
                <a:spcPct val="130000"/>
              </a:lnSpc>
              <a:buNone/>
            </a:pPr>
            <a:r>
              <a:rPr lang="en-US" sz="2600" i="1" dirty="0" smtClean="0"/>
              <a:t>“</a:t>
            </a:r>
            <a:r>
              <a:rPr lang="en-US" sz="2600" i="1" dirty="0"/>
              <a:t>Profiling serves many purposes. It is a tool to enhance delivery of humanitarian goods and humanitarian services. It is a tool that helps to enhance protection and </a:t>
            </a:r>
            <a:r>
              <a:rPr lang="en-US" sz="2600" i="1" dirty="0">
                <a:solidFill>
                  <a:srgbClr val="4B99FF"/>
                </a:solidFill>
              </a:rPr>
              <a:t>prospects for durable solutions</a:t>
            </a:r>
            <a:r>
              <a:rPr lang="en-US" sz="2600" i="1" dirty="0"/>
              <a:t>. In other words, profiling </a:t>
            </a:r>
            <a:r>
              <a:rPr lang="en-US" sz="2600" i="1" dirty="0" smtClean="0"/>
              <a:t>- </a:t>
            </a:r>
            <a:r>
              <a:rPr lang="en-US" sz="2600" i="1" dirty="0"/>
              <a:t>well done - is a tool that can facilitate comprehensive and holistic approaches to IDP </a:t>
            </a:r>
            <a:r>
              <a:rPr lang="en-US" sz="2600" i="1" dirty="0" smtClean="0"/>
              <a:t>situations.” </a:t>
            </a:r>
          </a:p>
          <a:p>
            <a:pPr marL="0" indent="0" algn="ctr">
              <a:lnSpc>
                <a:spcPct val="130000"/>
              </a:lnSpc>
              <a:buNone/>
            </a:pPr>
            <a:endParaRPr lang="en-US" sz="2600" i="1" dirty="0" smtClean="0"/>
          </a:p>
          <a:p>
            <a:pPr marL="0" indent="0" algn="ctr">
              <a:buNone/>
            </a:pPr>
            <a:r>
              <a:rPr lang="en-US" sz="1600" i="1" dirty="0" smtClean="0">
                <a:solidFill>
                  <a:srgbClr val="4B99FF"/>
                </a:solidFill>
              </a:rPr>
              <a:t>Walter </a:t>
            </a:r>
            <a:r>
              <a:rPr lang="en-US" sz="1600" i="1" dirty="0" err="1">
                <a:solidFill>
                  <a:srgbClr val="4B99FF"/>
                </a:solidFill>
              </a:rPr>
              <a:t>Kaelin</a:t>
            </a:r>
            <a:r>
              <a:rPr lang="en-US" sz="1600" i="1" dirty="0" smtClean="0">
                <a:solidFill>
                  <a:srgbClr val="4B99FF"/>
                </a:solidFill>
              </a:rPr>
              <a:t>, former Special </a:t>
            </a:r>
            <a:r>
              <a:rPr lang="en-US" sz="1600" i="1" dirty="0">
                <a:solidFill>
                  <a:srgbClr val="4B99FF"/>
                </a:solidFill>
              </a:rPr>
              <a:t>Representative for the Human Rights of </a:t>
            </a:r>
            <a:r>
              <a:rPr lang="en-US" sz="1600" i="1" dirty="0" smtClean="0">
                <a:solidFill>
                  <a:srgbClr val="4B99FF"/>
                </a:solidFill>
              </a:rPr>
              <a:t>IDPs,  </a:t>
            </a:r>
            <a:r>
              <a:rPr lang="en-US" sz="1600" i="1" dirty="0">
                <a:solidFill>
                  <a:srgbClr val="4B99FF"/>
                </a:solidFill>
              </a:rPr>
              <a:t>JIPS conference, </a:t>
            </a:r>
            <a:r>
              <a:rPr lang="en-US" sz="1600" i="1" dirty="0" smtClean="0">
                <a:solidFill>
                  <a:srgbClr val="4B99FF"/>
                </a:solidFill>
              </a:rPr>
              <a:t>2011</a:t>
            </a:r>
            <a:endParaRPr lang="en-US" sz="1600" i="1" dirty="0">
              <a:solidFill>
                <a:srgbClr val="4B99FF"/>
              </a:solidFill>
            </a:endParaRPr>
          </a:p>
          <a:p>
            <a:endParaRPr lang="en-US" i="1" spc="-40" dirty="0"/>
          </a:p>
        </p:txBody>
      </p:sp>
    </p:spTree>
    <p:extLst>
      <p:ext uri="{BB962C8B-B14F-4D97-AF65-F5344CB8AC3E}">
        <p14:creationId xmlns:p14="http://schemas.microsoft.com/office/powerpoint/2010/main" val="1146191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SESSION SUMMARY</a:t>
            </a:r>
            <a:endParaRPr lang="en-US" dirty="0"/>
          </a:p>
        </p:txBody>
      </p:sp>
      <p:sp>
        <p:nvSpPr>
          <p:cNvPr id="3" name="Content Placeholder 2"/>
          <p:cNvSpPr>
            <a:spLocks noGrp="1"/>
          </p:cNvSpPr>
          <p:nvPr>
            <p:ph idx="1"/>
          </p:nvPr>
        </p:nvSpPr>
        <p:spPr>
          <a:xfrm>
            <a:off x="323968" y="1722057"/>
            <a:ext cx="8362832" cy="4290438"/>
          </a:xfrm>
        </p:spPr>
        <p:txBody>
          <a:bodyPr>
            <a:normAutofit/>
          </a:bodyPr>
          <a:lstStyle/>
          <a:p>
            <a:pPr algn="just">
              <a:spcAft>
                <a:spcPts val="800"/>
              </a:spcAft>
            </a:pPr>
            <a:r>
              <a:rPr lang="en-US" sz="2200" b="1" dirty="0" smtClean="0">
                <a:solidFill>
                  <a:srgbClr val="4B99FF"/>
                </a:solidFill>
                <a:ea typeface="ＭＳ Ｐゴシック" charset="0"/>
              </a:rPr>
              <a:t>What is Profiling?</a:t>
            </a:r>
          </a:p>
          <a:p>
            <a:pPr algn="just">
              <a:spcAft>
                <a:spcPts val="800"/>
              </a:spcAft>
            </a:pPr>
            <a:r>
              <a:rPr lang="en-US" sz="2200" b="1" dirty="0" smtClean="0">
                <a:solidFill>
                  <a:srgbClr val="4B99FF"/>
                </a:solidFill>
                <a:ea typeface="ＭＳ Ｐゴシック" charset="0"/>
              </a:rPr>
              <a:t>Relevance of Profiling for Durable Solutions</a:t>
            </a:r>
          </a:p>
          <a:p>
            <a:pPr algn="just">
              <a:spcAft>
                <a:spcPts val="800"/>
              </a:spcAft>
            </a:pPr>
            <a:r>
              <a:rPr lang="en-US" sz="2200" b="1" dirty="0" smtClean="0">
                <a:solidFill>
                  <a:srgbClr val="4B99FF"/>
                </a:solidFill>
                <a:ea typeface="ＭＳ Ｐゴシック" charset="0"/>
              </a:rPr>
              <a:t>The Profiling Process</a:t>
            </a:r>
          </a:p>
          <a:p>
            <a:pPr algn="just">
              <a:spcAft>
                <a:spcPts val="800"/>
              </a:spcAft>
            </a:pPr>
            <a:r>
              <a:rPr lang="en-US" sz="2200" b="1" dirty="0" smtClean="0">
                <a:solidFill>
                  <a:srgbClr val="4B99FF"/>
                </a:solidFill>
                <a:ea typeface="ＭＳ Ｐゴシック" charset="0"/>
              </a:rPr>
              <a:t>Country Examples</a:t>
            </a:r>
          </a:p>
          <a:p>
            <a:pPr algn="just">
              <a:spcAft>
                <a:spcPts val="800"/>
              </a:spcAft>
            </a:pPr>
            <a:r>
              <a:rPr lang="en-US" sz="2200" b="1" smtClean="0">
                <a:solidFill>
                  <a:srgbClr val="4B99FF"/>
                </a:solidFill>
                <a:ea typeface="ＭＳ Ｐゴシック" charset="0"/>
              </a:rPr>
              <a:t>Profiling Resources</a:t>
            </a:r>
            <a:endParaRPr lang="en-US" sz="2200" b="1" dirty="0">
              <a:ea typeface="ＭＳ Ｐゴシック" charset="0"/>
            </a:endParaRPr>
          </a:p>
          <a:p>
            <a:pPr marL="0" indent="0">
              <a:buNone/>
            </a:pPr>
            <a:endParaRPr lang="en-US" dirty="0"/>
          </a:p>
        </p:txBody>
      </p:sp>
    </p:spTree>
    <p:extLst>
      <p:ext uri="{BB962C8B-B14F-4D97-AF65-F5344CB8AC3E}">
        <p14:creationId xmlns:p14="http://schemas.microsoft.com/office/powerpoint/2010/main" val="772128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SESSION OVERVIEW</a:t>
            </a:r>
            <a:endParaRPr lang="en-US" dirty="0"/>
          </a:p>
        </p:txBody>
      </p:sp>
      <p:sp>
        <p:nvSpPr>
          <p:cNvPr id="3" name="Content Placeholder 2"/>
          <p:cNvSpPr>
            <a:spLocks noGrp="1"/>
          </p:cNvSpPr>
          <p:nvPr>
            <p:ph idx="1"/>
          </p:nvPr>
        </p:nvSpPr>
        <p:spPr>
          <a:xfrm>
            <a:off x="323968" y="1722057"/>
            <a:ext cx="8362832" cy="4290438"/>
          </a:xfrm>
        </p:spPr>
        <p:txBody>
          <a:bodyPr>
            <a:normAutofit/>
          </a:bodyPr>
          <a:lstStyle/>
          <a:p>
            <a:pPr algn="just">
              <a:spcAft>
                <a:spcPts val="800"/>
              </a:spcAft>
            </a:pPr>
            <a:r>
              <a:rPr lang="en-US" sz="2200" b="1" dirty="0" smtClean="0">
                <a:solidFill>
                  <a:srgbClr val="4B99FF"/>
                </a:solidFill>
                <a:ea typeface="ＭＳ Ｐゴシック" charset="0"/>
              </a:rPr>
              <a:t>What is Profiling?</a:t>
            </a:r>
          </a:p>
          <a:p>
            <a:pPr algn="just">
              <a:spcAft>
                <a:spcPts val="800"/>
              </a:spcAft>
            </a:pPr>
            <a:r>
              <a:rPr lang="en-US" sz="2200" b="1" dirty="0" smtClean="0">
                <a:solidFill>
                  <a:srgbClr val="4B99FF"/>
                </a:solidFill>
                <a:ea typeface="ＭＳ Ｐゴシック" charset="0"/>
              </a:rPr>
              <a:t>Relevance of Profiling for Durable Solutions</a:t>
            </a:r>
          </a:p>
          <a:p>
            <a:pPr algn="just">
              <a:spcAft>
                <a:spcPts val="800"/>
              </a:spcAft>
            </a:pPr>
            <a:r>
              <a:rPr lang="en-US" sz="2200" b="1" dirty="0" smtClean="0">
                <a:solidFill>
                  <a:srgbClr val="4B99FF"/>
                </a:solidFill>
                <a:ea typeface="ＭＳ Ｐゴシック" charset="0"/>
              </a:rPr>
              <a:t>The Profiling Process</a:t>
            </a:r>
          </a:p>
          <a:p>
            <a:pPr algn="just">
              <a:spcAft>
                <a:spcPts val="800"/>
              </a:spcAft>
            </a:pPr>
            <a:r>
              <a:rPr lang="en-US" sz="2200" b="1" dirty="0" smtClean="0">
                <a:solidFill>
                  <a:srgbClr val="4B99FF"/>
                </a:solidFill>
                <a:ea typeface="ＭＳ Ｐゴシック" charset="0"/>
              </a:rPr>
              <a:t>Country Examples</a:t>
            </a:r>
          </a:p>
          <a:p>
            <a:pPr algn="just">
              <a:spcAft>
                <a:spcPts val="800"/>
              </a:spcAft>
            </a:pPr>
            <a:r>
              <a:rPr lang="en-US" sz="2200" b="1" dirty="0" smtClean="0">
                <a:solidFill>
                  <a:srgbClr val="4B99FF"/>
                </a:solidFill>
                <a:ea typeface="ＭＳ Ｐゴシック" charset="0"/>
              </a:rPr>
              <a:t>Profiling Resources</a:t>
            </a:r>
            <a:endParaRPr lang="en-US" sz="2200" b="1" dirty="0">
              <a:ea typeface="ＭＳ Ｐゴシック" charset="0"/>
            </a:endParaRPr>
          </a:p>
          <a:p>
            <a:pPr marL="0" indent="0">
              <a:buNone/>
            </a:pPr>
            <a:endParaRPr lang="en-US" dirty="0"/>
          </a:p>
        </p:txBody>
      </p:sp>
    </p:spTree>
    <p:extLst>
      <p:ext uri="{BB962C8B-B14F-4D97-AF65-F5344CB8AC3E}">
        <p14:creationId xmlns:p14="http://schemas.microsoft.com/office/powerpoint/2010/main" val="2921793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PROFILING?</a:t>
            </a:r>
            <a:endParaRPr lang="en-US" dirty="0"/>
          </a:p>
        </p:txBody>
      </p:sp>
      <p:sp>
        <p:nvSpPr>
          <p:cNvPr id="3" name="Content Placeholder 2"/>
          <p:cNvSpPr>
            <a:spLocks noGrp="1"/>
          </p:cNvSpPr>
          <p:nvPr>
            <p:ph idx="1"/>
          </p:nvPr>
        </p:nvSpPr>
        <p:spPr>
          <a:xfrm>
            <a:off x="323968" y="1722057"/>
            <a:ext cx="8362832" cy="4290438"/>
          </a:xfrm>
        </p:spPr>
        <p:txBody>
          <a:bodyPr>
            <a:normAutofit/>
          </a:bodyPr>
          <a:lstStyle/>
          <a:p>
            <a:pPr marL="0" indent="0">
              <a:buFont typeface="Arial" charset="0"/>
              <a:buNone/>
              <a:defRPr/>
            </a:pPr>
            <a:r>
              <a:rPr lang="en-US" dirty="0"/>
              <a:t>“Profiling is the </a:t>
            </a:r>
            <a:r>
              <a:rPr lang="en-US" dirty="0">
                <a:solidFill>
                  <a:srgbClr val="4B99FF"/>
                </a:solidFill>
              </a:rPr>
              <a:t>collaborative process </a:t>
            </a:r>
            <a:r>
              <a:rPr lang="en-US" dirty="0"/>
              <a:t>of identifying internally displaced groups or individuals through data collection, including counting, and analysis, in order to take action to advocate on their behalf, to protect and assist them and, eventually, to help bring about a </a:t>
            </a:r>
            <a:r>
              <a:rPr lang="en-US" dirty="0">
                <a:solidFill>
                  <a:srgbClr val="4B99FF"/>
                </a:solidFill>
              </a:rPr>
              <a:t>solution to their displacement</a:t>
            </a:r>
            <a:r>
              <a:rPr lang="en-US" dirty="0" smtClean="0"/>
              <a:t>”</a:t>
            </a:r>
          </a:p>
          <a:p>
            <a:pPr marL="0" indent="0">
              <a:buFont typeface="Arial" charset="0"/>
              <a:buNone/>
              <a:defRPr/>
            </a:pPr>
            <a:endParaRPr lang="en-US" sz="2000" dirty="0"/>
          </a:p>
          <a:p>
            <a:pPr marL="0" indent="0" algn="r">
              <a:buNone/>
            </a:pPr>
            <a:r>
              <a:rPr lang="en-US" sz="2000" dirty="0" smtClean="0"/>
              <a:t>From </a:t>
            </a:r>
            <a:r>
              <a:rPr lang="en-US" sz="2000" dirty="0"/>
              <a:t>the </a:t>
            </a:r>
            <a:r>
              <a:rPr lang="en-US" sz="2000" i="1" dirty="0"/>
              <a:t>Guidance on IDP Profiling, 2008)</a:t>
            </a:r>
            <a:endParaRPr lang="en-US" sz="2000" dirty="0"/>
          </a:p>
          <a:p>
            <a:pPr marL="0" indent="0">
              <a:buFont typeface="Arial" charset="0"/>
              <a:buNone/>
              <a:defRPr/>
            </a:pPr>
            <a:endParaRPr lang="en-US" sz="2000" dirty="0"/>
          </a:p>
          <a:p>
            <a:pPr marL="0" indent="0">
              <a:buNone/>
            </a:pPr>
            <a:endParaRPr lang="en-US" dirty="0"/>
          </a:p>
        </p:txBody>
      </p:sp>
    </p:spTree>
    <p:extLst>
      <p:ext uri="{BB962C8B-B14F-4D97-AF65-F5344CB8AC3E}">
        <p14:creationId xmlns:p14="http://schemas.microsoft.com/office/powerpoint/2010/main" val="1723301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PROFILING?</a:t>
            </a:r>
            <a:endParaRPr lang="en-US" dirty="0"/>
          </a:p>
        </p:txBody>
      </p:sp>
      <p:sp>
        <p:nvSpPr>
          <p:cNvPr id="3" name="Content Placeholder 2"/>
          <p:cNvSpPr>
            <a:spLocks noGrp="1"/>
          </p:cNvSpPr>
          <p:nvPr>
            <p:ph idx="1"/>
          </p:nvPr>
        </p:nvSpPr>
        <p:spPr>
          <a:xfrm>
            <a:off x="323968" y="1722057"/>
            <a:ext cx="5995324" cy="4290438"/>
          </a:xfrm>
        </p:spPr>
        <p:txBody>
          <a:bodyPr>
            <a:normAutofit fontScale="85000" lnSpcReduction="20000"/>
          </a:bodyPr>
          <a:lstStyle/>
          <a:p>
            <a:pPr algn="just">
              <a:spcAft>
                <a:spcPts val="800"/>
              </a:spcAft>
            </a:pPr>
            <a:r>
              <a:rPr lang="en-US" sz="2200" b="1" dirty="0">
                <a:solidFill>
                  <a:srgbClr val="4B99FF"/>
                </a:solidFill>
                <a:ea typeface="ＭＳ Ｐゴシック" charset="0"/>
              </a:rPr>
              <a:t>Collaborative</a:t>
            </a:r>
            <a:r>
              <a:rPr lang="en-US" sz="2200" b="1" dirty="0">
                <a:ea typeface="ＭＳ Ｐゴシック" charset="0"/>
              </a:rPr>
              <a:t> </a:t>
            </a:r>
            <a:r>
              <a:rPr lang="en-US" sz="2200" b="1" dirty="0" smtClean="0">
                <a:ea typeface="ＭＳ Ｐゴシック" charset="0"/>
              </a:rPr>
              <a:t>process to </a:t>
            </a:r>
            <a:r>
              <a:rPr lang="en-US" sz="2200" b="1" dirty="0">
                <a:ea typeface="ＭＳ Ｐゴシック" charset="0"/>
              </a:rPr>
              <a:t>reach consensus and increase impact of </a:t>
            </a:r>
            <a:r>
              <a:rPr lang="en-US" sz="2200" b="1" dirty="0" smtClean="0">
                <a:ea typeface="ＭＳ Ｐゴシック" charset="0"/>
              </a:rPr>
              <a:t>data</a:t>
            </a:r>
            <a:endParaRPr lang="en-US" sz="2200" b="1" dirty="0">
              <a:ea typeface="ＭＳ Ｐゴシック" charset="0"/>
            </a:endParaRPr>
          </a:p>
          <a:p>
            <a:pPr algn="just">
              <a:spcAft>
                <a:spcPts val="800"/>
              </a:spcAft>
            </a:pPr>
            <a:r>
              <a:rPr lang="en-US" sz="2200" b="1" dirty="0">
                <a:solidFill>
                  <a:srgbClr val="4B99FF"/>
                </a:solidFill>
                <a:ea typeface="ＭＳ Ｐゴシック" charset="0"/>
              </a:rPr>
              <a:t>Data collection and analysis </a:t>
            </a:r>
            <a:r>
              <a:rPr lang="en-US" sz="2200" b="1" dirty="0" smtClean="0">
                <a:ea typeface="ＭＳ Ｐゴシック" charset="0"/>
              </a:rPr>
              <a:t>to </a:t>
            </a:r>
            <a:r>
              <a:rPr lang="en-US" sz="2200" b="1" dirty="0">
                <a:ea typeface="ＭＳ Ｐゴシック" charset="0"/>
              </a:rPr>
              <a:t>target response and inform </a:t>
            </a:r>
            <a:r>
              <a:rPr lang="en-US" sz="2200" b="1" dirty="0" smtClean="0">
                <a:ea typeface="ＭＳ Ｐゴシック" charset="0"/>
              </a:rPr>
              <a:t>solutions</a:t>
            </a:r>
            <a:endParaRPr lang="en-US" sz="2200" b="1" dirty="0">
              <a:ea typeface="ＭＳ Ｐゴシック" charset="0"/>
            </a:endParaRPr>
          </a:p>
          <a:p>
            <a:pPr algn="just">
              <a:spcAft>
                <a:spcPts val="800"/>
              </a:spcAft>
            </a:pPr>
            <a:r>
              <a:rPr lang="en-US" sz="2200" b="1" dirty="0">
                <a:ea typeface="ＭＳ Ｐゴシック" charset="0"/>
              </a:rPr>
              <a:t>Context specific and adaptable </a:t>
            </a:r>
            <a:r>
              <a:rPr lang="en-US" sz="2200" b="1" dirty="0">
                <a:solidFill>
                  <a:srgbClr val="4B99FF"/>
                </a:solidFill>
                <a:ea typeface="ＭＳ Ｐゴシック" charset="0"/>
              </a:rPr>
              <a:t>methodology</a:t>
            </a:r>
            <a:r>
              <a:rPr lang="en-US" sz="2200" b="1" dirty="0">
                <a:ea typeface="ＭＳ Ｐゴシック" charset="0"/>
              </a:rPr>
              <a:t> and </a:t>
            </a:r>
            <a:r>
              <a:rPr lang="en-US" sz="2200" b="1" dirty="0" smtClean="0">
                <a:ea typeface="ＭＳ Ｐゴシック" charset="0"/>
              </a:rPr>
              <a:t>approach</a:t>
            </a:r>
          </a:p>
          <a:p>
            <a:pPr algn="just">
              <a:spcAft>
                <a:spcPts val="800"/>
              </a:spcAft>
            </a:pPr>
            <a:r>
              <a:rPr lang="en-US" sz="2200" b="1" dirty="0">
                <a:solidFill>
                  <a:srgbClr val="4B99FF"/>
                </a:solidFill>
                <a:ea typeface="ＭＳ Ｐゴシック" charset="0"/>
              </a:rPr>
              <a:t>Mixed methods </a:t>
            </a:r>
            <a:r>
              <a:rPr lang="en-US" sz="2200" b="1" dirty="0">
                <a:ea typeface="ＭＳ Ｐゴシック" charset="0"/>
              </a:rPr>
              <a:t>approach (quantitative and qualitative) for deeper </a:t>
            </a:r>
            <a:r>
              <a:rPr lang="en-US" sz="2200" b="1" dirty="0" smtClean="0">
                <a:ea typeface="ＭＳ Ｐゴシック" charset="0"/>
              </a:rPr>
              <a:t>analysis </a:t>
            </a:r>
            <a:endParaRPr lang="en-US" sz="2200" b="1" dirty="0">
              <a:ea typeface="ＭＳ Ｐゴシック" charset="0"/>
            </a:endParaRPr>
          </a:p>
          <a:p>
            <a:pPr algn="just">
              <a:spcAft>
                <a:spcPts val="800"/>
              </a:spcAft>
            </a:pPr>
            <a:r>
              <a:rPr lang="en-US" sz="2200" b="1" dirty="0">
                <a:solidFill>
                  <a:srgbClr val="4B99FF"/>
                </a:solidFill>
                <a:ea typeface="ＭＳ Ｐゴシック" charset="0"/>
              </a:rPr>
              <a:t>Process</a:t>
            </a:r>
            <a:r>
              <a:rPr lang="en-US" sz="2200" b="1" dirty="0">
                <a:ea typeface="ＭＳ Ｐゴシック" charset="0"/>
              </a:rPr>
              <a:t> (not only results) that has tangible impact realized through local ownership</a:t>
            </a:r>
          </a:p>
          <a:p>
            <a:pPr algn="just">
              <a:spcAft>
                <a:spcPts val="800"/>
              </a:spcAft>
            </a:pPr>
            <a:r>
              <a:rPr lang="en-US" sz="2200" b="1" dirty="0">
                <a:ea typeface="ＭＳ Ｐゴシック" charset="0"/>
              </a:rPr>
              <a:t>Results include </a:t>
            </a:r>
            <a:r>
              <a:rPr lang="en-US" sz="2200" b="1" dirty="0">
                <a:solidFill>
                  <a:srgbClr val="4B99FF"/>
                </a:solidFill>
                <a:ea typeface="ＭＳ Ｐゴシック" charset="0"/>
              </a:rPr>
              <a:t>core data </a:t>
            </a:r>
            <a:r>
              <a:rPr lang="en-US" sz="2200" b="1" dirty="0">
                <a:ea typeface="ＭＳ Ｐゴシック" charset="0"/>
              </a:rPr>
              <a:t>(disaggregated population </a:t>
            </a:r>
            <a:r>
              <a:rPr lang="en-US" sz="2200" b="1" dirty="0" smtClean="0">
                <a:ea typeface="ＭＳ Ｐゴシック" charset="0"/>
              </a:rPr>
              <a:t>estimates by age, sex and diversity) and </a:t>
            </a:r>
            <a:r>
              <a:rPr lang="en-US" sz="2200" b="1" dirty="0" smtClean="0">
                <a:solidFill>
                  <a:srgbClr val="4B99FF"/>
                </a:solidFill>
                <a:ea typeface="ＭＳ Ｐゴシック" charset="0"/>
              </a:rPr>
              <a:t>thematic analysis </a:t>
            </a:r>
            <a:r>
              <a:rPr lang="en-US" sz="2200" b="1" dirty="0" smtClean="0">
                <a:ea typeface="ＭＳ Ｐゴシック" charset="0"/>
              </a:rPr>
              <a:t>such as needs, vulnerabilities and intentions.</a:t>
            </a:r>
            <a:endParaRPr lang="en-US" sz="2200" b="1" dirty="0">
              <a:ea typeface="ＭＳ Ｐゴシック" charset="0"/>
            </a:endParaRPr>
          </a:p>
          <a:p>
            <a:pPr marL="0" indent="0">
              <a:buNone/>
            </a:pPr>
            <a:endParaRPr lang="en-US" dirty="0"/>
          </a:p>
        </p:txBody>
      </p:sp>
      <p:sp>
        <p:nvSpPr>
          <p:cNvPr id="4" name="TextBox 3"/>
          <p:cNvSpPr txBox="1"/>
          <p:nvPr/>
        </p:nvSpPr>
        <p:spPr>
          <a:xfrm>
            <a:off x="6517249" y="1793930"/>
            <a:ext cx="2373127" cy="3416320"/>
          </a:xfrm>
          <a:prstGeom prst="rect">
            <a:avLst/>
          </a:prstGeom>
          <a:noFill/>
          <a:ln w="38100">
            <a:solidFill>
              <a:schemeClr val="accent2"/>
            </a:solidFill>
          </a:ln>
        </p:spPr>
        <p:txBody>
          <a:bodyPr wrap="square" rtlCol="0">
            <a:spAutoFit/>
          </a:bodyPr>
          <a:lstStyle/>
          <a:p>
            <a:r>
              <a:rPr lang="en-US" sz="2400" dirty="0"/>
              <a:t> </a:t>
            </a:r>
            <a:r>
              <a:rPr lang="en-US" sz="2400" dirty="0">
                <a:solidFill>
                  <a:srgbClr val="77933C"/>
                </a:solidFill>
              </a:rPr>
              <a:t>“If we </a:t>
            </a:r>
            <a:r>
              <a:rPr lang="en-US" sz="2400" i="1" dirty="0">
                <a:solidFill>
                  <a:srgbClr val="77933C"/>
                </a:solidFill>
              </a:rPr>
              <a:t>don’t</a:t>
            </a:r>
            <a:r>
              <a:rPr lang="en-US" sz="2400" dirty="0">
                <a:solidFill>
                  <a:srgbClr val="77933C"/>
                </a:solidFill>
              </a:rPr>
              <a:t> come together on data, then we </a:t>
            </a:r>
            <a:r>
              <a:rPr lang="en-US" sz="2400" i="1" dirty="0">
                <a:solidFill>
                  <a:srgbClr val="77933C"/>
                </a:solidFill>
              </a:rPr>
              <a:t>can’t</a:t>
            </a:r>
            <a:r>
              <a:rPr lang="en-US" sz="2400" dirty="0">
                <a:solidFill>
                  <a:srgbClr val="77933C"/>
                </a:solidFill>
              </a:rPr>
              <a:t> come together on </a:t>
            </a:r>
            <a:r>
              <a:rPr lang="en-US" sz="2400" dirty="0" err="1">
                <a:solidFill>
                  <a:srgbClr val="77933C"/>
                </a:solidFill>
              </a:rPr>
              <a:t>programmes</a:t>
            </a:r>
            <a:r>
              <a:rPr lang="en-US" sz="2400" dirty="0">
                <a:solidFill>
                  <a:srgbClr val="77933C"/>
                </a:solidFill>
              </a:rPr>
              <a:t>” </a:t>
            </a:r>
            <a:endParaRPr lang="en-US" sz="2400" dirty="0" smtClean="0">
              <a:solidFill>
                <a:srgbClr val="77933C"/>
              </a:solidFill>
            </a:endParaRPr>
          </a:p>
          <a:p>
            <a:endParaRPr lang="en-US" sz="1600" dirty="0" smtClean="0">
              <a:solidFill>
                <a:srgbClr val="77933C"/>
              </a:solidFill>
            </a:endParaRPr>
          </a:p>
          <a:p>
            <a:endParaRPr lang="en-US" sz="1600" dirty="0">
              <a:solidFill>
                <a:srgbClr val="77933C"/>
              </a:solidFill>
            </a:endParaRPr>
          </a:p>
          <a:p>
            <a:pPr algn="r"/>
            <a:r>
              <a:rPr lang="en-US" sz="1600" dirty="0" smtClean="0">
                <a:solidFill>
                  <a:srgbClr val="77933C"/>
                </a:solidFill>
              </a:rPr>
              <a:t>OCHA </a:t>
            </a:r>
            <a:r>
              <a:rPr lang="en-US" sz="1600" dirty="0">
                <a:solidFill>
                  <a:srgbClr val="77933C"/>
                </a:solidFill>
              </a:rPr>
              <a:t>Policy </a:t>
            </a:r>
            <a:r>
              <a:rPr lang="en-US" sz="1600" dirty="0" smtClean="0">
                <a:solidFill>
                  <a:srgbClr val="77933C"/>
                </a:solidFill>
              </a:rPr>
              <a:t>Head, ECOSOC 2015</a:t>
            </a:r>
            <a:endParaRPr lang="en-US" sz="1600" dirty="0">
              <a:solidFill>
                <a:srgbClr val="77933C"/>
              </a:solidFill>
            </a:endParaRPr>
          </a:p>
        </p:txBody>
      </p:sp>
    </p:spTree>
    <p:extLst>
      <p:ext uri="{BB962C8B-B14F-4D97-AF65-F5344CB8AC3E}">
        <p14:creationId xmlns:p14="http://schemas.microsoft.com/office/powerpoint/2010/main" val="196451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77" y="274638"/>
            <a:ext cx="8798856" cy="756018"/>
          </a:xfrm>
        </p:spPr>
        <p:txBody>
          <a:bodyPr>
            <a:normAutofit/>
          </a:bodyPr>
          <a:lstStyle/>
          <a:p>
            <a:r>
              <a:rPr lang="en-US" sz="3600" dirty="0" smtClean="0"/>
              <a:t>PROFILING for DURABLE SOLUTIONS?</a:t>
            </a:r>
            <a:endParaRPr lang="en-US" sz="3600" dirty="0"/>
          </a:p>
        </p:txBody>
      </p:sp>
      <p:sp>
        <p:nvSpPr>
          <p:cNvPr id="3" name="Content Placeholder 2"/>
          <p:cNvSpPr>
            <a:spLocks noGrp="1"/>
          </p:cNvSpPr>
          <p:nvPr>
            <p:ph idx="1"/>
          </p:nvPr>
        </p:nvSpPr>
        <p:spPr>
          <a:xfrm>
            <a:off x="323969" y="1743817"/>
            <a:ext cx="5465514" cy="4523012"/>
          </a:xfrm>
        </p:spPr>
        <p:txBody>
          <a:bodyPr>
            <a:normAutofit lnSpcReduction="10000"/>
          </a:bodyPr>
          <a:lstStyle/>
          <a:p>
            <a:pPr>
              <a:spcAft>
                <a:spcPts val="800"/>
              </a:spcAft>
            </a:pPr>
            <a:r>
              <a:rPr lang="en-US" sz="2200" b="1" dirty="0" smtClean="0">
                <a:ea typeface="ＭＳ Ｐゴシック" charset="0"/>
              </a:rPr>
              <a:t>Comprehensive and </a:t>
            </a:r>
            <a:r>
              <a:rPr lang="en-US" sz="2200" b="1" dirty="0" smtClean="0">
                <a:solidFill>
                  <a:srgbClr val="4B99FF"/>
                </a:solidFill>
                <a:ea typeface="ＭＳ Ｐゴシック" charset="0"/>
              </a:rPr>
              <a:t>context specific data</a:t>
            </a:r>
            <a:endParaRPr lang="en-US" sz="2200" b="1" dirty="0">
              <a:solidFill>
                <a:srgbClr val="4B99FF"/>
              </a:solidFill>
              <a:ea typeface="ＭＳ Ｐゴシック" charset="0"/>
            </a:endParaRPr>
          </a:p>
          <a:p>
            <a:pPr>
              <a:spcAft>
                <a:spcPts val="800"/>
              </a:spcAft>
            </a:pPr>
            <a:r>
              <a:rPr lang="en-US" sz="2200" b="1" dirty="0" smtClean="0">
                <a:solidFill>
                  <a:srgbClr val="4B99FF"/>
                </a:solidFill>
                <a:ea typeface="ＭＳ Ｐゴシック" charset="0"/>
              </a:rPr>
              <a:t>Comparative analysis </a:t>
            </a:r>
            <a:r>
              <a:rPr lang="en-US" sz="2200" b="1" dirty="0" smtClean="0">
                <a:ea typeface="ＭＳ Ｐゴシック" charset="0"/>
              </a:rPr>
              <a:t>across different groups (displaced, host, economic migrants etc.)</a:t>
            </a:r>
            <a:r>
              <a:rPr lang="en-US" sz="2200" b="1" dirty="0">
                <a:solidFill>
                  <a:srgbClr val="4B99FF"/>
                </a:solidFill>
                <a:ea typeface="ＭＳ Ｐゴシック" charset="0"/>
              </a:rPr>
              <a:t> </a:t>
            </a:r>
            <a:endParaRPr lang="en-US" sz="2200" b="1" dirty="0" smtClean="0">
              <a:solidFill>
                <a:srgbClr val="4B99FF"/>
              </a:solidFill>
              <a:ea typeface="ＭＳ Ｐゴシック" charset="0"/>
            </a:endParaRPr>
          </a:p>
          <a:p>
            <a:pPr>
              <a:spcAft>
                <a:spcPts val="800"/>
              </a:spcAft>
            </a:pPr>
            <a:r>
              <a:rPr lang="en-US" sz="2200" b="1" dirty="0" smtClean="0">
                <a:ea typeface="ＭＳ Ｐゴシック" charset="0"/>
              </a:rPr>
              <a:t>Helps to identify specific </a:t>
            </a:r>
            <a:r>
              <a:rPr lang="en-US" sz="2200" b="1" dirty="0" smtClean="0">
                <a:solidFill>
                  <a:srgbClr val="4B99FF"/>
                </a:solidFill>
                <a:ea typeface="ＭＳ Ｐゴシック" charset="0"/>
              </a:rPr>
              <a:t>displacement related vulnerabilities</a:t>
            </a:r>
          </a:p>
          <a:p>
            <a:pPr>
              <a:spcAft>
                <a:spcPts val="800"/>
              </a:spcAft>
            </a:pPr>
            <a:r>
              <a:rPr lang="en-US" sz="2200" b="1" dirty="0">
                <a:solidFill>
                  <a:srgbClr val="4B99FF"/>
                </a:solidFill>
                <a:ea typeface="ＭＳ Ｐゴシック" charset="0"/>
              </a:rPr>
              <a:t>Consensus</a:t>
            </a:r>
            <a:r>
              <a:rPr lang="en-US" sz="2200" b="1" dirty="0">
                <a:ea typeface="ＭＳ Ｐゴシック" charset="0"/>
              </a:rPr>
              <a:t> between humanitarian and development actors</a:t>
            </a:r>
          </a:p>
          <a:p>
            <a:pPr>
              <a:spcAft>
                <a:spcPts val="800"/>
              </a:spcAft>
            </a:pPr>
            <a:r>
              <a:rPr lang="en-US" sz="2200" b="1" dirty="0" smtClean="0">
                <a:ea typeface="ＭＳ Ｐゴシック" charset="0"/>
              </a:rPr>
              <a:t>Evidence </a:t>
            </a:r>
            <a:r>
              <a:rPr lang="en-US" sz="2200" b="1" dirty="0">
                <a:ea typeface="ＭＳ Ｐゴシック" charset="0"/>
              </a:rPr>
              <a:t>for strategy development and </a:t>
            </a:r>
            <a:r>
              <a:rPr lang="en-US" sz="2200" b="1" dirty="0">
                <a:solidFill>
                  <a:srgbClr val="4B99FF"/>
                </a:solidFill>
                <a:ea typeface="ＭＳ Ｐゴシック" charset="0"/>
              </a:rPr>
              <a:t>integrated </a:t>
            </a:r>
            <a:r>
              <a:rPr lang="en-US" sz="2200" b="1" dirty="0" smtClean="0">
                <a:solidFill>
                  <a:srgbClr val="4B99FF"/>
                </a:solidFill>
                <a:ea typeface="ＭＳ Ｐゴシック" charset="0"/>
              </a:rPr>
              <a:t>responses </a:t>
            </a:r>
            <a:r>
              <a:rPr lang="en-US" sz="2200" b="1" dirty="0" smtClean="0">
                <a:ea typeface="ＭＳ Ｐゴシック" charset="0"/>
              </a:rPr>
              <a:t>across the different groups</a:t>
            </a:r>
            <a:endParaRPr lang="en-US" sz="2200" b="1" dirty="0">
              <a:ea typeface="ＭＳ Ｐゴシック" charset="0"/>
            </a:endParaRPr>
          </a:p>
          <a:p>
            <a:pPr>
              <a:spcAft>
                <a:spcPts val="800"/>
              </a:spcAft>
            </a:pPr>
            <a:endParaRPr lang="en-US" sz="2200" b="1" dirty="0" smtClean="0">
              <a:ea typeface="ＭＳ Ｐゴシック" charset="0"/>
            </a:endParaRPr>
          </a:p>
        </p:txBody>
      </p:sp>
      <p:pic>
        <p:nvPicPr>
          <p:cNvPr id="4" name="Picture 3" descr="https://encrypted-tbn3.gstatic.com/images?q=tbn:ANd9GcQFAal_ayMjDv1Z6y0aUb043Z0WAoT48DOiBPH3XzrQjLdYLjy_VQ"/>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65367" y="1823845"/>
            <a:ext cx="2817748" cy="402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09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77" y="274638"/>
            <a:ext cx="8798856" cy="756018"/>
          </a:xfrm>
        </p:spPr>
        <p:txBody>
          <a:bodyPr>
            <a:normAutofit/>
          </a:bodyPr>
          <a:lstStyle/>
          <a:p>
            <a:r>
              <a:rPr lang="en-US" sz="3600" dirty="0" smtClean="0"/>
              <a:t>PROFILING for DURABLE SOLUTIONS?</a:t>
            </a:r>
            <a:endParaRPr lang="en-US" sz="3600"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700808"/>
            <a:ext cx="4355974" cy="3266981"/>
          </a:xfrm>
          <a:prstGeom prst="rect">
            <a:avLst/>
          </a:prstGeom>
        </p:spPr>
      </p:pic>
      <p:sp>
        <p:nvSpPr>
          <p:cNvPr id="7" name="Text Placeholder 3"/>
          <p:cNvSpPr txBox="1">
            <a:spLocks/>
          </p:cNvSpPr>
          <p:nvPr/>
        </p:nvSpPr>
        <p:spPr>
          <a:xfrm>
            <a:off x="201977" y="4980884"/>
            <a:ext cx="4355975" cy="864096"/>
          </a:xfrm>
          <a:prstGeom prst="rect">
            <a:avLst/>
          </a:prstGeom>
        </p:spPr>
        <p:txBody>
          <a:bodyPr>
            <a:noAutofit/>
          </a:bodyPr>
          <a:lstStyle>
            <a:lvl1pPr marL="457200" indent="-457200" algn="l" defTabSz="457200" rtl="0" eaLnBrk="1" latinLnBrk="0" hangingPunct="1">
              <a:spcBef>
                <a:spcPct val="20000"/>
              </a:spcBef>
              <a:buClr>
                <a:srgbClr val="4B99FF"/>
              </a:buClr>
              <a:buFont typeface="Arial"/>
              <a:buChar char="•"/>
              <a:defRPr sz="3200" kern="1200">
                <a:solidFill>
                  <a:srgbClr val="3E3E3E"/>
                </a:solidFill>
                <a:latin typeface="Avenir Book"/>
                <a:ea typeface="+mn-ea"/>
                <a:cs typeface="Avenir Book"/>
              </a:defRPr>
            </a:lvl1pPr>
            <a:lvl2pPr marL="742950" indent="-285750" algn="l" defTabSz="457200" rtl="0" eaLnBrk="1" latinLnBrk="0" hangingPunct="1">
              <a:spcBef>
                <a:spcPct val="20000"/>
              </a:spcBef>
              <a:buClrTx/>
              <a:buFont typeface="Arial"/>
              <a:buChar char="•"/>
              <a:defRPr sz="2800" kern="1200">
                <a:solidFill>
                  <a:srgbClr val="3E3E3E"/>
                </a:solidFill>
                <a:latin typeface="Avenir Book"/>
                <a:ea typeface="+mn-ea"/>
                <a:cs typeface="Avenir Book"/>
              </a:defRPr>
            </a:lvl2pPr>
            <a:lvl3pPr marL="914400" indent="0" algn="l" defTabSz="457200" rtl="0" eaLnBrk="1" latinLnBrk="0" hangingPunct="1">
              <a:spcBef>
                <a:spcPct val="20000"/>
              </a:spcBef>
              <a:buFont typeface="Arial"/>
              <a:buNone/>
              <a:defRPr sz="2400" kern="1200">
                <a:solidFill>
                  <a:schemeClr val="tx1"/>
                </a:solidFill>
                <a:latin typeface="Avenir Book"/>
                <a:ea typeface="+mn-ea"/>
                <a:cs typeface="Avenir Book"/>
              </a:defRPr>
            </a:lvl3pPr>
            <a:lvl4pPr marL="16002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Font typeface="Arial"/>
              <a:buNone/>
              <a:defRPr/>
            </a:pPr>
            <a:r>
              <a:rPr lang="en-US" sz="1800" dirty="0" smtClean="0">
                <a:solidFill>
                  <a:srgbClr val="002060"/>
                </a:solidFill>
              </a:rPr>
              <a:t>Statehouse IDP settlement, </a:t>
            </a:r>
            <a:r>
              <a:rPr lang="en-US" sz="1800" dirty="0" err="1" smtClean="0">
                <a:solidFill>
                  <a:srgbClr val="002060"/>
                </a:solidFill>
              </a:rPr>
              <a:t>Hargeisa</a:t>
            </a:r>
            <a:endParaRPr lang="en-US" sz="1800" dirty="0" smtClean="0">
              <a:solidFill>
                <a:srgbClr val="002060"/>
              </a:solidFill>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31498" y="1700808"/>
            <a:ext cx="4355975" cy="3266981"/>
          </a:xfrm>
          <a:prstGeom prst="rect">
            <a:avLst/>
          </a:prstGeom>
        </p:spPr>
      </p:pic>
      <p:sp>
        <p:nvSpPr>
          <p:cNvPr id="9" name="Text Placeholder 3"/>
          <p:cNvSpPr txBox="1">
            <a:spLocks/>
          </p:cNvSpPr>
          <p:nvPr/>
        </p:nvSpPr>
        <p:spPr>
          <a:xfrm>
            <a:off x="4653782" y="5003312"/>
            <a:ext cx="4355975" cy="513920"/>
          </a:xfrm>
          <a:prstGeom prst="rect">
            <a:avLst/>
          </a:prstGeom>
        </p:spPr>
        <p:txBody>
          <a:bodyPr>
            <a:noAutofit/>
          </a:bodyPr>
          <a:lstStyle>
            <a:lvl1pPr marL="342900" indent="-342900" algn="l" defTabSz="457200" rtl="0" eaLnBrk="1" fontAlgn="base" hangingPunct="1">
              <a:lnSpc>
                <a:spcPct val="150000"/>
              </a:lnSpc>
              <a:spcBef>
                <a:spcPct val="20000"/>
              </a:spcBef>
              <a:spcAft>
                <a:spcPct val="0"/>
              </a:spcAft>
              <a:buFont typeface="Arial" charset="0"/>
              <a:buChar char="•"/>
              <a:defRPr sz="2000" kern="1200">
                <a:solidFill>
                  <a:srgbClr val="3E65A0"/>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bg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bg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bg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bg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r">
              <a:buFont typeface="Arial" charset="0"/>
              <a:buNone/>
              <a:defRPr/>
            </a:pPr>
            <a:r>
              <a:rPr lang="en-US" dirty="0" err="1" smtClean="0">
                <a:solidFill>
                  <a:srgbClr val="002060"/>
                </a:solidFill>
              </a:rPr>
              <a:t>Ayaha</a:t>
            </a:r>
            <a:r>
              <a:rPr lang="en-US" dirty="0" smtClean="0">
                <a:solidFill>
                  <a:srgbClr val="002060"/>
                </a:solidFill>
              </a:rPr>
              <a:t> IV settlement, </a:t>
            </a:r>
            <a:r>
              <a:rPr lang="en-US" dirty="0" err="1" smtClean="0">
                <a:solidFill>
                  <a:srgbClr val="002060"/>
                </a:solidFill>
              </a:rPr>
              <a:t>Hargeisa</a:t>
            </a:r>
            <a:endParaRPr lang="en-US" dirty="0" smtClean="0">
              <a:solidFill>
                <a:srgbClr val="002060"/>
              </a:solidFill>
            </a:endParaRPr>
          </a:p>
        </p:txBody>
      </p:sp>
    </p:spTree>
    <p:extLst>
      <p:ext uri="{BB962C8B-B14F-4D97-AF65-F5344CB8AC3E}">
        <p14:creationId xmlns:p14="http://schemas.microsoft.com/office/powerpoint/2010/main" val="714958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48723"/>
            <a:ext cx="8229600" cy="743924"/>
          </a:xfrm>
          <a:prstGeom prst="rect">
            <a:avLst/>
          </a:prstGeom>
        </p:spPr>
        <p:txBody>
          <a:bodyPr>
            <a:normAutofit/>
          </a:bodyPr>
          <a:lstStyle>
            <a:lvl1pPr algn="ctr" defTabSz="457200" rtl="0" eaLnBrk="1" latinLnBrk="0" hangingPunct="1">
              <a:spcBef>
                <a:spcPct val="0"/>
              </a:spcBef>
              <a:buNone/>
              <a:defRPr sz="4400" kern="1200">
                <a:solidFill>
                  <a:srgbClr val="4B99FF"/>
                </a:solidFill>
                <a:latin typeface="Avenir Next Regular"/>
                <a:ea typeface="+mj-ea"/>
                <a:cs typeface="Avenir Next Regular"/>
              </a:defRPr>
            </a:lvl1pPr>
          </a:lstStyle>
          <a:p>
            <a:r>
              <a:rPr lang="en-US" sz="3000" dirty="0" smtClean="0"/>
              <a:t>THE PROFILING PROCESS: STEP-BY-STEP</a:t>
            </a:r>
            <a:endParaRPr lang="en-US" sz="3000" dirty="0"/>
          </a:p>
        </p:txBody>
      </p:sp>
      <p:pic>
        <p:nvPicPr>
          <p:cNvPr id="4" name="Picture 3" descr="simpl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65827" y="1031521"/>
            <a:ext cx="3911826" cy="5428306"/>
          </a:xfrm>
          <a:prstGeom prst="rect">
            <a:avLst/>
          </a:prstGeom>
        </p:spPr>
      </p:pic>
    </p:spTree>
    <p:extLst>
      <p:ext uri="{BB962C8B-B14F-4D97-AF65-F5344CB8AC3E}">
        <p14:creationId xmlns:p14="http://schemas.microsoft.com/office/powerpoint/2010/main" val="2433951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Why collaborate?</a:t>
            </a:r>
            <a:endParaRPr lang="en-US" dirty="0"/>
          </a:p>
        </p:txBody>
      </p:sp>
      <p:sp>
        <p:nvSpPr>
          <p:cNvPr id="2" name="Content Placeholder 1"/>
          <p:cNvSpPr>
            <a:spLocks noGrp="1"/>
          </p:cNvSpPr>
          <p:nvPr>
            <p:ph idx="1"/>
          </p:nvPr>
        </p:nvSpPr>
        <p:spPr/>
        <p:txBody>
          <a:bodyPr>
            <a:normAutofit lnSpcReduction="10000"/>
          </a:bodyPr>
          <a:lstStyle/>
          <a:p>
            <a:pPr>
              <a:defRPr/>
            </a:pPr>
            <a:r>
              <a:rPr lang="en-US" dirty="0" smtClean="0"/>
              <a:t>Use </a:t>
            </a:r>
            <a:r>
              <a:rPr lang="en-US" dirty="0"/>
              <a:t>resources, skills and expertise</a:t>
            </a:r>
          </a:p>
          <a:p>
            <a:pPr>
              <a:defRPr/>
            </a:pPr>
            <a:r>
              <a:rPr lang="en-US" dirty="0"/>
              <a:t>Reduces need for multiple surveys</a:t>
            </a:r>
          </a:p>
          <a:p>
            <a:pPr>
              <a:defRPr/>
            </a:pPr>
            <a:r>
              <a:rPr lang="en-US" dirty="0" smtClean="0"/>
              <a:t>Ownership </a:t>
            </a:r>
            <a:r>
              <a:rPr lang="en-US" dirty="0"/>
              <a:t>of process </a:t>
            </a:r>
          </a:p>
          <a:p>
            <a:pPr>
              <a:defRPr/>
            </a:pPr>
            <a:r>
              <a:rPr lang="en-US" dirty="0"/>
              <a:t>Findings of </a:t>
            </a:r>
            <a:r>
              <a:rPr lang="en-US" dirty="0" smtClean="0"/>
              <a:t>interest / benefit </a:t>
            </a:r>
            <a:r>
              <a:rPr lang="en-US" dirty="0"/>
              <a:t>to all:</a:t>
            </a:r>
          </a:p>
          <a:p>
            <a:pPr lvl="1">
              <a:defRPr/>
            </a:pPr>
            <a:r>
              <a:rPr lang="en-US" dirty="0">
                <a:solidFill>
                  <a:srgbClr val="4B99FF"/>
                </a:solidFill>
              </a:rPr>
              <a:t>Government</a:t>
            </a:r>
          </a:p>
          <a:p>
            <a:pPr lvl="1">
              <a:defRPr/>
            </a:pPr>
            <a:r>
              <a:rPr lang="en-US" dirty="0">
                <a:solidFill>
                  <a:srgbClr val="4B99FF"/>
                </a:solidFill>
              </a:rPr>
              <a:t>Multiple organizations </a:t>
            </a:r>
            <a:r>
              <a:rPr lang="en-US">
                <a:solidFill>
                  <a:srgbClr val="4B99FF"/>
                </a:solidFill>
              </a:rPr>
              <a:t>/ </a:t>
            </a:r>
            <a:r>
              <a:rPr lang="en-US" smtClean="0">
                <a:solidFill>
                  <a:srgbClr val="4B99FF"/>
                </a:solidFill>
              </a:rPr>
              <a:t>clusters</a:t>
            </a:r>
            <a:endParaRPr lang="en-US" dirty="0">
              <a:solidFill>
                <a:srgbClr val="4B99FF"/>
              </a:solidFill>
            </a:endParaRPr>
          </a:p>
          <a:p>
            <a:pPr>
              <a:defRPr/>
            </a:pPr>
            <a:r>
              <a:rPr lang="en-US" dirty="0"/>
              <a:t>Platform for common understanding of situation</a:t>
            </a:r>
          </a:p>
          <a:p>
            <a:pPr lvl="1">
              <a:defRPr/>
            </a:pPr>
            <a:r>
              <a:rPr lang="en-US" dirty="0">
                <a:solidFill>
                  <a:srgbClr val="4B99FF"/>
                </a:solidFill>
              </a:rPr>
              <a:t>Planning</a:t>
            </a:r>
          </a:p>
          <a:p>
            <a:pPr lvl="1">
              <a:defRPr/>
            </a:pPr>
            <a:r>
              <a:rPr lang="en-US" dirty="0" smtClean="0">
                <a:solidFill>
                  <a:srgbClr val="4B99FF"/>
                </a:solidFill>
              </a:rPr>
              <a:t>Funding</a:t>
            </a:r>
            <a:endParaRPr lang="en-US" dirty="0">
              <a:solidFill>
                <a:srgbClr val="4B99FF"/>
              </a:solidFill>
            </a:endParaRPr>
          </a:p>
        </p:txBody>
      </p:sp>
    </p:spTree>
    <p:extLst>
      <p:ext uri="{BB962C8B-B14F-4D97-AF65-F5344CB8AC3E}">
        <p14:creationId xmlns:p14="http://schemas.microsoft.com/office/powerpoint/2010/main" val="1118527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COUNTRY EXAMPLES</a:t>
            </a:r>
            <a:endParaRPr lang="en-US" dirty="0"/>
          </a:p>
        </p:txBody>
      </p:sp>
      <p:sp>
        <p:nvSpPr>
          <p:cNvPr id="6" name="Text Placeholder 3"/>
          <p:cNvSpPr txBox="1">
            <a:spLocks/>
          </p:cNvSpPr>
          <p:nvPr/>
        </p:nvSpPr>
        <p:spPr>
          <a:xfrm>
            <a:off x="881194" y="6176806"/>
            <a:ext cx="7399431" cy="450599"/>
          </a:xfrm>
          <a:prstGeom prst="rect">
            <a:avLst/>
          </a:prstGeom>
        </p:spPr>
        <p:txBody>
          <a:bodyPr>
            <a:normAutofit/>
          </a:bodyPr>
          <a:lstStyle>
            <a:lvl1pPr marL="457200" indent="-457200" algn="l" defTabSz="457200" rtl="0" eaLnBrk="1" latinLnBrk="0" hangingPunct="1">
              <a:spcBef>
                <a:spcPct val="20000"/>
              </a:spcBef>
              <a:buClr>
                <a:srgbClr val="4B99FF"/>
              </a:buClr>
              <a:buFont typeface="Arial"/>
              <a:buChar char="•"/>
              <a:defRPr sz="3200" kern="1200">
                <a:solidFill>
                  <a:srgbClr val="3E3E3E"/>
                </a:solidFill>
                <a:latin typeface="Avenir Book"/>
                <a:ea typeface="+mn-ea"/>
                <a:cs typeface="Avenir Book"/>
              </a:defRPr>
            </a:lvl1pPr>
            <a:lvl2pPr marL="742950" indent="-285750" algn="l" defTabSz="457200" rtl="0" eaLnBrk="1" latinLnBrk="0" hangingPunct="1">
              <a:spcBef>
                <a:spcPct val="20000"/>
              </a:spcBef>
              <a:buClrTx/>
              <a:buFont typeface="Arial"/>
              <a:buChar char="•"/>
              <a:defRPr sz="2800" kern="1200">
                <a:solidFill>
                  <a:srgbClr val="3E3E3E"/>
                </a:solidFill>
                <a:latin typeface="Avenir Book"/>
                <a:ea typeface="+mn-ea"/>
                <a:cs typeface="Avenir Book"/>
              </a:defRPr>
            </a:lvl2pPr>
            <a:lvl3pPr marL="914400" indent="0" algn="l" defTabSz="457200" rtl="0" eaLnBrk="1" latinLnBrk="0" hangingPunct="1">
              <a:spcBef>
                <a:spcPct val="20000"/>
              </a:spcBef>
              <a:buFont typeface="Arial"/>
              <a:buNone/>
              <a:defRPr sz="2400" kern="1200">
                <a:solidFill>
                  <a:schemeClr val="tx1"/>
                </a:solidFill>
                <a:latin typeface="Avenir Book"/>
                <a:ea typeface="+mn-ea"/>
                <a:cs typeface="Avenir Book"/>
              </a:defRPr>
            </a:lvl3pPr>
            <a:lvl4pPr marL="16002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i="1" dirty="0" smtClean="0">
                <a:solidFill>
                  <a:srgbClr val="4B99FF"/>
                </a:solidFill>
              </a:rPr>
              <a:t>Scoping Mission, Somalia 2015</a:t>
            </a:r>
          </a:p>
          <a:p>
            <a:endParaRPr lang="en-US" i="1" spc="-40" dirty="0"/>
          </a:p>
        </p:txBody>
      </p:sp>
      <p:pic>
        <p:nvPicPr>
          <p:cNvPr id="4" name="Picture 3" descr="IMG_2066.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83828" y="1076282"/>
            <a:ext cx="7109192" cy="5023562"/>
          </a:xfrm>
          <a:prstGeom prst="rect">
            <a:avLst/>
          </a:prstGeom>
        </p:spPr>
      </p:pic>
    </p:spTree>
    <p:extLst>
      <p:ext uri="{BB962C8B-B14F-4D97-AF65-F5344CB8AC3E}">
        <p14:creationId xmlns:p14="http://schemas.microsoft.com/office/powerpoint/2010/main" val="4120163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2493</TotalTime>
  <Words>1002</Words>
  <Application>Microsoft Office PowerPoint</Application>
  <PresentationFormat>On-screen Show (4:3)</PresentationFormat>
  <Paragraphs>154</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ＭＳ Ｐゴシック</vt:lpstr>
      <vt:lpstr>Arial</vt:lpstr>
      <vt:lpstr>Avenir Book</vt:lpstr>
      <vt:lpstr>Avenir Next Regular</vt:lpstr>
      <vt:lpstr>Calibri</vt:lpstr>
      <vt:lpstr>Wingdings</vt:lpstr>
      <vt:lpstr>Office Theme</vt:lpstr>
      <vt:lpstr>5. PROFILING IDP SITUATIONS</vt:lpstr>
      <vt:lpstr>SESSION OVERVIEW</vt:lpstr>
      <vt:lpstr>WHAT IS PROFILING?</vt:lpstr>
      <vt:lpstr>WHAT IS PROFILING?</vt:lpstr>
      <vt:lpstr>PROFILING for DURABLE SOLUTIONS?</vt:lpstr>
      <vt:lpstr>PROFILING for DURABLE SOLUTIONS?</vt:lpstr>
      <vt:lpstr>PowerPoint Presentation</vt:lpstr>
      <vt:lpstr>Why collaborate?</vt:lpstr>
      <vt:lpstr>COUNTRY EXAMPLES</vt:lpstr>
      <vt:lpstr>COUNTRY EXAMPLES (cont.)</vt:lpstr>
      <vt:lpstr>PROFILING RESOURCES</vt:lpstr>
      <vt:lpstr>PROFILING RESOURCES: ONLINE TOOLKITS</vt:lpstr>
      <vt:lpstr>PowerPoint Presentation</vt:lpstr>
      <vt:lpstr>SESSION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Giulia Boo</dc:creator>
  <cp:lastModifiedBy>George Binder</cp:lastModifiedBy>
  <cp:revision>94</cp:revision>
  <dcterms:created xsi:type="dcterms:W3CDTF">2015-08-12T07:09:55Z</dcterms:created>
  <dcterms:modified xsi:type="dcterms:W3CDTF">2018-06-05T13:59:06Z</dcterms:modified>
</cp:coreProperties>
</file>