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587" r:id="rId1"/>
  </p:sldMasterIdLst>
  <p:notesMasterIdLst>
    <p:notesMasterId r:id="rId16"/>
  </p:notesMasterIdLst>
  <p:handoutMasterIdLst>
    <p:handoutMasterId r:id="rId17"/>
  </p:handoutMasterIdLst>
  <p:sldIdLst>
    <p:sldId id="326" r:id="rId2"/>
    <p:sldId id="309" r:id="rId3"/>
    <p:sldId id="324" r:id="rId4"/>
    <p:sldId id="325" r:id="rId5"/>
    <p:sldId id="303" r:id="rId6"/>
    <p:sldId id="320" r:id="rId7"/>
    <p:sldId id="327" r:id="rId8"/>
    <p:sldId id="319" r:id="rId9"/>
    <p:sldId id="321" r:id="rId10"/>
    <p:sldId id="329" r:id="rId11"/>
    <p:sldId id="328" r:id="rId12"/>
    <p:sldId id="322" r:id="rId13"/>
    <p:sldId id="307" r:id="rId14"/>
    <p:sldId id="313"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S PGothic" charset="0"/>
        <a:cs typeface="MS PGothic" charset="0"/>
      </a:defRPr>
    </a:lvl1pPr>
    <a:lvl2pPr marL="457200" algn="l" rtl="0" eaLnBrk="0" fontAlgn="base" hangingPunct="0">
      <a:spcBef>
        <a:spcPct val="0"/>
      </a:spcBef>
      <a:spcAft>
        <a:spcPct val="0"/>
      </a:spcAft>
      <a:defRPr kern="1200">
        <a:solidFill>
          <a:schemeClr val="tx1"/>
        </a:solidFill>
        <a:latin typeface="Arial" charset="0"/>
        <a:ea typeface="MS PGothic" charset="0"/>
        <a:cs typeface="MS PGothic" charset="0"/>
      </a:defRPr>
    </a:lvl2pPr>
    <a:lvl3pPr marL="914400" algn="l" rtl="0" eaLnBrk="0" fontAlgn="base" hangingPunct="0">
      <a:spcBef>
        <a:spcPct val="0"/>
      </a:spcBef>
      <a:spcAft>
        <a:spcPct val="0"/>
      </a:spcAft>
      <a:defRPr kern="1200">
        <a:solidFill>
          <a:schemeClr val="tx1"/>
        </a:solidFill>
        <a:latin typeface="Arial" charset="0"/>
        <a:ea typeface="MS PGothic" charset="0"/>
        <a:cs typeface="MS PGothic" charset="0"/>
      </a:defRPr>
    </a:lvl3pPr>
    <a:lvl4pPr marL="1371600" algn="l" rtl="0" eaLnBrk="0" fontAlgn="base" hangingPunct="0">
      <a:spcBef>
        <a:spcPct val="0"/>
      </a:spcBef>
      <a:spcAft>
        <a:spcPct val="0"/>
      </a:spcAft>
      <a:defRPr kern="1200">
        <a:solidFill>
          <a:schemeClr val="tx1"/>
        </a:solidFill>
        <a:latin typeface="Arial" charset="0"/>
        <a:ea typeface="MS PGothic" charset="0"/>
        <a:cs typeface="MS PGothic" charset="0"/>
      </a:defRPr>
    </a:lvl4pPr>
    <a:lvl5pPr marL="1828800" algn="l" rtl="0" eaLnBrk="0" fontAlgn="base" hangingPunct="0">
      <a:spcBef>
        <a:spcPct val="0"/>
      </a:spcBef>
      <a:spcAft>
        <a:spcPct val="0"/>
      </a:spcAft>
      <a:defRPr kern="1200">
        <a:solidFill>
          <a:schemeClr val="tx1"/>
        </a:solidFill>
        <a:latin typeface="Arial" charset="0"/>
        <a:ea typeface="MS PGothic" charset="0"/>
        <a:cs typeface="MS PGothic" charset="0"/>
      </a:defRPr>
    </a:lvl5pPr>
    <a:lvl6pPr marL="2286000" algn="l" defTabSz="457200" rtl="0" eaLnBrk="1" latinLnBrk="0" hangingPunct="1">
      <a:defRPr kern="1200">
        <a:solidFill>
          <a:schemeClr val="tx1"/>
        </a:solidFill>
        <a:latin typeface="Arial" charset="0"/>
        <a:ea typeface="MS PGothic" charset="0"/>
        <a:cs typeface="MS PGothic" charset="0"/>
      </a:defRPr>
    </a:lvl6pPr>
    <a:lvl7pPr marL="2743200" algn="l" defTabSz="457200" rtl="0" eaLnBrk="1" latinLnBrk="0" hangingPunct="1">
      <a:defRPr kern="1200">
        <a:solidFill>
          <a:schemeClr val="tx1"/>
        </a:solidFill>
        <a:latin typeface="Arial" charset="0"/>
        <a:ea typeface="MS PGothic" charset="0"/>
        <a:cs typeface="MS PGothic" charset="0"/>
      </a:defRPr>
    </a:lvl7pPr>
    <a:lvl8pPr marL="3200400" algn="l" defTabSz="457200" rtl="0" eaLnBrk="1" latinLnBrk="0" hangingPunct="1">
      <a:defRPr kern="1200">
        <a:solidFill>
          <a:schemeClr val="tx1"/>
        </a:solidFill>
        <a:latin typeface="Arial" charset="0"/>
        <a:ea typeface="MS PGothic" charset="0"/>
        <a:cs typeface="MS PGothic" charset="0"/>
      </a:defRPr>
    </a:lvl8pPr>
    <a:lvl9pPr marL="3657600" algn="l" defTabSz="457200" rtl="0" eaLnBrk="1" latinLnBrk="0" hangingPunct="1">
      <a:defRPr kern="1200">
        <a:solidFill>
          <a:schemeClr val="tx1"/>
        </a:solidFill>
        <a:latin typeface="Arial" charset="0"/>
        <a:ea typeface="MS PGothic" charset="0"/>
        <a:cs typeface="MS PGothic"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emy Lennard" initials=""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D5EA"/>
    <a:srgbClr val="FF0000"/>
    <a:srgbClr val="CC3300"/>
    <a:srgbClr val="003366"/>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072" autoAdjust="0"/>
  </p:normalViewPr>
  <p:slideViewPr>
    <p:cSldViewPr>
      <p:cViewPr varScale="1">
        <p:scale>
          <a:sx n="69" d="100"/>
          <a:sy n="69" d="100"/>
        </p:scale>
        <p:origin x="-1518" y="-102"/>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en-GB"/>
          </a:p>
        </p:txBody>
      </p:sp>
      <p:sp>
        <p:nvSpPr>
          <p:cNvPr id="72707"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en-GB"/>
          </a:p>
        </p:txBody>
      </p:sp>
      <p:sp>
        <p:nvSpPr>
          <p:cNvPr id="72708"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en-GB"/>
          </a:p>
        </p:txBody>
      </p:sp>
      <p:sp>
        <p:nvSpPr>
          <p:cNvPr id="72709"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0FDE33D-586F-A44A-A6F9-9A21A05DEE72}" type="slidenum">
              <a:rPr lang="en-GB"/>
              <a:pPr>
                <a:defRPr/>
              </a:pPr>
              <a:t>‹#›</a:t>
            </a:fld>
            <a:endParaRPr lang="en-GB"/>
          </a:p>
        </p:txBody>
      </p:sp>
    </p:spTree>
    <p:extLst>
      <p:ext uri="{BB962C8B-B14F-4D97-AF65-F5344CB8AC3E}">
        <p14:creationId xmlns:p14="http://schemas.microsoft.com/office/powerpoint/2010/main" val="16215640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mn-ea"/>
                <a:cs typeface="+mn-cs"/>
              </a:defRPr>
            </a:lvl1pPr>
          </a:lstStyle>
          <a:p>
            <a:pPr>
              <a:defRPr/>
            </a:pPr>
            <a:endParaRPr lang="it-IT"/>
          </a:p>
        </p:txBody>
      </p:sp>
      <p:sp>
        <p:nvSpPr>
          <p:cNvPr id="9421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mn-ea"/>
                <a:cs typeface="+mn-cs"/>
              </a:defRPr>
            </a:lvl1pPr>
          </a:lstStyle>
          <a:p>
            <a:pPr>
              <a:defRPr/>
            </a:pPr>
            <a:endParaRPr lang="it-IT"/>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9421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sp>
        <p:nvSpPr>
          <p:cNvPr id="9421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mn-ea"/>
                <a:cs typeface="+mn-cs"/>
              </a:defRPr>
            </a:lvl1pPr>
          </a:lstStyle>
          <a:p>
            <a:pPr>
              <a:defRPr/>
            </a:pPr>
            <a:endParaRPr lang="it-IT"/>
          </a:p>
        </p:txBody>
      </p:sp>
      <p:sp>
        <p:nvSpPr>
          <p:cNvPr id="9421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55CE8E28-3398-3643-B2A6-A61B3D06099D}" type="slidenum">
              <a:rPr lang="it-IT"/>
              <a:pPr>
                <a:defRPr/>
              </a:pPr>
              <a:t>‹#›</a:t>
            </a:fld>
            <a:endParaRPr lang="it-IT"/>
          </a:p>
        </p:txBody>
      </p:sp>
    </p:spTree>
    <p:extLst>
      <p:ext uri="{BB962C8B-B14F-4D97-AF65-F5344CB8AC3E}">
        <p14:creationId xmlns:p14="http://schemas.microsoft.com/office/powerpoint/2010/main" val="28892464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pitchFamily="34" charset="0"/>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Rot="1" noChangeAspect="1" noTextEdit="1"/>
          </p:cNvSpPr>
          <p:nvPr>
            <p:ph type="sldImg"/>
          </p:nvPr>
        </p:nvSpPr>
        <p:spPr>
          <a:ln/>
        </p:spPr>
      </p:sp>
      <p:sp>
        <p:nvSpPr>
          <p:cNvPr id="7170" name="Rectangle 3"/>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dirty="0" smtClean="0">
                <a:solidFill>
                  <a:srgbClr val="000000"/>
                </a:solidFill>
                <a:latin typeface="Arial" charset="0"/>
                <a:ea typeface="MS PGothic" charset="0"/>
              </a:rPr>
              <a:t>Lors de cette session nous tenterons de répondre à deux questions :</a:t>
            </a:r>
          </a:p>
          <a:p>
            <a:r>
              <a:rPr lang="fr-FR" dirty="0" smtClean="0">
                <a:solidFill>
                  <a:srgbClr val="000000"/>
                </a:solidFill>
                <a:latin typeface="Arial" charset="0"/>
                <a:ea typeface="MS PGothic" charset="0"/>
              </a:rPr>
              <a:t> Qui sont les PDI et comment les identifier?</a:t>
            </a:r>
          </a:p>
          <a:p>
            <a:endParaRPr lang="fr-FR" dirty="0" smtClean="0">
              <a:solidFill>
                <a:srgbClr val="000000"/>
              </a:solidFill>
              <a:latin typeface="Arial" charset="0"/>
              <a:ea typeface="MS PGothic" charset="0"/>
            </a:endParaRPr>
          </a:p>
          <a:p>
            <a:r>
              <a:rPr lang="fr-FR" dirty="0" smtClean="0">
                <a:solidFill>
                  <a:srgbClr val="000000"/>
                </a:solidFill>
                <a:latin typeface="Arial" charset="0"/>
                <a:ea typeface="MS PGothic" charset="0"/>
              </a:rPr>
              <a:t>Définir qui les PDI sont</a:t>
            </a:r>
            <a:r>
              <a:rPr lang="fr-FR" baseline="0" dirty="0" smtClean="0">
                <a:solidFill>
                  <a:srgbClr val="000000"/>
                </a:solidFill>
                <a:latin typeface="Arial" charset="0"/>
                <a:ea typeface="MS PGothic" charset="0"/>
              </a:rPr>
              <a:t> </a:t>
            </a:r>
            <a:r>
              <a:rPr lang="fr-FR" dirty="0" smtClean="0">
                <a:solidFill>
                  <a:srgbClr val="000000"/>
                </a:solidFill>
                <a:latin typeface="Arial" charset="0"/>
                <a:ea typeface="MS PGothic" charset="0"/>
              </a:rPr>
              <a:t>nous aide à déterminer le cadre et l’étendue de nos activités – et de cette présentation. Cela a également de nombreuses implications pratiques. D’un point de vue opérationnel, il est crucial de définir les PDI par rapport aux autres qui peuvent également avoir des besoins – les personnes affectées par le déplacement, les communautés d’accueil et plus généralement les personnes vulnérables.  </a:t>
            </a:r>
          </a:p>
          <a:p>
            <a:endParaRPr lang="fr-FR" dirty="0" smtClean="0">
              <a:solidFill>
                <a:srgbClr val="000000"/>
              </a:solidFill>
              <a:latin typeface="Arial" charset="0"/>
              <a:ea typeface="MS PGothic" charset="0"/>
            </a:endParaRPr>
          </a:p>
          <a:p>
            <a:r>
              <a:rPr lang="fr-FR" dirty="0" smtClean="0">
                <a:solidFill>
                  <a:srgbClr val="000000"/>
                </a:solidFill>
                <a:latin typeface="Arial" charset="0"/>
                <a:ea typeface="MS PGothic" charset="0"/>
              </a:rPr>
              <a:t>2. Quels sont leurs besoins? </a:t>
            </a:r>
          </a:p>
          <a:p>
            <a:endParaRPr lang="fr-FR" dirty="0" smtClean="0">
              <a:solidFill>
                <a:srgbClr val="000000"/>
              </a:solidFill>
              <a:latin typeface="Arial" charset="0"/>
              <a:ea typeface="MS PGothic" charset="0"/>
            </a:endParaRPr>
          </a:p>
          <a:p>
            <a:r>
              <a:rPr lang="fr-FR" dirty="0" smtClean="0">
                <a:solidFill>
                  <a:srgbClr val="000000"/>
                </a:solidFill>
                <a:latin typeface="Arial" charset="0"/>
                <a:ea typeface="MS PGothic" charset="0"/>
              </a:rPr>
              <a:t>Quels sont les problèmes potentiels auxquels font face les PDI et comment les identifier. </a:t>
            </a:r>
          </a:p>
          <a:p>
            <a:endParaRPr lang="en-GB" dirty="0">
              <a:solidFill>
                <a:srgbClr val="000000"/>
              </a:solidFill>
              <a:latin typeface="Arial" charset="0"/>
              <a:ea typeface="MS PGothic" charset="0"/>
            </a:endParaRPr>
          </a:p>
        </p:txBody>
      </p:sp>
      <p:sp>
        <p:nvSpPr>
          <p:cNvPr id="2" name="Espace réservé du pied de page 1"/>
          <p:cNvSpPr>
            <a:spLocks noGrp="1"/>
          </p:cNvSpPr>
          <p:nvPr>
            <p:ph type="ftr" sz="quarter" idx="4"/>
          </p:nvPr>
        </p:nvSpPr>
        <p:spPr/>
        <p:txBody>
          <a:bodyPr/>
          <a:lstStyle/>
          <a:p>
            <a:pPr>
              <a:defRPr/>
            </a:pPr>
            <a:endParaRPr lang="fr-FR">
              <a:solidFill>
                <a:prstClr val="black"/>
              </a:solidFill>
            </a:endParaRPr>
          </a:p>
        </p:txBody>
      </p:sp>
    </p:spTree>
    <p:extLst>
      <p:ext uri="{BB962C8B-B14F-4D97-AF65-F5344CB8AC3E}">
        <p14:creationId xmlns:p14="http://schemas.microsoft.com/office/powerpoint/2010/main" val="231375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egnaposto immagine diapositiva 1"/>
          <p:cNvSpPr>
            <a:spLocks noGrp="1" noRot="1" noChangeAspect="1" noTextEdit="1"/>
          </p:cNvSpPr>
          <p:nvPr>
            <p:ph type="sldImg"/>
          </p:nvPr>
        </p:nvSpPr>
        <p:spPr>
          <a:ln/>
        </p:spPr>
      </p:sp>
      <p:sp>
        <p:nvSpPr>
          <p:cNvPr id="23554"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latin typeface="Arial" charset="0"/>
              <a:ea typeface="MS PGothic" charset="0"/>
            </a:endParaRPr>
          </a:p>
        </p:txBody>
      </p:sp>
      <p:sp>
        <p:nvSpPr>
          <p:cNvPr id="23555" name="Segnaposto numero diapositiva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77C67A5E-77D0-B84D-8039-33DE36927C2D}" type="slidenum">
              <a:rPr lang="it-IT" sz="1200"/>
              <a:pPr/>
              <a:t>10</a:t>
            </a:fld>
            <a:endParaRPr lang="it-IT" sz="1200"/>
          </a:p>
        </p:txBody>
      </p:sp>
    </p:spTree>
    <p:extLst>
      <p:ext uri="{BB962C8B-B14F-4D97-AF65-F5344CB8AC3E}">
        <p14:creationId xmlns:p14="http://schemas.microsoft.com/office/powerpoint/2010/main" val="23836752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dirty="0" smtClean="0">
                <a:latin typeface="Arial" charset="0"/>
                <a:ea typeface="MS PGothic" charset="0"/>
              </a:rPr>
              <a:t>Les personnages à gauche sont des personnes avec des degrés variables de vulnérabilité. Certains sont des PDI, d’autres non. </a:t>
            </a:r>
          </a:p>
          <a:p>
            <a:endParaRPr lang="fr-FR" dirty="0" smtClean="0">
              <a:latin typeface="Arial" charset="0"/>
              <a:ea typeface="MS PGothic" charset="0"/>
            </a:endParaRPr>
          </a:p>
          <a:p>
            <a:r>
              <a:rPr lang="fr-FR" dirty="0" smtClean="0">
                <a:latin typeface="Arial" charset="0"/>
                <a:ea typeface="MS PGothic" charset="0"/>
              </a:rPr>
              <a:t>Le statut social, les réseaux informels – familiaux, claniques ou ethniques – les opportunités économiques, les ressources naturelles, l’accès aux services sociaux, de santé et d’ordre fonctionnels sont tous des facteurs qui ont une influence sur la résilience des individus aux chocs et au stress. </a:t>
            </a:r>
          </a:p>
          <a:p>
            <a:endParaRPr lang="fr-FR" dirty="0" smtClean="0">
              <a:latin typeface="Arial" charset="0"/>
              <a:ea typeface="MS PGothic" charset="0"/>
            </a:endParaRPr>
          </a:p>
          <a:p>
            <a:r>
              <a:rPr lang="fr-FR" dirty="0" smtClean="0">
                <a:latin typeface="Arial" charset="0"/>
                <a:ea typeface="MS PGothic" charset="0"/>
              </a:rPr>
              <a:t>D’autres facteurs sont également à prendre en compte car ils contribuent à la vulnérabilité et au degré de résilience des individus. Les violations des droits de l’homme sont basées sur des dynamiques de pouvoir et des éléments tels que le genre, l’appartenance ethnique, l’âge ou la pauvreté augmentent l’exposition à certains abus. Le déplacement expose également les personnes à des risques accrus de violations des droits de l’homme. </a:t>
            </a:r>
          </a:p>
          <a:p>
            <a:endParaRPr lang="fr-CH" dirty="0">
              <a:latin typeface="Arial" charset="0"/>
              <a:ea typeface="MS PGothic" charset="0"/>
            </a:endParaRPr>
          </a:p>
        </p:txBody>
      </p:sp>
      <p:sp>
        <p:nvSpPr>
          <p:cNvPr id="2560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77F98CAB-5776-3E46-B66E-D610625400A2}" type="slidenum">
              <a:rPr lang="it-IT" sz="1200"/>
              <a:pPr/>
              <a:t>11</a:t>
            </a:fld>
            <a:endParaRPr lang="it-IT" sz="1200"/>
          </a:p>
        </p:txBody>
      </p:sp>
    </p:spTree>
    <p:extLst>
      <p:ext uri="{BB962C8B-B14F-4D97-AF65-F5344CB8AC3E}">
        <p14:creationId xmlns:p14="http://schemas.microsoft.com/office/powerpoint/2010/main" val="3646993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Espace réservé de l'image des diapositives 1"/>
          <p:cNvSpPr>
            <a:spLocks noGrp="1" noRot="1" noChangeAspect="1" noTextEdit="1"/>
          </p:cNvSpPr>
          <p:nvPr>
            <p:ph type="sldImg"/>
          </p:nvPr>
        </p:nvSpPr>
        <p:spPr>
          <a:ln/>
        </p:spPr>
      </p:sp>
      <p:sp>
        <p:nvSpPr>
          <p:cNvPr id="29698"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fr-FR">
              <a:latin typeface="Arial" charset="0"/>
              <a:ea typeface="MS PGothic" charset="0"/>
            </a:endParaRPr>
          </a:p>
        </p:txBody>
      </p:sp>
      <p:sp>
        <p:nvSpPr>
          <p:cNvPr id="29699"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CEB89B9D-81C0-234B-9C48-8AA27DCB6AB7}" type="slidenum">
              <a:rPr lang="it-IT" sz="1200"/>
              <a:pPr/>
              <a:t>12</a:t>
            </a:fld>
            <a:endParaRPr lang="it-IT" sz="1200"/>
          </a:p>
        </p:txBody>
      </p:sp>
    </p:spTree>
    <p:extLst>
      <p:ext uri="{BB962C8B-B14F-4D97-AF65-F5344CB8AC3E}">
        <p14:creationId xmlns:p14="http://schemas.microsoft.com/office/powerpoint/2010/main" val="3596211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xfrm>
            <a:off x="2405063" y="641350"/>
            <a:ext cx="2095500" cy="1571625"/>
          </a:xfrm>
          <a:ln/>
        </p:spPr>
      </p:sp>
      <p:sp>
        <p:nvSpPr>
          <p:cNvPr id="31746" name="Rectangle 3"/>
          <p:cNvSpPr>
            <a:spLocks noGrp="1" noChangeArrowheads="1"/>
          </p:cNvSpPr>
          <p:nvPr>
            <p:ph type="body" idx="1"/>
          </p:nvPr>
        </p:nvSpPr>
        <p:spPr>
          <a:xfrm>
            <a:off x="914400" y="2466975"/>
            <a:ext cx="5029200" cy="599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a:r>
              <a:rPr lang="fr-FR" dirty="0" smtClean="0">
                <a:latin typeface="Arial" charset="0"/>
                <a:ea typeface="MS PGothic" charset="0"/>
                <a:cs typeface="Arial" charset="0"/>
              </a:rPr>
              <a:t>D’autres personnes vivent dans des conditions aussi insatisfaisantes que les PDI et peuvent avoir des besoins similaires. Comme évoqué plus tôt, ils peuvent avoir été affectés par les déplacement, même indirectement. </a:t>
            </a:r>
          </a:p>
          <a:p>
            <a:pPr algn="just"/>
            <a:endParaRPr lang="fr-FR" dirty="0" smtClean="0">
              <a:latin typeface="Arial" charset="0"/>
              <a:ea typeface="MS PGothic" charset="0"/>
              <a:cs typeface="Arial" charset="0"/>
            </a:endParaRPr>
          </a:p>
          <a:p>
            <a:pPr algn="just"/>
            <a:r>
              <a:rPr lang="fr-FR" dirty="0" smtClean="0">
                <a:latin typeface="Arial" charset="0"/>
                <a:ea typeface="MS PGothic" charset="0"/>
                <a:cs typeface="Arial" charset="0"/>
              </a:rPr>
              <a:t>Mais qu’est-ce qui fait la différence entre un déplacé et un non-déplacé? </a:t>
            </a:r>
          </a:p>
          <a:p>
            <a:pPr algn="just"/>
            <a:endParaRPr lang="fr-FR" dirty="0" smtClean="0">
              <a:latin typeface="Arial" charset="0"/>
              <a:ea typeface="MS PGothic" charset="0"/>
              <a:cs typeface="Arial" charset="0"/>
            </a:endParaRPr>
          </a:p>
          <a:p>
            <a:pPr algn="just"/>
            <a:r>
              <a:rPr lang="fr-FR" dirty="0" smtClean="0">
                <a:latin typeface="Arial" charset="0"/>
                <a:ea typeface="MS PGothic" charset="0"/>
                <a:cs typeface="Arial" charset="0"/>
              </a:rPr>
              <a:t>La définition d’une PDI vise à étendre la protection et le respect des droits à de personnes qui se trouvent dans des situations de vulnérabilité accrue. Elle est donc descriptive et factuelle et n’est pas destinée à créer un statut légal. </a:t>
            </a:r>
          </a:p>
          <a:p>
            <a:pPr algn="just"/>
            <a:endParaRPr lang="fr-FR" dirty="0" smtClean="0">
              <a:latin typeface="Arial" charset="0"/>
              <a:ea typeface="MS PGothic" charset="0"/>
              <a:cs typeface="Arial" charset="0"/>
            </a:endParaRPr>
          </a:p>
          <a:p>
            <a:pPr algn="just"/>
            <a:r>
              <a:rPr lang="fr-FR" dirty="0" smtClean="0">
                <a:latin typeface="Arial" charset="0"/>
                <a:ea typeface="MS PGothic" charset="0"/>
                <a:cs typeface="Arial" charset="0"/>
              </a:rPr>
              <a:t>Les PDI doivent être identifiés en tant que tels du fait des vulnérabilités spécifiques auxquelles ils font face du fait de leur déplacement. </a:t>
            </a:r>
          </a:p>
          <a:p>
            <a:pPr algn="just"/>
            <a:endParaRPr lang="en-GB" dirty="0" smtClean="0">
              <a:latin typeface="Arial" charset="0"/>
              <a:ea typeface="MS PGothic" charset="0"/>
              <a:cs typeface="Arial" charset="0"/>
            </a:endParaRPr>
          </a:p>
          <a:p>
            <a:pPr algn="just"/>
            <a:endParaRPr lang="en-GB" dirty="0">
              <a:latin typeface="Arial" charset="0"/>
              <a:ea typeface="MS PGothic" charset="0"/>
            </a:endParaRPr>
          </a:p>
        </p:txBody>
      </p:sp>
      <p:pic>
        <p:nvPicPr>
          <p:cNvPr id="31747" name="Picture 4" descr="Question-Mark-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25" y="2466975"/>
            <a:ext cx="3333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8" name="Picture 5" descr="Question-Mark-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0125" y="6959600"/>
            <a:ext cx="33337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2713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Espace réservé de l'image des diapositives 1"/>
          <p:cNvSpPr>
            <a:spLocks noGrp="1" noRot="1" noChangeAspect="1" noTextEdit="1"/>
          </p:cNvSpPr>
          <p:nvPr>
            <p:ph type="sldImg"/>
          </p:nvPr>
        </p:nvSpPr>
        <p:spPr>
          <a:ln/>
        </p:spPr>
      </p:sp>
      <p:sp>
        <p:nvSpPr>
          <p:cNvPr id="33794"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dirty="0" smtClean="0">
                <a:latin typeface="Arial" charset="0"/>
                <a:ea typeface="MS PGothic" charset="0"/>
              </a:rPr>
              <a:t>Les instrument nationaux doivent inclure une définition d’une PDI aussi large que possible, pour éviter de créer des discriminations et afin de couvrir toutes les causes de déplacement. </a:t>
            </a:r>
          </a:p>
          <a:p>
            <a:endParaRPr lang="en-GB" dirty="0">
              <a:latin typeface="Arial" charset="0"/>
              <a:ea typeface="MS PGothic" charset="0"/>
            </a:endParaRPr>
          </a:p>
        </p:txBody>
      </p:sp>
      <p:sp>
        <p:nvSpPr>
          <p:cNvPr id="33795"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0286D90C-07E6-C448-A327-1F13BD510A30}" type="slidenum">
              <a:rPr lang="it-IT" sz="1200"/>
              <a:pPr/>
              <a:t>14</a:t>
            </a:fld>
            <a:endParaRPr lang="it-IT" sz="1200"/>
          </a:p>
        </p:txBody>
      </p:sp>
    </p:spTree>
    <p:extLst>
      <p:ext uri="{BB962C8B-B14F-4D97-AF65-F5344CB8AC3E}">
        <p14:creationId xmlns:p14="http://schemas.microsoft.com/office/powerpoint/2010/main" val="1533522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Rot="1" noChangeAspect="1" noChangeArrowheads="1" noTextEdit="1"/>
          </p:cNvSpPr>
          <p:nvPr>
            <p:ph type="sldImg"/>
          </p:nvPr>
        </p:nvSpPr>
        <p:spPr>
          <a:xfrm>
            <a:off x="2405063" y="641350"/>
            <a:ext cx="2095500" cy="1571625"/>
          </a:xfrm>
          <a:ln/>
        </p:spPr>
      </p:sp>
      <p:sp>
        <p:nvSpPr>
          <p:cNvPr id="9218" name="Rectangle 3"/>
          <p:cNvSpPr>
            <a:spLocks noGrp="1" noChangeArrowheads="1"/>
          </p:cNvSpPr>
          <p:nvPr>
            <p:ph type="body" idx="1"/>
          </p:nvPr>
        </p:nvSpPr>
        <p:spPr>
          <a:xfrm>
            <a:off x="914400" y="2466975"/>
            <a:ext cx="5029200" cy="5991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dirty="0" smtClean="0">
                <a:latin typeface="Arial" charset="0"/>
                <a:ea typeface="MS PGothic" charset="0"/>
              </a:rPr>
              <a:t>Pourquoi appliquer la définition de PDI dans un contexte donné et pour une certaine catégorie de personnes? </a:t>
            </a:r>
          </a:p>
          <a:p>
            <a:endParaRPr lang="fr-FR" dirty="0" smtClean="0">
              <a:latin typeface="Arial" charset="0"/>
              <a:ea typeface="MS PGothic" charset="0"/>
            </a:endParaRPr>
          </a:p>
          <a:p>
            <a:r>
              <a:rPr lang="fr-FR" dirty="0" smtClean="0">
                <a:latin typeface="Arial" charset="0"/>
                <a:ea typeface="MS PGothic" charset="0"/>
              </a:rPr>
              <a:t>Pourquoi avons-nous besoin de définir qui est une PDI? Que cela apporte t-il en termes pratique ? </a:t>
            </a:r>
          </a:p>
          <a:p>
            <a:endParaRPr lang="en-GB" i="1" dirty="0">
              <a:latin typeface="Arial" charset="0"/>
              <a:ea typeface="MS PGothic" charset="0"/>
            </a:endParaRPr>
          </a:p>
        </p:txBody>
      </p:sp>
    </p:spTree>
    <p:extLst>
      <p:ext uri="{BB962C8B-B14F-4D97-AF65-F5344CB8AC3E}">
        <p14:creationId xmlns:p14="http://schemas.microsoft.com/office/powerpoint/2010/main" val="354726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Espace réservé de l'image des diapositives 1"/>
          <p:cNvSpPr>
            <a:spLocks noGrp="1" noRot="1" noChangeAspect="1" noTextEdit="1"/>
          </p:cNvSpPr>
          <p:nvPr>
            <p:ph type="sldImg"/>
          </p:nvPr>
        </p:nvSpPr>
        <p:spPr>
          <a:ln/>
        </p:spPr>
      </p:sp>
      <p:sp>
        <p:nvSpPr>
          <p:cNvPr id="11266"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dirty="0" smtClean="0">
                <a:latin typeface="Arial" charset="0"/>
                <a:ea typeface="MS PGothic" charset="0"/>
              </a:rPr>
              <a:t>Ces données sont celles produites par IDMC pour les personnes déplacées par les conflits et les catastrophes en 2014</a:t>
            </a:r>
          </a:p>
          <a:p>
            <a:endParaRPr lang="fr-FR" dirty="0" smtClean="0">
              <a:latin typeface="Arial" charset="0"/>
              <a:ea typeface="MS PGothic" charset="0"/>
            </a:endParaRPr>
          </a:p>
          <a:p>
            <a:r>
              <a:rPr lang="fr-FR" dirty="0" smtClean="0">
                <a:latin typeface="Arial" charset="0"/>
                <a:ea typeface="MS PGothic" charset="0"/>
              </a:rPr>
              <a:t>La méthodologie de collecte des données n’est pas la même pour les deux catégories :</a:t>
            </a:r>
          </a:p>
          <a:p>
            <a:r>
              <a:rPr lang="fr-FR" dirty="0" smtClean="0">
                <a:latin typeface="Arial" charset="0"/>
                <a:ea typeface="MS PGothic" charset="0"/>
              </a:rPr>
              <a:t> En janvier 2015, il y avait 38 millions de personnes déplacées par les conflits dans le monde, y compris les personnes qui ont fui de chez elles les années précédentes et vivent toujours dans une situation de déplacement. </a:t>
            </a:r>
          </a:p>
          <a:p>
            <a:endParaRPr lang="fr-FR" dirty="0" smtClean="0">
              <a:latin typeface="Arial" charset="0"/>
              <a:ea typeface="MS PGothic" charset="0"/>
            </a:endParaRPr>
          </a:p>
          <a:p>
            <a:r>
              <a:rPr lang="fr-FR" dirty="0" smtClean="0">
                <a:latin typeface="Arial" charset="0"/>
                <a:ea typeface="MS PGothic" charset="0"/>
              </a:rPr>
              <a:t>  Il y avait 19,3 millions de personnes nouvellement déplacées par les catastrophes en 2014. </a:t>
            </a:r>
          </a:p>
          <a:p>
            <a:endParaRPr lang="fr-FR" dirty="0" smtClean="0">
              <a:latin typeface="Arial" charset="0"/>
              <a:ea typeface="MS PGothic" charset="0"/>
            </a:endParaRPr>
          </a:p>
          <a:p>
            <a:r>
              <a:rPr lang="fr-FR" dirty="0" smtClean="0">
                <a:latin typeface="Arial" charset="0"/>
                <a:ea typeface="MS PGothic" charset="0"/>
              </a:rPr>
              <a:t>Vous trouverez plus de chiffres et de données sur le site : http://</a:t>
            </a:r>
            <a:r>
              <a:rPr lang="fr-FR" dirty="0" err="1" smtClean="0">
                <a:latin typeface="Arial" charset="0"/>
                <a:ea typeface="MS PGothic" charset="0"/>
              </a:rPr>
              <a:t>www.internal-displacement.org</a:t>
            </a:r>
            <a:r>
              <a:rPr lang="fr-FR" dirty="0" smtClean="0">
                <a:latin typeface="Arial" charset="0"/>
                <a:ea typeface="MS PGothic" charset="0"/>
              </a:rPr>
              <a:t>/</a:t>
            </a:r>
          </a:p>
          <a:p>
            <a:endParaRPr lang="en-GB" dirty="0">
              <a:latin typeface="Arial" charset="0"/>
              <a:ea typeface="MS PGothic" charset="0"/>
            </a:endParaRPr>
          </a:p>
        </p:txBody>
      </p:sp>
      <p:sp>
        <p:nvSpPr>
          <p:cNvPr id="11267"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7FBD3724-978B-CC48-AD42-3E776D48B4F8}" type="slidenum">
              <a:rPr lang="it-IT" sz="1200"/>
              <a:pPr/>
              <a:t>3</a:t>
            </a:fld>
            <a:endParaRPr lang="it-IT" sz="1200"/>
          </a:p>
        </p:txBody>
      </p:sp>
    </p:spTree>
    <p:extLst>
      <p:ext uri="{BB962C8B-B14F-4D97-AF65-F5344CB8AC3E}">
        <p14:creationId xmlns:p14="http://schemas.microsoft.com/office/powerpoint/2010/main" val="3060959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Espace réservé de l'image des diapositives 1"/>
          <p:cNvSpPr>
            <a:spLocks noGrp="1" noRot="1" noChangeAspect="1" noTextEdit="1"/>
          </p:cNvSpPr>
          <p:nvPr>
            <p:ph type="sldImg"/>
          </p:nvPr>
        </p:nvSpPr>
        <p:spPr>
          <a:ln/>
        </p:spPr>
      </p:sp>
      <p:sp>
        <p:nvSpPr>
          <p:cNvPr id="13314"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dirty="0" smtClean="0">
                <a:latin typeface="Arial" charset="0"/>
                <a:ea typeface="MS PGothic" charset="0"/>
              </a:rPr>
              <a:t>Chiffres et données pour le Pays X</a:t>
            </a:r>
            <a:endParaRPr lang="fr-FR" dirty="0">
              <a:latin typeface="Arial" charset="0"/>
              <a:ea typeface="MS PGothic" charset="0"/>
            </a:endParaRPr>
          </a:p>
        </p:txBody>
      </p:sp>
      <p:sp>
        <p:nvSpPr>
          <p:cNvPr id="13315"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0690F311-361F-1447-9473-7CD1E0A4D84B}" type="slidenum">
              <a:rPr lang="it-IT" sz="1200"/>
              <a:pPr/>
              <a:t>4</a:t>
            </a:fld>
            <a:endParaRPr lang="it-IT" sz="1200"/>
          </a:p>
        </p:txBody>
      </p:sp>
    </p:spTree>
    <p:extLst>
      <p:ext uri="{BB962C8B-B14F-4D97-AF65-F5344CB8AC3E}">
        <p14:creationId xmlns:p14="http://schemas.microsoft.com/office/powerpoint/2010/main" val="89638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xfrm>
            <a:off x="2405063" y="641350"/>
            <a:ext cx="2095500" cy="1571625"/>
          </a:xfrm>
          <a:ln/>
        </p:spPr>
      </p:sp>
      <p:sp>
        <p:nvSpPr>
          <p:cNvPr id="15362" name="Rectangle 3"/>
          <p:cNvSpPr>
            <a:spLocks noGrp="1" noChangeArrowheads="1"/>
          </p:cNvSpPr>
          <p:nvPr>
            <p:ph type="body" idx="1"/>
          </p:nvPr>
        </p:nvSpPr>
        <p:spPr>
          <a:xfrm>
            <a:off x="922338" y="2282825"/>
            <a:ext cx="5092700" cy="63611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lgn="just"/>
            <a:r>
              <a:rPr lang="fr-FR" dirty="0" smtClean="0">
                <a:latin typeface="Arial" charset="0"/>
                <a:ea typeface="MS PGothic" charset="0"/>
              </a:rPr>
              <a:t>1.</a:t>
            </a:r>
            <a:r>
              <a:rPr lang="fr-FR" baseline="0" dirty="0" smtClean="0">
                <a:latin typeface="Arial" charset="0"/>
                <a:ea typeface="MS PGothic" charset="0"/>
              </a:rPr>
              <a:t> </a:t>
            </a:r>
            <a:r>
              <a:rPr lang="fr-FR" dirty="0" smtClean="0">
                <a:latin typeface="Arial" charset="0"/>
                <a:ea typeface="MS PGothic" charset="0"/>
              </a:rPr>
              <a:t>Personne ou groupe de personnes : individus ou communautés</a:t>
            </a:r>
          </a:p>
          <a:p>
            <a:pPr marL="228600" indent="-228600" algn="just"/>
            <a:r>
              <a:rPr lang="fr-FR" dirty="0" smtClean="0">
                <a:latin typeface="Arial" charset="0"/>
                <a:ea typeface="MS PGothic" charset="0"/>
              </a:rPr>
              <a:t>2. “Forcés ou obligés de fuir ou de quitter” : la nature coercitive du mouvement – à opposer au nomadisme, à la migration économique ou à la migration d’adaptation – est essentielle. Forcé ne veut pas automatiquement dire “arbitraire”. Un déplacement peut être forcé sans être arbitraire (voir session 2). </a:t>
            </a:r>
          </a:p>
          <a:p>
            <a:pPr marL="228600" indent="-228600" algn="just"/>
            <a:endParaRPr lang="fr-FR" dirty="0" smtClean="0">
              <a:latin typeface="Arial" charset="0"/>
              <a:ea typeface="MS PGothic" charset="0"/>
            </a:endParaRPr>
          </a:p>
          <a:p>
            <a:pPr marL="228600" indent="-228600" algn="just"/>
            <a:r>
              <a:rPr lang="fr-FR" dirty="0" smtClean="0">
                <a:latin typeface="Arial" charset="0"/>
                <a:ea typeface="MS PGothic" charset="0"/>
              </a:rPr>
              <a:t>3. Causes: </a:t>
            </a:r>
          </a:p>
          <a:p>
            <a:pPr marL="228600" indent="-228600" algn="just"/>
            <a:endParaRPr lang="fr-FR" dirty="0" smtClean="0">
              <a:latin typeface="Arial" charset="0"/>
              <a:ea typeface="MS PGothic" charset="0"/>
            </a:endParaRPr>
          </a:p>
          <a:p>
            <a:pPr marL="228600" indent="-228600" algn="just"/>
            <a:r>
              <a:rPr lang="fr-FR" dirty="0" smtClean="0">
                <a:latin typeface="Arial" charset="0"/>
                <a:ea typeface="MS PGothic" charset="0"/>
              </a:rPr>
              <a:t>“en particulier” implique que la liste n’est pas exhaustive </a:t>
            </a:r>
          </a:p>
          <a:p>
            <a:pPr marL="228600" indent="-228600" algn="just"/>
            <a:r>
              <a:rPr lang="fr-FR" dirty="0" smtClean="0">
                <a:latin typeface="Arial" charset="0"/>
                <a:ea typeface="MS PGothic" charset="0"/>
              </a:rPr>
              <a:t>b) Déplacement préventif et responsif : la migration d’adaptation n’est pas considérée comme déplacement interne sauf pour les catastrophes à évolution lente. </a:t>
            </a:r>
          </a:p>
          <a:p>
            <a:pPr marL="228600" indent="-228600" algn="just"/>
            <a:r>
              <a:rPr lang="fr-FR" dirty="0" smtClean="0">
                <a:latin typeface="Arial" charset="0"/>
                <a:ea typeface="MS PGothic" charset="0"/>
              </a:rPr>
              <a:t>c) Le déplacement est souvent le résultat de nombreuses causes liées les unes aux autres. </a:t>
            </a:r>
          </a:p>
          <a:p>
            <a:pPr marL="228600" indent="-228600" algn="just"/>
            <a:r>
              <a:rPr lang="fr-FR" dirty="0" smtClean="0">
                <a:latin typeface="Arial" charset="0"/>
                <a:ea typeface="MS PGothic" charset="0"/>
              </a:rPr>
              <a:t>4. “Personnes qui n’ont pas traversé de frontière” contrairement aux réfugiés</a:t>
            </a:r>
          </a:p>
          <a:p>
            <a:pPr marL="228600" indent="-228600" algn="just"/>
            <a:endParaRPr lang="en-GB" dirty="0">
              <a:latin typeface="Arial" charset="0"/>
              <a:ea typeface="MS PGothic" charset="0"/>
            </a:endParaRPr>
          </a:p>
        </p:txBody>
      </p:sp>
      <p:pic>
        <p:nvPicPr>
          <p:cNvPr id="15363" name="Picture 4" descr="Question-Mark-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8863" y="4924425"/>
            <a:ext cx="333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9921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Tx/>
              <a:buAutoNum type="arabicPeriod"/>
            </a:pPr>
            <a:r>
              <a:rPr lang="fr-FR" dirty="0" smtClean="0">
                <a:latin typeface="Arial" charset="0"/>
                <a:ea typeface="MS PGothic" charset="0"/>
              </a:rPr>
              <a:t>Le déplacement peut prendre différentes formes :</a:t>
            </a:r>
          </a:p>
          <a:p>
            <a:pPr>
              <a:buFontTx/>
              <a:buAutoNum type="arabicPeriod"/>
            </a:pPr>
            <a:endParaRPr lang="fr-FR" dirty="0" smtClean="0">
              <a:latin typeface="Arial" charset="0"/>
              <a:ea typeface="MS PGothic" charset="0"/>
            </a:endParaRPr>
          </a:p>
          <a:p>
            <a:pPr>
              <a:buFontTx/>
              <a:buAutoNum type="arabicPeriod"/>
            </a:pPr>
            <a:r>
              <a:rPr lang="fr-FR" dirty="0" smtClean="0">
                <a:latin typeface="Arial" charset="0"/>
                <a:ea typeface="MS PGothic" charset="0"/>
              </a:rPr>
              <a:t> Les PDI vivent  dans zones urbaines ou rurales</a:t>
            </a:r>
          </a:p>
          <a:p>
            <a:pPr>
              <a:buFontTx/>
              <a:buAutoNum type="arabicPeriod"/>
            </a:pPr>
            <a:r>
              <a:rPr lang="fr-FR" dirty="0" smtClean="0">
                <a:latin typeface="Arial" charset="0"/>
                <a:ea typeface="MS PGothic" charset="0"/>
              </a:rPr>
              <a:t> Elles peuvent vivre dans ou en dehors des camps, avec des communautés d’accueil. Les camps peuvent être organisés ou spontanés. </a:t>
            </a:r>
          </a:p>
          <a:p>
            <a:pPr>
              <a:buFontTx/>
              <a:buAutoNum type="arabicPeriod"/>
            </a:pPr>
            <a:r>
              <a:rPr lang="fr-FR" dirty="0" smtClean="0">
                <a:latin typeface="Arial" charset="0"/>
                <a:ea typeface="MS PGothic" charset="0"/>
              </a:rPr>
              <a:t> Les besoins des PDI sont déterminés à la lumière de la durée de leur déplacement: nouveau déplacement versus déplacement prolongé. </a:t>
            </a:r>
          </a:p>
          <a:p>
            <a:pPr>
              <a:buFontTx/>
              <a:buAutoNum type="arabicPeriod"/>
            </a:pPr>
            <a:endParaRPr lang="fr-FR" dirty="0" smtClean="0">
              <a:latin typeface="Arial" charset="0"/>
              <a:ea typeface="MS PGothic" charset="0"/>
            </a:endParaRPr>
          </a:p>
          <a:p>
            <a:pPr>
              <a:buFontTx/>
              <a:buAutoNum type="arabicPeriod"/>
            </a:pPr>
            <a:r>
              <a:rPr lang="fr-FR" dirty="0" smtClean="0">
                <a:latin typeface="Arial" charset="0"/>
                <a:ea typeface="MS PGothic" charset="0"/>
              </a:rPr>
              <a:t>.Les PDI peuvent être déplacés ou devoir se déplacer à plusieurs reprises, du fait soit des même causes qui ont conduit au premier déplacement, soit d’autres. </a:t>
            </a:r>
          </a:p>
          <a:p>
            <a:pPr>
              <a:buFontTx/>
              <a:buAutoNum type="arabicPeriod"/>
            </a:pPr>
            <a:endParaRPr lang="fr-FR" dirty="0" smtClean="0">
              <a:latin typeface="Arial" charset="0"/>
              <a:ea typeface="MS PGothic" charset="0"/>
            </a:endParaRPr>
          </a:p>
          <a:p>
            <a:r>
              <a:rPr lang="fr-FR" dirty="0" smtClean="0">
                <a:latin typeface="Arial" charset="0"/>
                <a:ea typeface="MS PGothic" charset="0"/>
              </a:rPr>
              <a:t>5. La différence entre déplacement et migration d’adaptation vient  du discours sur les mouvements de populations associés au changement climatique et aux catastrophes. Quand les personnes quitte leur domicile pour s’adapter au changement climatique ou à l’impact d’une catastrophe à évolution lente, cela est considéré comme une migration d’adaptation plutôt qu’un déplacement. </a:t>
            </a:r>
          </a:p>
          <a:p>
            <a:endParaRPr lang="fr-FR" dirty="0" smtClean="0">
              <a:latin typeface="Arial" charset="0"/>
              <a:ea typeface="MS PGothic" charset="0"/>
            </a:endParaRPr>
          </a:p>
          <a:p>
            <a:r>
              <a:rPr lang="fr-FR" dirty="0" smtClean="0">
                <a:latin typeface="Arial" charset="0"/>
                <a:ea typeface="MS PGothic" charset="0"/>
              </a:rPr>
              <a:t>6.Les réfugiés retournés sont-ils des PDI?</a:t>
            </a:r>
          </a:p>
          <a:p>
            <a:pPr>
              <a:buFontTx/>
              <a:buAutoNum type="arabicPeriod"/>
            </a:pPr>
            <a:endParaRPr lang="fr-CH" dirty="0">
              <a:latin typeface="Arial" charset="0"/>
              <a:ea typeface="MS PGothic" charset="0"/>
            </a:endParaRPr>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0F83332D-3C2A-E04D-9A3F-4017C1919BCB}" type="slidenum">
              <a:rPr lang="it-IT" sz="1200"/>
              <a:pPr/>
              <a:t>6</a:t>
            </a:fld>
            <a:endParaRPr lang="it-IT" sz="1200"/>
          </a:p>
        </p:txBody>
      </p:sp>
    </p:spTree>
    <p:extLst>
      <p:ext uri="{BB962C8B-B14F-4D97-AF65-F5344CB8AC3E}">
        <p14:creationId xmlns:p14="http://schemas.microsoft.com/office/powerpoint/2010/main" val="3236161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Espace réservé de l'image des diapositives 1"/>
          <p:cNvSpPr>
            <a:spLocks noGrp="1" noRot="1" noChangeAspect="1" noTextEdit="1"/>
          </p:cNvSpPr>
          <p:nvPr>
            <p:ph type="sldImg"/>
          </p:nvPr>
        </p:nvSpPr>
        <p:spPr>
          <a:ln/>
        </p:spPr>
      </p:sp>
      <p:sp>
        <p:nvSpPr>
          <p:cNvPr id="19458" name="Espace réservé des commentaires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sz="1200" dirty="0" smtClean="0">
                <a:solidFill>
                  <a:srgbClr val="17365D"/>
                </a:solidFill>
                <a:latin typeface="Cambria" charset="0"/>
                <a:ea typeface="MS PGothic" charset="0"/>
                <a:cs typeface="Times New Roman" charset="0"/>
              </a:rPr>
              <a:t>Le cadre politique sur les déplacement adopté par la Somalie en 2015 contient une définition des PDI “sur mesure”. Elle est adaptée au contexte national et intègre explicitement les personnes expulsées des sites de déplacement et les « </a:t>
            </a:r>
            <a:r>
              <a:rPr lang="fr-FR" sz="1200" dirty="0" err="1" smtClean="0">
                <a:solidFill>
                  <a:srgbClr val="17365D"/>
                </a:solidFill>
                <a:latin typeface="Cambria" charset="0"/>
                <a:ea typeface="MS PGothic" charset="0"/>
                <a:cs typeface="Times New Roman" charset="0"/>
              </a:rPr>
              <a:t>pastoralistes</a:t>
            </a:r>
            <a:r>
              <a:rPr lang="fr-FR" sz="1200" dirty="0" smtClean="0">
                <a:solidFill>
                  <a:srgbClr val="17365D"/>
                </a:solidFill>
                <a:latin typeface="Cambria" charset="0"/>
                <a:ea typeface="MS PGothic" charset="0"/>
                <a:cs typeface="Times New Roman" charset="0"/>
              </a:rPr>
              <a:t> » (éleveurs nomades). </a:t>
            </a:r>
          </a:p>
          <a:p>
            <a:endParaRPr lang="fr-FR" sz="1200" dirty="0" smtClean="0">
              <a:solidFill>
                <a:srgbClr val="17365D"/>
              </a:solidFill>
              <a:latin typeface="Cambria" charset="0"/>
              <a:ea typeface="MS PGothic" charset="0"/>
              <a:cs typeface="Times New Roman" charset="0"/>
            </a:endParaRPr>
          </a:p>
          <a:p>
            <a:endParaRPr lang="fr-FR" dirty="0">
              <a:latin typeface="Arial" charset="0"/>
              <a:ea typeface="MS PGothic" charset="0"/>
            </a:endParaRPr>
          </a:p>
        </p:txBody>
      </p:sp>
      <p:sp>
        <p:nvSpPr>
          <p:cNvPr id="19459" name="Espace réservé du numéro de diapositive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1EE2BE35-BA9A-B747-AC05-AB02629E3562}" type="slidenum">
              <a:rPr lang="it-IT" sz="1200"/>
              <a:pPr/>
              <a:t>7</a:t>
            </a:fld>
            <a:endParaRPr lang="it-IT" sz="1200"/>
          </a:p>
        </p:txBody>
      </p:sp>
    </p:spTree>
    <p:extLst>
      <p:ext uri="{BB962C8B-B14F-4D97-AF65-F5344CB8AC3E}">
        <p14:creationId xmlns:p14="http://schemas.microsoft.com/office/powerpoint/2010/main" val="26382949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immagine diapositiva 1"/>
          <p:cNvSpPr>
            <a:spLocks noGrp="1" noRot="1" noChangeAspect="1" noTextEdit="1"/>
          </p:cNvSpPr>
          <p:nvPr>
            <p:ph type="sldImg"/>
          </p:nvPr>
        </p:nvSpPr>
        <p:spPr>
          <a:ln/>
        </p:spPr>
      </p:sp>
      <p:sp>
        <p:nvSpPr>
          <p:cNvPr id="21506"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Présenter le sujet de la non-discrimination en disant que ni la définition ni son application ne peuvent être discriminatoires.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Dans la formulation qui sera choisies pour la loi ou la politique, nous devrons faire en sorte d’empêcher toute possibilité de discrimination. Le même niveau de vigilance devra être appliqué dans l’utilisation de la définition.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Faites en sorte de maintenir cette distinction et que la présentation reflète cette séquence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 Pas de discrimination au motif que les personnes sont des PDI</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 - Pas de discrimination parmi les PDI</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Les PDI doivent pouvoir jouir des mêmes droits et libertés que les autres personnes vivant dans le pays, en toute égalité et sans discrimination, conformément au droit national et international.</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La non-discrimination est également un principe clé de protection. La Convention de Kampala et les Principes Directeurs prohibent la discrimination parmi les PDI sur la base du sexe, de la religion, de l’ethnicité, de l’âge, des possessions et d’autres critères.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Pour aller plus loin sur la thématique de la non-discrimination, vous pouvez introduire la question de la protection des PDI et des personnes avec des besoins spécifiques. Apporter de l’attention aux personnes avec des besoins spécifiques en fonction de leur vulnérabilité ne constitue pas une discrimination et contribue à la non-discrimination. </a:t>
            </a:r>
          </a:p>
          <a:p>
            <a:pPr eaLnBrk="0" fontAlgn="base" hangingPunct="0"/>
            <a:r>
              <a:rPr lang="fr-FR" sz="1200" kern="1200" dirty="0" smtClean="0">
                <a:solidFill>
                  <a:schemeClr val="tx1"/>
                </a:solidFill>
                <a:effectLst/>
                <a:latin typeface="Arial" pitchFamily="34" charset="0"/>
                <a:ea typeface="MS PGothic" panose="020B0600070205080204" pitchFamily="34" charset="-128"/>
                <a:cs typeface="MS PGothic" charset="0"/>
              </a:rPr>
              <a:t>Le Principe Directeur 14 stipule : “Chaque personne déplacée à l'intérieur de son propre pays a le droit de circuler librement et de choisir librement son lieu de résidence » et le Principe 22 :” L'exercice des droits (…) par les personnes déplacées à l'intérieur de leur propre pays, qu'elles vivent dans des camps ou ailleurs, ne doit faire l'objet d'aucune discrimination fondée sur leur situation en tant que personnes déplacées. Les PDI vivant avec des communautés d’accueil ont les mêmes droits à la protection et à l’assistance que ceux vivant dans des camps, mais ces derniers tendent à recevoir plus d’attention. </a:t>
            </a:r>
          </a:p>
          <a:p>
            <a:r>
              <a:rPr lang="fr-FR" sz="1200" kern="1200" dirty="0" smtClean="0">
                <a:solidFill>
                  <a:schemeClr val="tx1"/>
                </a:solidFill>
                <a:effectLst/>
                <a:latin typeface="Arial" pitchFamily="34" charset="0"/>
                <a:ea typeface="MS PGothic" panose="020B0600070205080204" pitchFamily="34" charset="-128"/>
                <a:cs typeface="MS PGothic" charset="0"/>
              </a:rPr>
              <a:t> </a:t>
            </a:r>
          </a:p>
          <a:p>
            <a:pPr>
              <a:lnSpc>
                <a:spcPct val="80000"/>
              </a:lnSpc>
            </a:pPr>
            <a:endParaRPr lang="en-GB" sz="800" dirty="0">
              <a:latin typeface="Arial" charset="0"/>
              <a:ea typeface="MS PGothic" charset="0"/>
            </a:endParaRPr>
          </a:p>
        </p:txBody>
      </p:sp>
      <p:sp>
        <p:nvSpPr>
          <p:cNvPr id="21507" name="Segnaposto numero diapositiva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44AAE1A7-890B-5146-B917-BE980FAC1299}" type="slidenum">
              <a:rPr lang="it-IT" sz="1200"/>
              <a:pPr/>
              <a:t>8</a:t>
            </a:fld>
            <a:endParaRPr lang="it-IT" sz="1200"/>
          </a:p>
        </p:txBody>
      </p:sp>
    </p:spTree>
    <p:extLst>
      <p:ext uri="{BB962C8B-B14F-4D97-AF65-F5344CB8AC3E}">
        <p14:creationId xmlns:p14="http://schemas.microsoft.com/office/powerpoint/2010/main" val="4024052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egnaposto immagine diapositiva 1"/>
          <p:cNvSpPr>
            <a:spLocks noGrp="1" noRot="1" noChangeAspect="1" noTextEdit="1"/>
          </p:cNvSpPr>
          <p:nvPr>
            <p:ph type="sldImg"/>
          </p:nvPr>
        </p:nvSpPr>
        <p:spPr>
          <a:ln/>
        </p:spPr>
      </p:sp>
      <p:sp>
        <p:nvSpPr>
          <p:cNvPr id="23554" name="Segnaposto note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dirty="0" smtClean="0">
                <a:latin typeface="Arial" charset="0"/>
                <a:ea typeface="MS PGothic" charset="0"/>
              </a:rPr>
              <a:t>Les </a:t>
            </a:r>
            <a:r>
              <a:rPr lang="en-GB" dirty="0" err="1" smtClean="0">
                <a:latin typeface="Arial" charset="0"/>
                <a:ea typeface="MS PGothic" charset="0"/>
              </a:rPr>
              <a:t>Principes</a:t>
            </a:r>
            <a:r>
              <a:rPr lang="en-GB" dirty="0" smtClean="0">
                <a:latin typeface="Arial" charset="0"/>
                <a:ea typeface="MS PGothic" charset="0"/>
              </a:rPr>
              <a:t> </a:t>
            </a:r>
            <a:r>
              <a:rPr lang="en-GB" dirty="0" err="1" smtClean="0">
                <a:latin typeface="Arial" charset="0"/>
                <a:ea typeface="MS PGothic" charset="0"/>
              </a:rPr>
              <a:t>Directeurs</a:t>
            </a:r>
            <a:r>
              <a:rPr lang="en-GB" dirty="0" smtClean="0">
                <a:latin typeface="Arial" charset="0"/>
                <a:ea typeface="MS PGothic" charset="0"/>
              </a:rPr>
              <a:t> ne </a:t>
            </a:r>
            <a:r>
              <a:rPr lang="en-GB" dirty="0" err="1" smtClean="0">
                <a:latin typeface="Arial" charset="0"/>
                <a:ea typeface="MS PGothic" charset="0"/>
              </a:rPr>
              <a:t>fint</a:t>
            </a:r>
            <a:r>
              <a:rPr lang="en-GB" dirty="0" smtClean="0">
                <a:latin typeface="Arial" charset="0"/>
                <a:ea typeface="MS PGothic" charset="0"/>
              </a:rPr>
              <a:t> pas reference aux </a:t>
            </a:r>
            <a:r>
              <a:rPr lang="en-GB" dirty="0" err="1" smtClean="0">
                <a:latin typeface="Arial" charset="0"/>
                <a:ea typeface="MS PGothic" charset="0"/>
              </a:rPr>
              <a:t>communautés</a:t>
            </a:r>
            <a:r>
              <a:rPr lang="en-GB" dirty="0" smtClean="0">
                <a:latin typeface="Arial" charset="0"/>
                <a:ea typeface="MS PGothic" charset="0"/>
              </a:rPr>
              <a:t> </a:t>
            </a:r>
            <a:r>
              <a:rPr lang="en-GB" dirty="0" err="1" smtClean="0">
                <a:latin typeface="Arial" charset="0"/>
                <a:ea typeface="MS PGothic" charset="0"/>
              </a:rPr>
              <a:t>d’accueil</a:t>
            </a:r>
            <a:r>
              <a:rPr lang="en-GB" dirty="0" smtClean="0">
                <a:latin typeface="Arial" charset="0"/>
                <a:ea typeface="MS PGothic" charset="0"/>
              </a:rPr>
              <a:t>. </a:t>
            </a:r>
            <a:r>
              <a:rPr lang="en-GB" dirty="0" err="1" smtClean="0">
                <a:latin typeface="Arial" charset="0"/>
                <a:ea typeface="MS PGothic" charset="0"/>
              </a:rPr>
              <a:t>Pourtant</a:t>
            </a:r>
            <a:r>
              <a:rPr lang="en-GB" dirty="0" smtClean="0">
                <a:latin typeface="Arial" charset="0"/>
                <a:ea typeface="MS PGothic" charset="0"/>
              </a:rPr>
              <a:t>, </a:t>
            </a:r>
            <a:r>
              <a:rPr lang="fr-FR" dirty="0" smtClean="0">
                <a:latin typeface="Arial" charset="0"/>
                <a:ea typeface="MS PGothic" charset="0"/>
              </a:rPr>
              <a:t>la grande majorité des PDI trouvent refuge avec elles et dépendent souvent de leur aide et de leur soutien. Cela constitue un fardeau supplémentaire pour ces communautés dont les ressources sont souvent peu abondantes. Dans les faits, les communautés d’accueil ont souvent des problèmes et des besoins similaires aux PDI, et sans assistance, leur situation ne peut que se détériorer. Les besoins et les vulnérabilités des communautés d’accueil en lien avec le déplacement doivent donc être pris en compte dans les programme de réponse. </a:t>
            </a:r>
            <a:endParaRPr lang="en-GB" dirty="0">
              <a:latin typeface="Arial" charset="0"/>
              <a:ea typeface="MS PGothic" charset="0"/>
            </a:endParaRPr>
          </a:p>
        </p:txBody>
      </p:sp>
      <p:sp>
        <p:nvSpPr>
          <p:cNvPr id="23555" name="Segnaposto numero diapositiva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77C67A5E-77D0-B84D-8039-33DE36927C2D}" type="slidenum">
              <a:rPr lang="it-IT" sz="1200"/>
              <a:pPr/>
              <a:t>9</a:t>
            </a:fld>
            <a:endParaRPr lang="it-IT" sz="1200"/>
          </a:p>
        </p:txBody>
      </p:sp>
    </p:spTree>
    <p:extLst>
      <p:ext uri="{BB962C8B-B14F-4D97-AF65-F5344CB8AC3E}">
        <p14:creationId xmlns:p14="http://schemas.microsoft.com/office/powerpoint/2010/main" val="2226928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fr-CH"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41FB6D0-1D34-F744-BB9D-E130617F3623}" type="slidenum">
              <a:rPr lang="en-GB"/>
              <a:pPr>
                <a:defRPr/>
              </a:pPr>
              <a:t>‹#›</a:t>
            </a:fld>
            <a:endParaRPr lang="en-GB"/>
          </a:p>
        </p:txBody>
      </p:sp>
    </p:spTree>
    <p:extLst>
      <p:ext uri="{BB962C8B-B14F-4D97-AF65-F5344CB8AC3E}">
        <p14:creationId xmlns:p14="http://schemas.microsoft.com/office/powerpoint/2010/main" val="2870457600"/>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CH" noProof="0" smtClean="0"/>
              <a:t>Drag picture to placeholder or click icon to add</a:t>
            </a:r>
            <a:endParaRPr noProof="0"/>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FF28316A-A566-A140-BDE1-DFE5CF5F12FE}" type="slidenum">
              <a:rPr lang="en-GB"/>
              <a:pPr>
                <a:defRPr/>
              </a:pPr>
              <a:t>‹#›</a:t>
            </a:fld>
            <a:endParaRPr lang="en-GB"/>
          </a:p>
        </p:txBody>
      </p:sp>
    </p:spTree>
    <p:extLst>
      <p:ext uri="{BB962C8B-B14F-4D97-AF65-F5344CB8AC3E}">
        <p14:creationId xmlns:p14="http://schemas.microsoft.com/office/powerpoint/2010/main" val="3086240447"/>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7988300"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extLst>
      <p:ext uri="{BB962C8B-B14F-4D97-AF65-F5344CB8AC3E}">
        <p14:creationId xmlns:p14="http://schemas.microsoft.com/office/powerpoint/2010/main" val="648864082"/>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3986784"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7" name="Picture Placeholder 8"/>
          <p:cNvSpPr>
            <a:spLocks noGrp="1"/>
          </p:cNvSpPr>
          <p:nvPr>
            <p:ph type="pic" sz="quarter" idx="14"/>
          </p:nvPr>
        </p:nvSpPr>
        <p:spPr>
          <a:xfrm>
            <a:off x="4928616" y="1129553"/>
            <a:ext cx="3986784"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6" name="Date Placeholder 3"/>
          <p:cNvSpPr>
            <a:spLocks noGrp="1"/>
          </p:cNvSpPr>
          <p:nvPr>
            <p:ph type="dt" sz="half" idx="15"/>
          </p:nvPr>
        </p:nvSpPr>
        <p:spPr/>
        <p:txBody>
          <a:bodyPr/>
          <a:lstStyle>
            <a:lvl1pPr>
              <a:defRPr/>
            </a:lvl1pPr>
          </a:lstStyle>
          <a:p>
            <a:pPr>
              <a:defRPr/>
            </a:pPr>
            <a:endParaRPr lang="en-GB"/>
          </a:p>
        </p:txBody>
      </p:sp>
      <p:sp>
        <p:nvSpPr>
          <p:cNvPr id="8" name="Footer Placeholder 4"/>
          <p:cNvSpPr>
            <a:spLocks noGrp="1"/>
          </p:cNvSpPr>
          <p:nvPr>
            <p:ph type="ftr" sz="quarter" idx="16"/>
          </p:nvPr>
        </p:nvSpPr>
        <p:spPr/>
        <p:txBody>
          <a:bodyPr/>
          <a:lstStyle>
            <a:lvl1pPr>
              <a:defRPr/>
            </a:lvl1pPr>
          </a:lstStyle>
          <a:p>
            <a:pPr>
              <a:defRPr/>
            </a:pPr>
            <a:endParaRPr lang="en-GB"/>
          </a:p>
        </p:txBody>
      </p:sp>
    </p:spTree>
    <p:extLst>
      <p:ext uri="{BB962C8B-B14F-4D97-AF65-F5344CB8AC3E}">
        <p14:creationId xmlns:p14="http://schemas.microsoft.com/office/powerpoint/2010/main" val="1929927993"/>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ormAutofit/>
          </a:bodyPr>
          <a:lstStyle>
            <a:lvl1pPr>
              <a:defRPr sz="2400"/>
            </a:lvl1pPr>
          </a:lstStyle>
          <a:p>
            <a:r>
              <a:rPr lang="fr-CH"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a:p>
        </p:txBody>
      </p:sp>
      <p:sp>
        <p:nvSpPr>
          <p:cNvPr id="9" name="Picture Placeholder 8"/>
          <p:cNvSpPr>
            <a:spLocks noGrp="1"/>
          </p:cNvSpPr>
          <p:nvPr>
            <p:ph type="pic" sz="quarter" idx="13"/>
          </p:nvPr>
        </p:nvSpPr>
        <p:spPr>
          <a:xfrm>
            <a:off x="927100" y="1129553"/>
            <a:ext cx="6601968" cy="2980944"/>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7" name="Picture Placeholder 8"/>
          <p:cNvSpPr>
            <a:spLocks noGrp="1"/>
          </p:cNvSpPr>
          <p:nvPr>
            <p:ph type="pic" sz="quarter" idx="14"/>
          </p:nvPr>
        </p:nvSpPr>
        <p:spPr>
          <a:xfrm>
            <a:off x="7543800" y="1129553"/>
            <a:ext cx="1371600" cy="1481328"/>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8" name="Picture Placeholder 8"/>
          <p:cNvSpPr>
            <a:spLocks noGrp="1"/>
          </p:cNvSpPr>
          <p:nvPr>
            <p:ph type="pic" sz="quarter" idx="15"/>
          </p:nvPr>
        </p:nvSpPr>
        <p:spPr>
          <a:xfrm>
            <a:off x="7543800" y="2629169"/>
            <a:ext cx="1371600" cy="1481328"/>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10" name="Date Placeholder 3"/>
          <p:cNvSpPr>
            <a:spLocks noGrp="1"/>
          </p:cNvSpPr>
          <p:nvPr>
            <p:ph type="dt" sz="half" idx="16"/>
          </p:nvPr>
        </p:nvSpPr>
        <p:spPr/>
        <p:txBody>
          <a:bodyPr/>
          <a:lstStyle>
            <a:lvl1pPr>
              <a:defRPr/>
            </a:lvl1pPr>
          </a:lstStyle>
          <a:p>
            <a:pPr>
              <a:defRPr/>
            </a:pPr>
            <a:endParaRPr lang="en-GB"/>
          </a:p>
        </p:txBody>
      </p:sp>
      <p:sp>
        <p:nvSpPr>
          <p:cNvPr id="11" name="Footer Placeholder 4"/>
          <p:cNvSpPr>
            <a:spLocks noGrp="1"/>
          </p:cNvSpPr>
          <p:nvPr>
            <p:ph type="ftr" sz="quarter" idx="17"/>
          </p:nvPr>
        </p:nvSpPr>
        <p:spPr/>
        <p:txBody>
          <a:bodyPr/>
          <a:lstStyle>
            <a:lvl1pPr>
              <a:defRPr/>
            </a:lvl1pPr>
          </a:lstStyle>
          <a:p>
            <a:pPr>
              <a:defRPr/>
            </a:pPr>
            <a:endParaRPr lang="en-GB"/>
          </a:p>
        </p:txBody>
      </p:sp>
    </p:spTree>
    <p:extLst>
      <p:ext uri="{BB962C8B-B14F-4D97-AF65-F5344CB8AC3E}">
        <p14:creationId xmlns:p14="http://schemas.microsoft.com/office/powerpoint/2010/main" val="3733041096"/>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2D47741-D665-9A43-AB4E-2C7DFFDF3B08}" type="slidenum">
              <a:rPr lang="en-GB"/>
              <a:pPr>
                <a:defRPr/>
              </a:pPr>
              <a:t>‹#›</a:t>
            </a:fld>
            <a:endParaRPr lang="en-GB"/>
          </a:p>
        </p:txBody>
      </p:sp>
    </p:spTree>
    <p:extLst>
      <p:ext uri="{BB962C8B-B14F-4D97-AF65-F5344CB8AC3E}">
        <p14:creationId xmlns:p14="http://schemas.microsoft.com/office/powerpoint/2010/main" val="3956886954"/>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fr-CH"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004F357-C66F-114B-91ED-9ECA8028E7F4}" type="slidenum">
              <a:rPr lang="en-GB"/>
              <a:pPr>
                <a:defRPr/>
              </a:pPr>
              <a:t>‹#›</a:t>
            </a:fld>
            <a:endParaRPr lang="en-GB"/>
          </a:p>
        </p:txBody>
      </p:sp>
    </p:spTree>
    <p:extLst>
      <p:ext uri="{BB962C8B-B14F-4D97-AF65-F5344CB8AC3E}">
        <p14:creationId xmlns:p14="http://schemas.microsoft.com/office/powerpoint/2010/main" val="820707462"/>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ea typeface="ＭＳ Ｐゴシック" panose="020B0600070205080204" pitchFamily="34" charset="-128"/>
              </a:defRPr>
            </a:lvl1pPr>
          </a:lstStyle>
          <a:p>
            <a:pPr>
              <a:defRPr/>
            </a:pPr>
            <a:endParaRPr lang="en-US"/>
          </a:p>
        </p:txBody>
      </p:sp>
      <p:sp>
        <p:nvSpPr>
          <p:cNvPr id="4" name="Segnaposto piè di pagina 3"/>
          <p:cNvSpPr>
            <a:spLocks noGrp="1"/>
          </p:cNvSpPr>
          <p:nvPr>
            <p:ph type="ftr" sz="quarter" idx="11"/>
          </p:nvPr>
        </p:nvSpPr>
        <p:spPr/>
        <p:txBody>
          <a:bodyPr/>
          <a:lstStyle>
            <a:lvl1pPr eaLnBrk="0" fontAlgn="base" hangingPunct="0">
              <a:spcBef>
                <a:spcPct val="0"/>
              </a:spcBef>
              <a:spcAft>
                <a:spcPct val="0"/>
              </a:spcAft>
              <a:defRPr>
                <a:solidFill>
                  <a:schemeClr val="tx1">
                    <a:tint val="75000"/>
                  </a:schemeClr>
                </a:solidFill>
                <a:latin typeface="Arial" panose="020B0604020202020204" pitchFamily="34" charset="0"/>
                <a:ea typeface="ＭＳ Ｐゴシック" panose="020B0600070205080204" pitchFamily="34" charset="-128"/>
              </a:defRPr>
            </a:lvl1pPr>
          </a:lstStyle>
          <a:p>
            <a:pPr>
              <a:defRPr/>
            </a:pPr>
            <a:endParaRPr lang="en-US"/>
          </a:p>
        </p:txBody>
      </p:sp>
      <p:sp>
        <p:nvSpPr>
          <p:cNvPr id="5" name="Segnaposto numero diapositiva 4"/>
          <p:cNvSpPr>
            <a:spLocks noGrp="1"/>
          </p:cNvSpPr>
          <p:nvPr>
            <p:ph type="sldNum" sz="quarter" idx="12"/>
          </p:nvPr>
        </p:nvSpPr>
        <p:spPr>
          <a:xfrm>
            <a:off x="6319838" y="5486400"/>
            <a:ext cx="2366962" cy="1235075"/>
          </a:xfrm>
        </p:spPr>
        <p:txBody>
          <a:bodyPr/>
          <a:lstStyle>
            <a:lvl1pPr eaLnBrk="0" hangingPunct="0">
              <a:defRPr>
                <a:latin typeface="Arial" charset="0"/>
              </a:defRPr>
            </a:lvl1pPr>
          </a:lstStyle>
          <a:p>
            <a:pPr>
              <a:defRPr/>
            </a:pPr>
            <a:fld id="{86557D08-E85F-6E41-8370-FAFF45923097}" type="slidenum">
              <a:rPr lang="en-US"/>
              <a:pPr>
                <a:defRPr/>
              </a:pPr>
              <a:t>‹#›</a:t>
            </a:fld>
            <a:endParaRPr lang="en-US"/>
          </a:p>
        </p:txBody>
      </p:sp>
    </p:spTree>
    <p:extLst>
      <p:ext uri="{BB962C8B-B14F-4D97-AF65-F5344CB8AC3E}">
        <p14:creationId xmlns:p14="http://schemas.microsoft.com/office/powerpoint/2010/main" val="791226467"/>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Date Placeholder 3"/>
          <p:cNvSpPr>
            <a:spLocks noGrp="1"/>
          </p:cNvSpPr>
          <p:nvPr>
            <p:ph type="dt" sz="half" idx="10"/>
          </p:nvPr>
        </p:nvSpPr>
        <p:spPr/>
        <p:txBody>
          <a:bodyPr/>
          <a:lstStyle>
            <a:lvl1pPr>
              <a:defRPr/>
            </a:lvl1pPr>
          </a:lstStyle>
          <a:p>
            <a:pPr>
              <a:defRPr/>
            </a:pPr>
            <a:fld id="{9D03EB22-3A74-8F46-A2EA-536A7BEBD19A}" type="datetimeFigureOut">
              <a:rPr lang="en-US"/>
              <a:pPr>
                <a:defRPr/>
              </a:pPr>
              <a:t>1/27/2016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07AFE4-1C73-BA45-B24F-D00CF9E1EB7D}" type="slidenum">
              <a:rPr lang="en-GB"/>
              <a:pPr>
                <a:defRPr/>
              </a:pPr>
              <a:t>‹#›</a:t>
            </a:fld>
            <a:endParaRPr lang="en-GB"/>
          </a:p>
        </p:txBody>
      </p:sp>
    </p:spTree>
    <p:extLst>
      <p:ext uri="{BB962C8B-B14F-4D97-AF65-F5344CB8AC3E}">
        <p14:creationId xmlns:p14="http://schemas.microsoft.com/office/powerpoint/2010/main" val="3610869528"/>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fr-CH"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H" smtClean="0"/>
              <a:t>Click to edit Master subtitle style</a:t>
            </a:r>
            <a:endParaRPr dirty="0"/>
          </a:p>
        </p:txBody>
      </p:sp>
      <p:sp>
        <p:nvSpPr>
          <p:cNvPr id="9" name="Picture Placeholder 8"/>
          <p:cNvSpPr>
            <a:spLocks noGrp="1"/>
          </p:cNvSpPr>
          <p:nvPr>
            <p:ph type="pic" sz="quarter" idx="13"/>
          </p:nvPr>
        </p:nvSpPr>
        <p:spPr>
          <a:xfrm>
            <a:off x="927100" y="1129553"/>
            <a:ext cx="7988300" cy="3886200"/>
          </a:xfrm>
        </p:spPr>
        <p:txBody>
          <a:bodyPr rtlCol="0">
            <a:normAutofit/>
          </a:bodyPr>
          <a:lstStyle>
            <a:lvl1pPr marL="0" indent="0">
              <a:buNone/>
              <a:defRPr sz="1800"/>
            </a:lvl1pPr>
          </a:lstStyle>
          <a:p>
            <a:pPr lvl="0"/>
            <a:r>
              <a:rPr lang="fr-CH" noProof="0" smtClean="0"/>
              <a:t>Drag picture to placeholder or click icon to add</a:t>
            </a:r>
            <a:endParaRPr noProof="0"/>
          </a:p>
        </p:txBody>
      </p:sp>
      <p:sp>
        <p:nvSpPr>
          <p:cNvPr id="5" name="Date Placeholder 3"/>
          <p:cNvSpPr>
            <a:spLocks noGrp="1"/>
          </p:cNvSpPr>
          <p:nvPr>
            <p:ph type="dt" sz="half" idx="14"/>
          </p:nvPr>
        </p:nvSpPr>
        <p:spPr/>
        <p:txBody>
          <a:bodyPr/>
          <a:lstStyle>
            <a:lvl1pPr>
              <a:defRPr/>
            </a:lvl1pPr>
          </a:lstStyle>
          <a:p>
            <a:pPr>
              <a:defRPr/>
            </a:pPr>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Tree>
    <p:extLst>
      <p:ext uri="{BB962C8B-B14F-4D97-AF65-F5344CB8AC3E}">
        <p14:creationId xmlns:p14="http://schemas.microsoft.com/office/powerpoint/2010/main" val="2370365626"/>
      </p:ext>
    </p:extLst>
  </p:cSld>
  <p:clrMapOvr>
    <a:masterClrMapping/>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rtlCol="0" anchor="b">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ctr">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H"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7E25064-573A-ED43-8F59-2F1BFBF56D05}" type="datetimeFigureOut">
              <a:rPr lang="en-US"/>
              <a:pPr>
                <a:defRPr/>
              </a:pPr>
              <a:t>1/27/2016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77553AC-09BD-FD4C-AA7A-80472D9E07B4}" type="slidenum">
              <a:rPr lang="en-GB"/>
              <a:pPr>
                <a:defRPr/>
              </a:pPr>
              <a:t>‹#›</a:t>
            </a:fld>
            <a:endParaRPr lang="en-GB"/>
          </a:p>
        </p:txBody>
      </p:sp>
    </p:spTree>
    <p:extLst>
      <p:ext uri="{BB962C8B-B14F-4D97-AF65-F5344CB8AC3E}">
        <p14:creationId xmlns:p14="http://schemas.microsoft.com/office/powerpoint/2010/main" val="367305414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DC8D7ADD-A7E3-9343-B461-2080E10E0D66}" type="slidenum">
              <a:rPr lang="en-GB"/>
              <a:pPr>
                <a:defRPr/>
              </a:pPr>
              <a:t>‹#›</a:t>
            </a:fld>
            <a:endParaRPr lang="en-GB"/>
          </a:p>
        </p:txBody>
      </p:sp>
    </p:spTree>
    <p:extLst>
      <p:ext uri="{BB962C8B-B14F-4D97-AF65-F5344CB8AC3E}">
        <p14:creationId xmlns:p14="http://schemas.microsoft.com/office/powerpoint/2010/main" val="34662738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211263" y="2905125"/>
            <a:ext cx="338455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750" y="2905125"/>
            <a:ext cx="3382963"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fr-CH"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13" name="Date Placeholder 6"/>
          <p:cNvSpPr>
            <a:spLocks noGrp="1"/>
          </p:cNvSpPr>
          <p:nvPr>
            <p:ph type="dt" sz="half" idx="10"/>
          </p:nvPr>
        </p:nvSpPr>
        <p:spPr/>
        <p:txBody>
          <a:bodyPr/>
          <a:lstStyle>
            <a:lvl1pPr>
              <a:defRPr/>
            </a:lvl1pPr>
          </a:lstStyle>
          <a:p>
            <a:pPr>
              <a:defRPr/>
            </a:pPr>
            <a:endParaRPr lang="en-GB"/>
          </a:p>
        </p:txBody>
      </p:sp>
      <p:sp>
        <p:nvSpPr>
          <p:cNvPr id="14" name="Footer Placeholder 7"/>
          <p:cNvSpPr>
            <a:spLocks noGrp="1"/>
          </p:cNvSpPr>
          <p:nvPr>
            <p:ph type="ftr" sz="quarter" idx="11"/>
          </p:nvPr>
        </p:nvSpPr>
        <p:spPr/>
        <p:txBody>
          <a:bodyPr/>
          <a:lstStyle>
            <a:lvl1pPr>
              <a:defRPr/>
            </a:lvl1pPr>
          </a:lstStyle>
          <a:p>
            <a:pPr>
              <a:defRPr/>
            </a:pPr>
            <a:endParaRPr lang="en-GB"/>
          </a:p>
        </p:txBody>
      </p:sp>
      <p:sp>
        <p:nvSpPr>
          <p:cNvPr id="15" name="Slide Number Placeholder 8"/>
          <p:cNvSpPr>
            <a:spLocks noGrp="1"/>
          </p:cNvSpPr>
          <p:nvPr>
            <p:ph type="sldNum" sz="quarter" idx="12"/>
          </p:nvPr>
        </p:nvSpPr>
        <p:spPr/>
        <p:txBody>
          <a:bodyPr/>
          <a:lstStyle>
            <a:lvl1pPr>
              <a:defRPr/>
            </a:lvl1pPr>
          </a:lstStyle>
          <a:p>
            <a:pPr>
              <a:defRPr/>
            </a:pPr>
            <a:fld id="{0A7D6258-60BE-1547-9E18-FF42B48E2BDA}" type="slidenum">
              <a:rPr lang="en-GB"/>
              <a:pPr>
                <a:defRPr/>
              </a:pPr>
              <a:t>‹#›</a:t>
            </a:fld>
            <a:endParaRPr lang="en-GB"/>
          </a:p>
        </p:txBody>
      </p:sp>
    </p:spTree>
    <p:extLst>
      <p:ext uri="{BB962C8B-B14F-4D97-AF65-F5344CB8AC3E}">
        <p14:creationId xmlns:p14="http://schemas.microsoft.com/office/powerpoint/2010/main" val="36586433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smtClean="0"/>
              <a:t>Click to edit Master title style</a:t>
            </a:r>
            <a:endParaRPr/>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p:txBody>
          <a:bodyPr/>
          <a:lstStyle>
            <a:lvl1pPr>
              <a:defRPr/>
            </a:lvl1pPr>
          </a:lstStyle>
          <a:p>
            <a:pPr>
              <a:defRPr/>
            </a:pPr>
            <a:fld id="{697EC07B-BD89-0341-BCF8-C8C7974B683D}" type="slidenum">
              <a:rPr lang="en-GB"/>
              <a:pPr>
                <a:defRPr/>
              </a:pPr>
              <a:t>‹#›</a:t>
            </a:fld>
            <a:endParaRPr lang="en-GB"/>
          </a:p>
        </p:txBody>
      </p:sp>
    </p:spTree>
    <p:extLst>
      <p:ext uri="{BB962C8B-B14F-4D97-AF65-F5344CB8AC3E}">
        <p14:creationId xmlns:p14="http://schemas.microsoft.com/office/powerpoint/2010/main" val="309402755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6C7B3E7B-54C4-6B4D-9FF9-957E7C851C41}" type="datetimeFigureOut">
              <a:rPr lang="en-US"/>
              <a:pPr>
                <a:defRPr/>
              </a:pPr>
              <a:t>1/27/2016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7A75AE8C-F675-974C-BE56-5240D8023E3E}" type="slidenum">
              <a:rPr lang="en-GB"/>
              <a:pPr>
                <a:defRPr/>
              </a:pPr>
              <a:t>‹#›</a:t>
            </a:fld>
            <a:endParaRPr lang="en-GB"/>
          </a:p>
        </p:txBody>
      </p:sp>
    </p:spTree>
    <p:extLst>
      <p:ext uri="{BB962C8B-B14F-4D97-AF65-F5344CB8AC3E}">
        <p14:creationId xmlns:p14="http://schemas.microsoft.com/office/powerpoint/2010/main" val="3007550409"/>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rtlCol="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fr-CH"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fr-CH" smtClean="0"/>
              <a:t>Click to edit Master text styles</a:t>
            </a:r>
          </a:p>
          <a:p>
            <a:pPr lvl="1"/>
            <a:r>
              <a:rPr lang="fr-CH" smtClean="0"/>
              <a:t>Second level</a:t>
            </a:r>
          </a:p>
          <a:p>
            <a:pPr lvl="2"/>
            <a:r>
              <a:rPr lang="fr-CH" smtClean="0"/>
              <a:t>Third level</a:t>
            </a:r>
          </a:p>
          <a:p>
            <a:pPr lvl="3"/>
            <a:r>
              <a:rPr lang="fr-CH" smtClean="0"/>
              <a:t>Fourth level</a:t>
            </a:r>
          </a:p>
          <a:p>
            <a:pPr lvl="4"/>
            <a:r>
              <a:rPr lang="fr-CH"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274320" rIns="274320" bIns="274320" rtlCol="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H"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029192F7-0C58-0142-9CF0-439642B66E92}" type="slidenum">
              <a:rPr lang="en-GB"/>
              <a:pPr>
                <a:defRPr/>
              </a:pPr>
              <a:t>‹#›</a:t>
            </a:fld>
            <a:endParaRPr lang="en-GB"/>
          </a:p>
        </p:txBody>
      </p:sp>
    </p:spTree>
    <p:extLst>
      <p:ext uri="{BB962C8B-B14F-4D97-AF65-F5344CB8AC3E}">
        <p14:creationId xmlns:p14="http://schemas.microsoft.com/office/powerpoint/2010/main" val="3456067990"/>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1123950"/>
            <a:ext cx="8913813" cy="914400"/>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188720" tIns="45720" rIns="274320" bIns="45720" numCol="1" anchor="ctr" anchorCtr="0" compatLnSpc="1">
            <a:prstTxWarp prst="textNoShape">
              <a:avLst/>
            </a:prstTxWarp>
          </a:bodyPr>
          <a:lstStyle/>
          <a:p>
            <a:pPr lvl="0"/>
            <a:r>
              <a:rPr lang="fr-CH"/>
              <a:t>Click to edit Master title style</a:t>
            </a:r>
            <a:endParaRPr lang="en-US"/>
          </a:p>
        </p:txBody>
      </p:sp>
      <p:sp>
        <p:nvSpPr>
          <p:cNvPr id="1027" name="Text Placeholder 2"/>
          <p:cNvSpPr>
            <a:spLocks noGrp="1"/>
          </p:cNvSpPr>
          <p:nvPr>
            <p:ph type="body" idx="1"/>
          </p:nvPr>
        </p:nvSpPr>
        <p:spPr bwMode="auto">
          <a:xfrm>
            <a:off x="1114425" y="2595563"/>
            <a:ext cx="7610475"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CH"/>
              <a:t>Click to edit Master text styles</a:t>
            </a:r>
          </a:p>
          <a:p>
            <a:pPr lvl="1"/>
            <a:r>
              <a:rPr lang="fr-CH"/>
              <a:t>Second level</a:t>
            </a:r>
          </a:p>
          <a:p>
            <a:pPr lvl="2"/>
            <a:r>
              <a:rPr lang="fr-CH"/>
              <a:t>Third level</a:t>
            </a:r>
          </a:p>
          <a:p>
            <a:pPr lvl="3"/>
            <a:r>
              <a:rPr lang="fr-CH"/>
              <a:t>Fourth level</a:t>
            </a:r>
          </a:p>
          <a:p>
            <a:pPr lvl="4"/>
            <a:r>
              <a:rPr lang="fr-CH"/>
              <a:t>Fifth level</a:t>
            </a:r>
            <a:endParaRPr lang="en-US"/>
          </a:p>
        </p:txBody>
      </p:sp>
      <p:sp>
        <p:nvSpPr>
          <p:cNvPr id="4" name="Date Placeholder 3"/>
          <p:cNvSpPr>
            <a:spLocks noGrp="1"/>
          </p:cNvSpPr>
          <p:nvPr>
            <p:ph type="dt" sz="half" idx="2"/>
          </p:nvPr>
        </p:nvSpPr>
        <p:spPr>
          <a:xfrm>
            <a:off x="6580188" y="188913"/>
            <a:ext cx="2133600" cy="365125"/>
          </a:xfrm>
          <a:prstGeom prst="rect">
            <a:avLst/>
          </a:prstGeom>
        </p:spPr>
        <p:txBody>
          <a:bodyPr vert="horz" lIns="91440" tIns="45720" rIns="91440" bIns="45720" rtlCol="0" anchor="ctr"/>
          <a:lstStyle>
            <a:lvl1pPr algn="r">
              <a:defRPr sz="1000" smtClean="0">
                <a:solidFill>
                  <a:schemeClr val="tx1">
                    <a:lumMod val="65000"/>
                    <a:lumOff val="35000"/>
                  </a:schemeClr>
                </a:solidFill>
              </a:defRPr>
            </a:lvl1pPr>
          </a:lstStyle>
          <a:p>
            <a:pPr>
              <a:defRPr/>
            </a:pPr>
            <a:fld id="{1EB7CD31-1361-4248-9F12-EA0BEF0EB5D4}" type="datetimeFigureOut">
              <a:rPr lang="it-IT"/>
              <a:pPr>
                <a:defRPr/>
              </a:pPr>
              <a:t>27/01/2016</a:t>
            </a:fld>
            <a:endParaRPr lang="it-IT"/>
          </a:p>
        </p:txBody>
      </p:sp>
      <p:sp>
        <p:nvSpPr>
          <p:cNvPr id="5" name="Footer Placeholder 4"/>
          <p:cNvSpPr>
            <a:spLocks noGrp="1"/>
          </p:cNvSpPr>
          <p:nvPr>
            <p:ph type="ftr" sz="quarter" idx="3"/>
          </p:nvPr>
        </p:nvSpPr>
        <p:spPr>
          <a:xfrm>
            <a:off x="1120775" y="188913"/>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pPr>
              <a:defRPr/>
            </a:pPr>
            <a:endParaRPr lang="it-IT"/>
          </a:p>
        </p:txBody>
      </p:sp>
      <p:sp>
        <p:nvSpPr>
          <p:cNvPr id="6" name="Slide Number Placeholder 5"/>
          <p:cNvSpPr>
            <a:spLocks noGrp="1"/>
          </p:cNvSpPr>
          <p:nvPr>
            <p:ph type="sldNum" sz="quarter" idx="4"/>
          </p:nvPr>
        </p:nvSpPr>
        <p:spPr>
          <a:xfrm>
            <a:off x="8789988" y="6569075"/>
            <a:ext cx="457200" cy="365125"/>
          </a:xfrm>
          <a:prstGeom prst="rect">
            <a:avLst/>
          </a:prstGeom>
        </p:spPr>
        <p:txBody>
          <a:bodyPr vert="horz" lIns="91440" tIns="45720" rIns="91440" bIns="45720" rtlCol="0" anchor="ctr"/>
          <a:lstStyle>
            <a:lvl1pPr algn="ctr">
              <a:defRPr sz="800" smtClean="0">
                <a:solidFill>
                  <a:schemeClr val="tx1">
                    <a:lumMod val="65000"/>
                    <a:lumOff val="35000"/>
                  </a:schemeClr>
                </a:solidFill>
              </a:defRPr>
            </a:lvl1pPr>
          </a:lstStyle>
          <a:p>
            <a:pPr>
              <a:defRPr/>
            </a:pPr>
            <a:fld id="{AB9C92CF-70B5-C845-86B6-862ACBC74A4A}" type="slidenum">
              <a:rPr lang="it-IT"/>
              <a:pPr>
                <a:defRPr/>
              </a:pPr>
              <a:t>‹#›</a:t>
            </a:fld>
            <a:endParaRPr lang="it-IT"/>
          </a:p>
        </p:txBody>
      </p:sp>
      <p:sp>
        <p:nvSpPr>
          <p:cNvPr id="7" name="Rectangle 6"/>
          <p:cNvSpPr/>
          <p:nvPr/>
        </p:nvSpPr>
        <p:spPr>
          <a:xfrm>
            <a:off x="914400" y="0"/>
            <a:ext cx="7999413" cy="182563"/>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8" name="Rectangle 7"/>
          <p:cNvSpPr/>
          <p:nvPr/>
        </p:nvSpPr>
        <p:spPr>
          <a:xfrm>
            <a:off x="914400" y="6675438"/>
            <a:ext cx="7999413" cy="182562"/>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p>
        </p:txBody>
      </p:sp>
      <p:sp>
        <p:nvSpPr>
          <p:cNvPr id="9" name="Slide Number Placeholder 5"/>
          <p:cNvSpPr txBox="1">
            <a:spLocks/>
          </p:cNvSpPr>
          <p:nvPr userDrawn="1"/>
        </p:nvSpPr>
        <p:spPr>
          <a:xfrm>
            <a:off x="6667500" y="6508750"/>
            <a:ext cx="2133600" cy="365125"/>
          </a:xfrm>
          <a:prstGeom prst="rect">
            <a:avLst/>
          </a:prstGeom>
        </p:spPr>
        <p:txBody>
          <a:bodyPr lIns="68580" tIns="34290" rIns="68580" bIns="34290" anchor="ctr"/>
          <a:lstStyle>
            <a:lvl1pPr>
              <a:defRPr>
                <a:solidFill>
                  <a:schemeClr val="tx1"/>
                </a:solidFill>
                <a:latin typeface="Arial" charset="0"/>
                <a:ea typeface="MS PGothic" charset="0"/>
                <a:cs typeface="MS PGothic" charset="0"/>
              </a:defRPr>
            </a:lvl1pPr>
            <a:lvl2pPr marL="742950" indent="-285750">
              <a:defRPr>
                <a:solidFill>
                  <a:schemeClr val="tx1"/>
                </a:solidFill>
                <a:latin typeface="Arial" charset="0"/>
                <a:ea typeface="MS PGothic" charset="0"/>
                <a:cs typeface="MS PGothic" charset="0"/>
              </a:defRPr>
            </a:lvl2pPr>
            <a:lvl3pPr marL="1143000" indent="-228600">
              <a:defRPr>
                <a:solidFill>
                  <a:schemeClr val="tx1"/>
                </a:solidFill>
                <a:latin typeface="Arial" charset="0"/>
                <a:ea typeface="MS PGothic" charset="0"/>
                <a:cs typeface="MS PGothic" charset="0"/>
              </a:defRPr>
            </a:lvl3pPr>
            <a:lvl4pPr marL="1600200" indent="-228600">
              <a:defRPr>
                <a:solidFill>
                  <a:schemeClr val="tx1"/>
                </a:solidFill>
                <a:latin typeface="Arial" charset="0"/>
                <a:ea typeface="MS PGothic" charset="0"/>
                <a:cs typeface="MS PGothic" charset="0"/>
              </a:defRPr>
            </a:lvl4pPr>
            <a:lvl5pPr marL="2057400" indent="-228600">
              <a:defRPr>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a:solidFill>
                  <a:schemeClr val="tx1"/>
                </a:solidFill>
                <a:latin typeface="Arial" charset="0"/>
                <a:ea typeface="MS PGothic" charset="0"/>
                <a:cs typeface="MS PGothic" charset="0"/>
              </a:defRPr>
            </a:lvl9pPr>
          </a:lstStyle>
          <a:p>
            <a:pPr algn="r" eaLnBrk="1" hangingPunct="1">
              <a:defRPr/>
            </a:pPr>
            <a:fld id="{B3BF6E0D-0B32-9C46-B0D7-DA51949CFE47}" type="slidenum">
              <a:rPr lang="en-GB" sz="900" smtClean="0">
                <a:solidFill>
                  <a:srgbClr val="898989"/>
                </a:solidFill>
                <a:latin typeface="Calibri" charset="0"/>
              </a:rPr>
              <a:pPr algn="r" eaLnBrk="1" hangingPunct="1">
                <a:defRPr/>
              </a:pPr>
              <a:t>‹#›</a:t>
            </a:fld>
            <a:endParaRPr lang="en-GB" sz="900" smtClean="0">
              <a:solidFill>
                <a:srgbClr val="898989"/>
              </a:solidFill>
              <a:latin typeface="Calibri" charset="0"/>
            </a:endParaRPr>
          </a:p>
        </p:txBody>
      </p:sp>
      <p:pic>
        <p:nvPicPr>
          <p:cNvPr id="1034" name="Image 1"/>
          <p:cNvPicPr>
            <a:picLocks noChangeAspect="1" noChangeArrowheads="1"/>
          </p:cNvPicPr>
          <p:nvPr userDrawn="1"/>
        </p:nvPicPr>
        <p:blipFill>
          <a:blip r:embed="rId18" cstate="email">
            <a:extLst>
              <a:ext uri="{28A0092B-C50C-407E-A947-70E740481C1C}">
                <a14:useLocalDpi xmlns:a14="http://schemas.microsoft.com/office/drawing/2010/main" val="0"/>
              </a:ext>
            </a:extLst>
          </a:blip>
          <a:srcRect/>
          <a:stretch>
            <a:fillRect/>
          </a:stretch>
        </p:blipFill>
        <p:spPr bwMode="auto">
          <a:xfrm>
            <a:off x="7596188" y="5589588"/>
            <a:ext cx="11557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619" r:id="rId1"/>
    <p:sldLayoutId id="2147485620" r:id="rId2"/>
    <p:sldLayoutId id="2147485621" r:id="rId3"/>
    <p:sldLayoutId id="2147485622" r:id="rId4"/>
    <p:sldLayoutId id="2147485623" r:id="rId5"/>
    <p:sldLayoutId id="2147485624" r:id="rId6"/>
    <p:sldLayoutId id="2147485625" r:id="rId7"/>
    <p:sldLayoutId id="2147485626" r:id="rId8"/>
    <p:sldLayoutId id="2147485627" r:id="rId9"/>
    <p:sldLayoutId id="2147485628" r:id="rId10"/>
    <p:sldLayoutId id="2147485629" r:id="rId11"/>
    <p:sldLayoutId id="2147485630" r:id="rId12"/>
    <p:sldLayoutId id="2147485631" r:id="rId13"/>
    <p:sldLayoutId id="2147485632" r:id="rId14"/>
    <p:sldLayoutId id="2147485633" r:id="rId15"/>
    <p:sldLayoutId id="2147485634" r:id="rId16"/>
  </p:sldLayoutIdLst>
  <p:transition spd="slow">
    <p:push dir="u"/>
  </p:transition>
  <p:timing>
    <p:tnLst>
      <p:par>
        <p:cTn id="1" dur="indefinite" restart="never" nodeType="tmRoot"/>
      </p:par>
    </p:tnLst>
  </p:timing>
  <p:txStyles>
    <p:titleStyle>
      <a:lvl1pPr algn="l" rtl="0" fontAlgn="base">
        <a:spcBef>
          <a:spcPct val="0"/>
        </a:spcBef>
        <a:spcAft>
          <a:spcPct val="0"/>
        </a:spcAft>
        <a:defRPr sz="3600" kern="1200">
          <a:solidFill>
            <a:schemeClr val="bg1"/>
          </a:solidFill>
          <a:latin typeface="+mj-lt"/>
          <a:ea typeface="ＭＳ Ｐゴシック" charset="0"/>
          <a:cs typeface="ＭＳ Ｐゴシック" charset="0"/>
        </a:defRPr>
      </a:lvl1pPr>
      <a:lvl2pPr algn="l" rtl="0" fontAlgn="base">
        <a:spcBef>
          <a:spcPct val="0"/>
        </a:spcBef>
        <a:spcAft>
          <a:spcPct val="0"/>
        </a:spcAft>
        <a:defRPr sz="3600">
          <a:solidFill>
            <a:schemeClr val="bg1"/>
          </a:solidFill>
          <a:latin typeface="Century Gothic" charset="0"/>
          <a:ea typeface="ＭＳ Ｐゴシック" charset="0"/>
          <a:cs typeface="ＭＳ Ｐゴシック" charset="0"/>
        </a:defRPr>
      </a:lvl2pPr>
      <a:lvl3pPr algn="l" rtl="0" fontAlgn="base">
        <a:spcBef>
          <a:spcPct val="0"/>
        </a:spcBef>
        <a:spcAft>
          <a:spcPct val="0"/>
        </a:spcAft>
        <a:defRPr sz="3600">
          <a:solidFill>
            <a:schemeClr val="bg1"/>
          </a:solidFill>
          <a:latin typeface="Century Gothic" charset="0"/>
          <a:ea typeface="ＭＳ Ｐゴシック" charset="0"/>
          <a:cs typeface="ＭＳ Ｐゴシック" charset="0"/>
        </a:defRPr>
      </a:lvl3pPr>
      <a:lvl4pPr algn="l" rtl="0" fontAlgn="base">
        <a:spcBef>
          <a:spcPct val="0"/>
        </a:spcBef>
        <a:spcAft>
          <a:spcPct val="0"/>
        </a:spcAft>
        <a:defRPr sz="3600">
          <a:solidFill>
            <a:schemeClr val="bg1"/>
          </a:solidFill>
          <a:latin typeface="Century Gothic" charset="0"/>
          <a:ea typeface="ＭＳ Ｐゴシック" charset="0"/>
          <a:cs typeface="ＭＳ Ｐゴシック" charset="0"/>
        </a:defRPr>
      </a:lvl4pPr>
      <a:lvl5pPr algn="l" rtl="0" fontAlgn="base">
        <a:spcBef>
          <a:spcPct val="0"/>
        </a:spcBef>
        <a:spcAft>
          <a:spcPct val="0"/>
        </a:spcAft>
        <a:defRPr sz="3600">
          <a:solidFill>
            <a:schemeClr val="bg1"/>
          </a:solidFill>
          <a:latin typeface="Century Gothic" charset="0"/>
          <a:ea typeface="ＭＳ Ｐゴシック" charset="0"/>
          <a:cs typeface="ＭＳ Ｐゴシック" charset="0"/>
        </a:defRPr>
      </a:lvl5pPr>
      <a:lvl6pPr marL="457200" algn="l" rtl="0" fontAlgn="base">
        <a:spcBef>
          <a:spcPct val="0"/>
        </a:spcBef>
        <a:spcAft>
          <a:spcPct val="0"/>
        </a:spcAft>
        <a:defRPr sz="3600">
          <a:solidFill>
            <a:schemeClr val="bg1"/>
          </a:solidFill>
          <a:latin typeface="Century Gothic" charset="0"/>
          <a:ea typeface="ＭＳ Ｐゴシック" charset="0"/>
          <a:cs typeface="ＭＳ Ｐゴシック" charset="0"/>
        </a:defRPr>
      </a:lvl6pPr>
      <a:lvl7pPr marL="914400" algn="l" rtl="0" fontAlgn="base">
        <a:spcBef>
          <a:spcPct val="0"/>
        </a:spcBef>
        <a:spcAft>
          <a:spcPct val="0"/>
        </a:spcAft>
        <a:defRPr sz="3600">
          <a:solidFill>
            <a:schemeClr val="bg1"/>
          </a:solidFill>
          <a:latin typeface="Century Gothic" charset="0"/>
          <a:ea typeface="ＭＳ Ｐゴシック" charset="0"/>
          <a:cs typeface="ＭＳ Ｐゴシック" charset="0"/>
        </a:defRPr>
      </a:lvl7pPr>
      <a:lvl8pPr marL="1371600" algn="l" rtl="0" fontAlgn="base">
        <a:spcBef>
          <a:spcPct val="0"/>
        </a:spcBef>
        <a:spcAft>
          <a:spcPct val="0"/>
        </a:spcAft>
        <a:defRPr sz="3600">
          <a:solidFill>
            <a:schemeClr val="bg1"/>
          </a:solidFill>
          <a:latin typeface="Century Gothic" charset="0"/>
          <a:ea typeface="ＭＳ Ｐゴシック" charset="0"/>
          <a:cs typeface="ＭＳ Ｐゴシック" charset="0"/>
        </a:defRPr>
      </a:lvl8pPr>
      <a:lvl9pPr marL="1828800" algn="l" rtl="0" fontAlgn="base">
        <a:spcBef>
          <a:spcPct val="0"/>
        </a:spcBef>
        <a:spcAft>
          <a:spcPct val="0"/>
        </a:spcAft>
        <a:defRPr sz="3600">
          <a:solidFill>
            <a:schemeClr val="bg1"/>
          </a:solidFill>
          <a:latin typeface="Century Gothic" charset="0"/>
          <a:ea typeface="ＭＳ Ｐゴシック" charset="0"/>
          <a:cs typeface="ＭＳ Ｐゴシック" charset="0"/>
        </a:defRPr>
      </a:lvl9pPr>
    </p:titleStyle>
    <p:bodyStyle>
      <a:lvl1pPr marL="342900" indent="-342900" algn="l" rtl="0" fontAlgn="base">
        <a:spcBef>
          <a:spcPts val="2000"/>
        </a:spcBef>
        <a:spcAft>
          <a:spcPct val="0"/>
        </a:spcAft>
        <a:buClr>
          <a:schemeClr val="accent1"/>
        </a:buClr>
        <a:buFont typeface="Wingdings 2" charset="0"/>
        <a:buChar char=""/>
        <a:defRPr sz="2000" kern="1200">
          <a:solidFill>
            <a:srgbClr val="595959"/>
          </a:solidFill>
          <a:latin typeface="+mn-lt"/>
          <a:ea typeface="ＭＳ Ｐゴシック" charset="0"/>
          <a:cs typeface="ＭＳ Ｐゴシック" charset="0"/>
        </a:defRPr>
      </a:lvl1pPr>
      <a:lvl2pPr marL="685800" indent="-336550" algn="l" rtl="0" fontAlgn="base">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2pPr>
      <a:lvl3pPr marL="1035050" indent="-349250" algn="l" rtl="0" fontAlgn="base">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3pPr>
      <a:lvl4pPr marL="1371600" indent="-336550" algn="l" rtl="0" fontAlgn="base">
        <a:spcBef>
          <a:spcPts val="600"/>
        </a:spcBef>
        <a:spcAft>
          <a:spcPct val="0"/>
        </a:spcAft>
        <a:buClr>
          <a:srgbClr val="254061"/>
        </a:buClr>
        <a:buFont typeface="Wingdings 2" charset="0"/>
        <a:buChar char=""/>
        <a:defRPr kern="1200">
          <a:solidFill>
            <a:srgbClr val="595959"/>
          </a:solidFill>
          <a:latin typeface="+mn-lt"/>
          <a:ea typeface="ＭＳ Ｐゴシック" charset="0"/>
          <a:cs typeface="+mn-cs"/>
        </a:defRPr>
      </a:lvl4pPr>
      <a:lvl5pPr marL="1720850" indent="-349250" algn="l" rtl="0" fontAlgn="base">
        <a:spcBef>
          <a:spcPts val="600"/>
        </a:spcBef>
        <a:spcAft>
          <a:spcPct val="0"/>
        </a:spcAft>
        <a:buClr>
          <a:schemeClr val="accent1"/>
        </a:buClr>
        <a:buFont typeface="Wingdings 2" charset="0"/>
        <a:buChar char=""/>
        <a:defRPr kern="1200">
          <a:solidFill>
            <a:srgbClr val="595959"/>
          </a:solidFill>
          <a:latin typeface="+mn-lt"/>
          <a:ea typeface="ＭＳ Ｐゴシック" charset="0"/>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7"/>
          <p:cNvSpPr>
            <a:spLocks/>
          </p:cNvSpPr>
          <p:nvPr/>
        </p:nvSpPr>
        <p:spPr bwMode="auto">
          <a:xfrm>
            <a:off x="1979613" y="1417638"/>
            <a:ext cx="4968875" cy="1450975"/>
          </a:xfrm>
          <a:prstGeom prst="rect">
            <a:avLst/>
          </a:prstGeom>
          <a:noFill/>
          <a:ln>
            <a:noFill/>
          </a:ln>
          <a:extLst/>
        </p:spPr>
        <p:txBody>
          <a:bodyPr lIns="0" tIns="0" rIns="30479" bIns="0"/>
          <a:lstStyle/>
          <a:p>
            <a:pPr marL="201216" indent="-171450" algn="ctr" eaLnBrk="1" fontAlgn="auto" hangingPunct="1">
              <a:spcBef>
                <a:spcPts val="0"/>
              </a:spcBef>
              <a:spcAft>
                <a:spcPts val="0"/>
              </a:spcAft>
              <a:buClr>
                <a:prstClr val="white"/>
              </a:buClr>
              <a:buSzPct val="125000"/>
              <a:defRPr/>
            </a:pPr>
            <a:endParaRPr lang="en-GB" sz="2700" dirty="0">
              <a:solidFill>
                <a:srgbClr val="056CB6"/>
              </a:solidFill>
              <a:ea typeface="+mn-ea"/>
              <a:cs typeface="+mn-cs"/>
            </a:endParaRPr>
          </a:p>
        </p:txBody>
      </p:sp>
      <p:sp>
        <p:nvSpPr>
          <p:cNvPr id="2052" name="AutoShape 5"/>
          <p:cNvSpPr>
            <a:spLocks noChangeAspect="1" noChangeArrowheads="1"/>
          </p:cNvSpPr>
          <p:nvPr/>
        </p:nvSpPr>
        <p:spPr bwMode="auto">
          <a:xfrm>
            <a:off x="1412875" y="1127125"/>
            <a:ext cx="2698750" cy="439738"/>
          </a:xfrm>
          <a:prstGeom prst="rect">
            <a:avLst/>
          </a:prstGeom>
          <a:noFill/>
          <a:ln>
            <a:noFill/>
          </a:ln>
          <a:extLst/>
        </p:spPr>
        <p:txBody>
          <a:bodyPr/>
          <a:lstStyle/>
          <a:p>
            <a:pPr eaLnBrk="1" fontAlgn="auto" hangingPunct="1">
              <a:spcBef>
                <a:spcPts val="0"/>
              </a:spcBef>
              <a:spcAft>
                <a:spcPts val="0"/>
              </a:spcAft>
              <a:defRPr/>
            </a:pPr>
            <a:endParaRPr lang="en-US">
              <a:solidFill>
                <a:prstClr val="black"/>
              </a:solidFill>
              <a:latin typeface="Calibri"/>
              <a:ea typeface="+mn-ea"/>
              <a:cs typeface="+mn-cs"/>
            </a:endParaRPr>
          </a:p>
        </p:txBody>
      </p:sp>
      <p:sp>
        <p:nvSpPr>
          <p:cNvPr id="6147" name="Titre 3"/>
          <p:cNvSpPr>
            <a:spLocks noGrp="1"/>
          </p:cNvSpPr>
          <p:nvPr>
            <p:ph type="ctrTitle"/>
          </p:nvPr>
        </p:nvSpPr>
        <p:spPr>
          <a:xfrm>
            <a:off x="685800" y="1628775"/>
            <a:ext cx="7772400" cy="1512888"/>
          </a:xfrm>
        </p:spPr>
        <p:txBody>
          <a:bodyPr/>
          <a:lstStyle/>
          <a:p>
            <a:r>
              <a:rPr lang="fr-FR" b="1" dirty="0" smtClean="0">
                <a:latin typeface="Century Gothic" charset="0"/>
                <a:ea typeface="MS PGothic" charset="0"/>
              </a:rPr>
              <a:t>Qui sont les PDI</a:t>
            </a:r>
            <a:r>
              <a:rPr lang="fr-FR" b="1" dirty="0">
                <a:latin typeface="Century Gothic" charset="0"/>
                <a:ea typeface="MS PGothic" charset="0"/>
              </a:rPr>
              <a:t/>
            </a:r>
            <a:br>
              <a:rPr lang="fr-FR" b="1" dirty="0">
                <a:latin typeface="Century Gothic" charset="0"/>
                <a:ea typeface="MS PGothic" charset="0"/>
              </a:rPr>
            </a:br>
            <a:r>
              <a:rPr lang="fr-FR" sz="2400" dirty="0" smtClean="0">
                <a:latin typeface="Century Gothic" charset="0"/>
                <a:ea typeface="MS PGothic" charset="0"/>
              </a:rPr>
              <a:t>Et quels sont leurs problèmes spécifiques?</a:t>
            </a:r>
            <a:endParaRPr lang="fr-FR" sz="2400" dirty="0">
              <a:latin typeface="Century Gothic" charset="0"/>
              <a:ea typeface="MS PGothic" charset="0"/>
            </a:endParaRPr>
          </a:p>
        </p:txBody>
      </p:sp>
      <p:pic>
        <p:nvPicPr>
          <p:cNvPr id="6148" name="Picture 13" descr="ECHO"/>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724525" y="5565775"/>
            <a:ext cx="769938"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10" descr="https://pbs.twimg.com/profile_images/2226122424/UNHCR_Logo.jpe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692525" y="5576888"/>
            <a:ext cx="735013" cy="728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2" descr="IDMC logo.png"/>
          <p:cNvPicPr>
            <a:picLocks noChangeAspect="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92113" y="5683250"/>
            <a:ext cx="2379662"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334963" y="0"/>
            <a:ext cx="8229600" cy="981075"/>
          </a:xfrm>
        </p:spPr>
        <p:txBody>
          <a:bodyPr/>
          <a:lstStyle/>
          <a:p>
            <a:r>
              <a:rPr lang="fr-CH" b="1" dirty="0" smtClean="0">
                <a:latin typeface="Century Gothic" charset="0"/>
                <a:ea typeface="MS PGothic" charset="0"/>
              </a:rPr>
              <a:t>Les communautés affectées</a:t>
            </a:r>
            <a:endParaRPr lang="fr-CH" b="1" dirty="0">
              <a:latin typeface="Century Gothic" charset="0"/>
              <a:ea typeface="MS PGothic" charset="0"/>
            </a:endParaRPr>
          </a:p>
        </p:txBody>
      </p:sp>
      <p:sp>
        <p:nvSpPr>
          <p:cNvPr id="20483" name="Content Placeholder 4"/>
          <p:cNvSpPr>
            <a:spLocks noGrp="1"/>
          </p:cNvSpPr>
          <p:nvPr>
            <p:ph sz="half" idx="1"/>
          </p:nvPr>
        </p:nvSpPr>
        <p:spPr>
          <a:xfrm>
            <a:off x="357188" y="1341438"/>
            <a:ext cx="4502844" cy="3455987"/>
          </a:xfrm>
        </p:spPr>
        <p:txBody>
          <a:bodyPr rtlCol="0">
            <a:noAutofit/>
          </a:bodyPr>
          <a:lstStyle/>
          <a:p>
            <a:pPr marL="0" indent="0" fontAlgn="auto">
              <a:spcAft>
                <a:spcPts val="0"/>
              </a:spcAft>
              <a:buNone/>
              <a:defRPr/>
            </a:pPr>
            <a:r>
              <a:rPr lang="fr-CH" altLang="fr-FR" sz="2600" dirty="0">
                <a:solidFill>
                  <a:schemeClr val="tx1">
                    <a:lumMod val="65000"/>
                    <a:lumOff val="35000"/>
                  </a:schemeClr>
                </a:solidFill>
                <a:ea typeface="ＭＳ Ｐゴシック" panose="020B0600070205080204" pitchFamily="34" charset="-128"/>
                <a:cs typeface="+mn-cs"/>
              </a:rPr>
              <a:t>“Communautés qui sont restées chez elles durant le conflit armé ou la catastrophe naturelle, communautés d’accueuil dans le zones où les PDI ont fuit, et communautés dans les zones où les PDI décident de s’installer sur le long terme»</a:t>
            </a:r>
          </a:p>
        </p:txBody>
      </p:sp>
      <p:sp>
        <p:nvSpPr>
          <p:cNvPr id="7" name="Content Placeholder 3"/>
          <p:cNvSpPr>
            <a:spLocks noGrp="1"/>
          </p:cNvSpPr>
          <p:nvPr/>
        </p:nvSpPr>
        <p:spPr bwMode="auto">
          <a:xfrm>
            <a:off x="5058023" y="1340892"/>
            <a:ext cx="3455987"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257175" indent="-257175" algn="l" defTabSz="685800" rtl="0" eaLnBrk="0" fontAlgn="base" hangingPunct="0">
              <a:spcBef>
                <a:spcPct val="20000"/>
              </a:spcBef>
              <a:spcAft>
                <a:spcPct val="0"/>
              </a:spcAft>
              <a:buFont typeface="Arial" charset="0"/>
              <a:buChar char="•"/>
              <a:defRPr sz="2100" kern="1200">
                <a:solidFill>
                  <a:schemeClr val="tx1"/>
                </a:solidFill>
                <a:latin typeface="+mn-lt"/>
                <a:ea typeface="MS PGothic" panose="020B0600070205080204" pitchFamily="34" charset="-128"/>
                <a:cs typeface="MS PGothic" charset="0"/>
              </a:defRPr>
            </a:lvl1pPr>
            <a:lvl2pPr marL="557213" indent="-214313" algn="l" defTabSz="685800" rtl="0" eaLnBrk="0" fontAlgn="base" hangingPunct="0">
              <a:spcBef>
                <a:spcPct val="20000"/>
              </a:spcBef>
              <a:spcAft>
                <a:spcPct val="0"/>
              </a:spcAft>
              <a:buFont typeface="Arial" charset="0"/>
              <a:buChar char="–"/>
              <a:defRPr sz="1800" kern="1200">
                <a:solidFill>
                  <a:schemeClr val="tx1"/>
                </a:solidFill>
                <a:latin typeface="+mn-lt"/>
                <a:ea typeface="MS PGothic" panose="020B0600070205080204" pitchFamily="34" charset="-128"/>
                <a:cs typeface="MS PGothic" charset="0"/>
              </a:defRPr>
            </a:lvl2pPr>
            <a:lvl3pPr marL="857250" indent="-171450" algn="l" defTabSz="685800" rtl="0" eaLnBrk="0" fontAlgn="base" hangingPunct="0">
              <a:spcBef>
                <a:spcPct val="20000"/>
              </a:spcBef>
              <a:spcAft>
                <a:spcPct val="0"/>
              </a:spcAft>
              <a:buFont typeface="Arial" charset="0"/>
              <a:buChar char="•"/>
              <a:defRPr sz="1500" kern="1200">
                <a:solidFill>
                  <a:schemeClr val="tx1"/>
                </a:solidFill>
                <a:latin typeface="+mn-lt"/>
                <a:ea typeface="MS PGothic" panose="020B0600070205080204" pitchFamily="34" charset="-128"/>
                <a:cs typeface="MS PGothic" charset="0"/>
              </a:defRPr>
            </a:lvl3pPr>
            <a:lvl4pPr marL="1200150" indent="-171450" algn="l" defTabSz="685800" rtl="0" eaLnBrk="0" fontAlgn="base" hangingPunct="0">
              <a:spcBef>
                <a:spcPct val="20000"/>
              </a:spcBef>
              <a:spcAft>
                <a:spcPct val="0"/>
              </a:spcAft>
              <a:buFont typeface="Arial" charset="0"/>
              <a:buChar char="–"/>
              <a:defRPr sz="1350" kern="1200">
                <a:solidFill>
                  <a:schemeClr val="tx1"/>
                </a:solidFill>
                <a:latin typeface="+mn-lt"/>
                <a:ea typeface="MS PGothic" panose="020B0600070205080204" pitchFamily="34" charset="-128"/>
                <a:cs typeface="MS PGothic" charset="0"/>
              </a:defRPr>
            </a:lvl4pPr>
            <a:lvl5pPr marL="1543050" indent="-171450" algn="l" defTabSz="685800" rtl="0" eaLnBrk="0" fontAlgn="base" hangingPunct="0">
              <a:spcBef>
                <a:spcPct val="20000"/>
              </a:spcBef>
              <a:spcAft>
                <a:spcPct val="0"/>
              </a:spcAft>
              <a:buFont typeface="Arial" charset="0"/>
              <a:buChar char="»"/>
              <a:defRPr sz="1350" kern="1200">
                <a:solidFill>
                  <a:schemeClr val="tx1"/>
                </a:solidFill>
                <a:latin typeface="+mn-lt"/>
                <a:ea typeface="MS PGothic" panose="020B0600070205080204" pitchFamily="34" charset="-128"/>
                <a:cs typeface="MS PGothic" charset="0"/>
              </a:defRPr>
            </a:lvl5pPr>
            <a:lvl6pPr marL="1885950" indent="-171450" algn="l" defTabSz="685800" rtl="0" eaLnBrk="1" latinLnBrk="0" hangingPunct="1">
              <a:spcBef>
                <a:spcPct val="20000"/>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350" kern="1200">
                <a:solidFill>
                  <a:schemeClr val="tx1"/>
                </a:solidFill>
                <a:latin typeface="+mn-lt"/>
                <a:ea typeface="+mn-ea"/>
                <a:cs typeface="+mn-cs"/>
              </a:defRPr>
            </a:lvl9pPr>
          </a:lstStyle>
          <a:p>
            <a:pPr marL="0" indent="0" eaLnBrk="1" hangingPunct="1">
              <a:buFontTx/>
              <a:buNone/>
            </a:pPr>
            <a:endParaRPr lang="fr-CH" sz="2000" dirty="0">
              <a:latin typeface="Century Gothic"/>
              <a:ea typeface="MS PGothic" charset="0"/>
              <a:cs typeface="Century Gothic"/>
            </a:endParaRPr>
          </a:p>
          <a:p>
            <a:pPr marL="0" indent="0" eaLnBrk="1" hangingPunct="1">
              <a:buFontTx/>
              <a:buNone/>
            </a:pPr>
            <a:endParaRPr lang="fr-CH" sz="2000" dirty="0">
              <a:latin typeface="Century Gothic"/>
              <a:ea typeface="MS PGothic" charset="0"/>
              <a:cs typeface="Century Gothic"/>
            </a:endParaRPr>
          </a:p>
          <a:p>
            <a:pPr marL="0" indent="0" eaLnBrk="1" hangingPunct="1">
              <a:buFontTx/>
              <a:buNone/>
            </a:pPr>
            <a:endParaRPr lang="fr-CH" sz="2000" dirty="0">
              <a:latin typeface="Century Gothic"/>
              <a:ea typeface="MS PGothic" charset="0"/>
              <a:cs typeface="Century Gothic"/>
            </a:endParaRPr>
          </a:p>
          <a:p>
            <a:pPr marL="0" indent="0" eaLnBrk="1" hangingPunct="1">
              <a:buFontTx/>
              <a:buNone/>
            </a:pPr>
            <a:endParaRPr lang="fr-CH" sz="2000" dirty="0">
              <a:latin typeface="Century Gothic"/>
              <a:ea typeface="MS PGothic" charset="0"/>
              <a:cs typeface="Century Gothic"/>
            </a:endParaRPr>
          </a:p>
          <a:p>
            <a:pPr marL="0" indent="0" algn="ctr" eaLnBrk="1" hangingPunct="1">
              <a:buFontTx/>
              <a:buNone/>
            </a:pPr>
            <a:endParaRPr lang="fr-CH" sz="2000" dirty="0">
              <a:latin typeface="Century Gothic"/>
              <a:ea typeface="MS PGothic" charset="0"/>
              <a:cs typeface="Century Gothic"/>
            </a:endParaRPr>
          </a:p>
          <a:p>
            <a:pPr marL="0" indent="0" algn="ctr" eaLnBrk="1" hangingPunct="1">
              <a:buFontTx/>
              <a:buNone/>
            </a:pPr>
            <a:endParaRPr lang="fr-CH" sz="2400" dirty="0">
              <a:latin typeface="Century Gothic"/>
              <a:ea typeface="MS PGothic" charset="0"/>
              <a:cs typeface="Century Gothic"/>
            </a:endParaRPr>
          </a:p>
          <a:p>
            <a:pPr marL="0" indent="0" algn="ctr" eaLnBrk="1" hangingPunct="1">
              <a:buFontTx/>
              <a:buNone/>
            </a:pPr>
            <a:endParaRPr lang="fr-CH" sz="2400" dirty="0" smtClean="0">
              <a:latin typeface="Century Gothic"/>
              <a:ea typeface="MS PGothic" charset="0"/>
              <a:cs typeface="Century Gothic"/>
            </a:endParaRPr>
          </a:p>
          <a:p>
            <a:pPr marL="0" indent="0" algn="ctr" eaLnBrk="1" hangingPunct="1">
              <a:buFontTx/>
              <a:buNone/>
            </a:pPr>
            <a:r>
              <a:rPr lang="fr-CH" sz="2000" dirty="0" smtClean="0">
                <a:latin typeface="Century Gothic"/>
                <a:ea typeface="MS PGothic" charset="0"/>
                <a:cs typeface="Century Gothic"/>
              </a:rPr>
              <a:t>Politique </a:t>
            </a:r>
            <a:r>
              <a:rPr lang="fr-CH" sz="2000" dirty="0">
                <a:latin typeface="Century Gothic"/>
                <a:ea typeface="MS PGothic" charset="0"/>
                <a:cs typeface="Century Gothic"/>
              </a:rPr>
              <a:t>nationale sur le déplacement interne au Yemen, 2013</a:t>
            </a:r>
          </a:p>
        </p:txBody>
      </p:sp>
      <p:pic>
        <p:nvPicPr>
          <p:cNvPr id="8" name="Picture 7" descr="C:\Users\jacopo.giorgi\Desktop\Emblem_of_Yemen.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1556792"/>
            <a:ext cx="3438525"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1001194"/>
      </p:ext>
    </p:extLst>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olo 1"/>
          <p:cNvSpPr txBox="1">
            <a:spLocks/>
          </p:cNvSpPr>
          <p:nvPr/>
        </p:nvSpPr>
        <p:spPr bwMode="auto">
          <a:xfrm>
            <a:off x="323850" y="12700"/>
            <a:ext cx="8401050" cy="752475"/>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it-IT" sz="3200" b="1" dirty="0" err="1" smtClean="0">
                <a:solidFill>
                  <a:schemeClr val="bg1"/>
                </a:solidFill>
                <a:latin typeface="Century Gothic" charset="0"/>
                <a:cs typeface="Century Gothic" charset="0"/>
              </a:rPr>
              <a:t>Personnes</a:t>
            </a:r>
            <a:r>
              <a:rPr lang="it-IT" sz="3200" b="1" dirty="0" smtClean="0">
                <a:solidFill>
                  <a:schemeClr val="bg1"/>
                </a:solidFill>
                <a:latin typeface="Century Gothic" charset="0"/>
                <a:cs typeface="Century Gothic" charset="0"/>
              </a:rPr>
              <a:t> </a:t>
            </a:r>
            <a:r>
              <a:rPr lang="it-IT" sz="3200" b="1" dirty="0" err="1" smtClean="0">
                <a:solidFill>
                  <a:schemeClr val="bg1"/>
                </a:solidFill>
                <a:latin typeface="Century Gothic" charset="0"/>
                <a:cs typeface="Century Gothic" charset="0"/>
              </a:rPr>
              <a:t>avec</a:t>
            </a:r>
            <a:r>
              <a:rPr lang="it-IT" sz="3200" b="1" dirty="0" smtClean="0">
                <a:solidFill>
                  <a:schemeClr val="bg1"/>
                </a:solidFill>
                <a:latin typeface="Century Gothic" charset="0"/>
                <a:cs typeface="Century Gothic" charset="0"/>
              </a:rPr>
              <a:t> </a:t>
            </a:r>
            <a:r>
              <a:rPr lang="it-IT" sz="3200" b="1" dirty="0" err="1" smtClean="0">
                <a:solidFill>
                  <a:schemeClr val="bg1"/>
                </a:solidFill>
                <a:latin typeface="Century Gothic" charset="0"/>
                <a:cs typeface="Century Gothic" charset="0"/>
              </a:rPr>
              <a:t>des</a:t>
            </a:r>
            <a:r>
              <a:rPr lang="it-IT" sz="3200" b="1" dirty="0" smtClean="0">
                <a:solidFill>
                  <a:schemeClr val="bg1"/>
                </a:solidFill>
                <a:latin typeface="Century Gothic" charset="0"/>
                <a:cs typeface="Century Gothic" charset="0"/>
              </a:rPr>
              <a:t> </a:t>
            </a:r>
            <a:r>
              <a:rPr lang="it-IT" sz="3200" b="1" dirty="0" err="1" smtClean="0">
                <a:solidFill>
                  <a:schemeClr val="bg1"/>
                </a:solidFill>
                <a:latin typeface="Century Gothic" charset="0"/>
                <a:cs typeface="Century Gothic" charset="0"/>
              </a:rPr>
              <a:t>besoins</a:t>
            </a:r>
            <a:r>
              <a:rPr lang="it-IT" sz="3200" b="1" dirty="0" smtClean="0">
                <a:solidFill>
                  <a:schemeClr val="bg1"/>
                </a:solidFill>
                <a:latin typeface="Century Gothic" charset="0"/>
                <a:cs typeface="Century Gothic" charset="0"/>
              </a:rPr>
              <a:t> </a:t>
            </a:r>
            <a:r>
              <a:rPr lang="it-IT" sz="3200" b="1" dirty="0" err="1" smtClean="0">
                <a:solidFill>
                  <a:schemeClr val="bg1"/>
                </a:solidFill>
                <a:latin typeface="Century Gothic" charset="0"/>
                <a:cs typeface="Century Gothic" charset="0"/>
              </a:rPr>
              <a:t>spécifiques</a:t>
            </a:r>
            <a:endParaRPr lang="it-IT" sz="3200" b="1" dirty="0">
              <a:solidFill>
                <a:schemeClr val="bg1"/>
              </a:solidFill>
              <a:latin typeface="Century Gothic" charset="0"/>
              <a:cs typeface="Century Gothic" charset="0"/>
            </a:endParaRPr>
          </a:p>
        </p:txBody>
      </p:sp>
      <p:pic>
        <p:nvPicPr>
          <p:cNvPr id="24578" name="Picture 2" descr="C:\Users\jacopo.giorgi\AppData\Local\Microsoft\Windows\Temporary Internet Files\Content.IE5\934X1K30\MC900432611[1].png"/>
          <p:cNvPicPr>
            <a:picLocks noGrp="1" noChangeAspect="1" noChangeArrowheads="1"/>
          </p:cNvPicPr>
          <p:nvPr>
            <p:ph sz="half" idx="4294967295"/>
          </p:nvPr>
        </p:nvPicPr>
        <p:blipFill>
          <a:blip r:embed="rId3" cstate="email">
            <a:extLst>
              <a:ext uri="{28A0092B-C50C-407E-A947-70E740481C1C}">
                <a14:useLocalDpi xmlns:a14="http://schemas.microsoft.com/office/drawing/2010/main" val="0"/>
              </a:ext>
            </a:extLst>
          </a:blip>
          <a:srcRect/>
          <a:stretch>
            <a:fillRect/>
          </a:stretch>
        </p:blipFill>
        <p:spPr>
          <a:xfrm>
            <a:off x="0" y="4140200"/>
            <a:ext cx="1173163" cy="1203325"/>
          </a:xfrm>
          <a:noFill/>
        </p:spPr>
      </p:pic>
      <p:pic>
        <p:nvPicPr>
          <p:cNvPr id="24579" name="Picture 3" descr="C:\Users\jacopo.giorgi\AppData\Local\Microsoft\Windows\Temporary Internet Files\Content.IE5\MUM53Y4P\MC900432609[1].pn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34925" y="4718050"/>
            <a:ext cx="1223963" cy="1252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0" name="Picture 4" descr="C:\Users\jacopo.giorgi\AppData\Local\Microsoft\Windows\Temporary Internet Files\Content.IE5\OTUO2WXP\MC900431614[1].png"/>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17463" y="1085850"/>
            <a:ext cx="129540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5" descr="C:\Users\jacopo.giorgi\AppData\Local\Microsoft\Windows\Temporary Internet Files\Content.IE5\U0JMT0WT\MC900431601[1].pn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0" y="2238375"/>
            <a:ext cx="1211263"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6" descr="C:\Users\jacopo.giorgi\AppData\Local\Microsoft\Windows\Temporary Internet Files\Content.IE5\OTUO2WXP\MC900432612[1].png"/>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107950" y="5549900"/>
            <a:ext cx="1079500" cy="1263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7" descr="C:\Users\jacopo.giorgi\AppData\Local\Microsoft\Windows\Temporary Internet Files\Content.IE5\U0JMT0WT\MC900432610[1].png"/>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41275" y="3186113"/>
            <a:ext cx="1212850" cy="108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val Callout 5"/>
          <p:cNvSpPr/>
          <p:nvPr/>
        </p:nvSpPr>
        <p:spPr>
          <a:xfrm>
            <a:off x="1116013" y="5405438"/>
            <a:ext cx="3671887" cy="927100"/>
          </a:xfrm>
          <a:prstGeom prst="wedgeEllipseCallout">
            <a:avLst>
              <a:gd name="adj1" fmla="val -67008"/>
              <a:gd name="adj2" fmla="val 46851"/>
            </a:avLst>
          </a:prstGeom>
          <a:solidFill>
            <a:srgbClr val="DCE6F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fr-CH" sz="1200" b="1" dirty="0" smtClean="0">
                <a:solidFill>
                  <a:schemeClr val="tx1"/>
                </a:solidFill>
                <a:latin typeface="Calibri" charset="0"/>
                <a:ea typeface="MS PGothic" charset="0"/>
                <a:cs typeface="MS PGothic" charset="0"/>
              </a:rPr>
              <a:t>Je suis Joe. J’ai huit ans et je vis dans le camps de Magunga. J’ai perdu mes parents et je dois trouver un moyen pour survivre. </a:t>
            </a:r>
            <a:endParaRPr lang="fr-CH" sz="1200" b="1" dirty="0">
              <a:solidFill>
                <a:schemeClr val="tx1"/>
              </a:solidFill>
              <a:latin typeface="Calibri" charset="0"/>
              <a:ea typeface="MS PGothic" charset="0"/>
              <a:cs typeface="MS PGothic" charset="0"/>
            </a:endParaRPr>
          </a:p>
        </p:txBody>
      </p:sp>
      <p:sp>
        <p:nvSpPr>
          <p:cNvPr id="17" name="Oval Callout 16"/>
          <p:cNvSpPr/>
          <p:nvPr/>
        </p:nvSpPr>
        <p:spPr>
          <a:xfrm>
            <a:off x="1331913" y="4397375"/>
            <a:ext cx="3600450" cy="1081088"/>
          </a:xfrm>
          <a:prstGeom prst="wedgeEllipseCallout">
            <a:avLst>
              <a:gd name="adj1" fmla="val -62087"/>
              <a:gd name="adj2" fmla="val 42120"/>
            </a:avLst>
          </a:prstGeom>
          <a:solidFill>
            <a:srgbClr val="DCE6F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fr-CH" sz="1200" b="1" dirty="0" smtClean="0">
                <a:solidFill>
                  <a:schemeClr val="tx1"/>
                </a:solidFill>
                <a:latin typeface="Calibri" charset="0"/>
                <a:ea typeface="MS PGothic" charset="0"/>
                <a:cs typeface="MS PGothic" charset="0"/>
              </a:rPr>
              <a:t>Je suis Fatouma. J’étais encore scolarisée quand j’ai dû quitter mon village. Dans le camp, j’ai réussi à terminer ma scolarité et à trouver un travail.</a:t>
            </a:r>
            <a:endParaRPr lang="fr-CH" sz="1200" b="1" dirty="0">
              <a:solidFill>
                <a:schemeClr val="tx1"/>
              </a:solidFill>
              <a:latin typeface="Calibri" charset="0"/>
              <a:ea typeface="MS PGothic" charset="0"/>
              <a:cs typeface="MS PGothic" charset="0"/>
            </a:endParaRPr>
          </a:p>
        </p:txBody>
      </p:sp>
      <p:sp>
        <p:nvSpPr>
          <p:cNvPr id="3" name="Left Arrow 2"/>
          <p:cNvSpPr/>
          <p:nvPr/>
        </p:nvSpPr>
        <p:spPr>
          <a:xfrm>
            <a:off x="6948488" y="4292600"/>
            <a:ext cx="1836737" cy="1196975"/>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fr-CH" b="1" dirty="0" smtClean="0">
                <a:solidFill>
                  <a:schemeClr val="tx1"/>
                </a:solidFill>
              </a:rPr>
              <a:t>Genre</a:t>
            </a:r>
            <a:endParaRPr lang="fr-CH" b="1" dirty="0">
              <a:solidFill>
                <a:schemeClr val="tx1"/>
              </a:solidFill>
            </a:endParaRPr>
          </a:p>
        </p:txBody>
      </p:sp>
      <p:sp>
        <p:nvSpPr>
          <p:cNvPr id="4" name="Left Arrow 3"/>
          <p:cNvSpPr/>
          <p:nvPr/>
        </p:nvSpPr>
        <p:spPr>
          <a:xfrm>
            <a:off x="7237413" y="3268663"/>
            <a:ext cx="1655762" cy="952500"/>
          </a:xfrm>
          <a:prstGeom prst="leftArrow">
            <a:avLst/>
          </a:prstGeom>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r>
              <a:rPr lang="fr-CH" b="1" dirty="0" smtClean="0">
                <a:solidFill>
                  <a:schemeClr val="tx1"/>
                </a:solidFill>
              </a:rPr>
              <a:t>Ethnicité</a:t>
            </a:r>
            <a:endParaRPr lang="fr-CH" b="1" dirty="0">
              <a:solidFill>
                <a:schemeClr val="tx1"/>
              </a:solidFill>
            </a:endParaRPr>
          </a:p>
        </p:txBody>
      </p:sp>
      <p:sp>
        <p:nvSpPr>
          <p:cNvPr id="5" name="Left Arrow 4"/>
          <p:cNvSpPr/>
          <p:nvPr/>
        </p:nvSpPr>
        <p:spPr>
          <a:xfrm>
            <a:off x="5940425" y="2205038"/>
            <a:ext cx="2970213" cy="1152525"/>
          </a:xfrm>
          <a:prstGeom prst="leftArrow">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algn="ctr" eaLnBrk="1" hangingPunct="1">
              <a:defRPr/>
            </a:pPr>
            <a:r>
              <a:rPr lang="fr-CH" b="1" dirty="0" smtClean="0"/>
              <a:t>Déplacement</a:t>
            </a:r>
            <a:endParaRPr lang="fr-CH" b="1" dirty="0"/>
          </a:p>
        </p:txBody>
      </p:sp>
      <p:sp>
        <p:nvSpPr>
          <p:cNvPr id="8" name="Left Arrow 7"/>
          <p:cNvSpPr/>
          <p:nvPr/>
        </p:nvSpPr>
        <p:spPr>
          <a:xfrm>
            <a:off x="5580063" y="4508500"/>
            <a:ext cx="1189037" cy="95885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H" b="1" dirty="0">
                <a:solidFill>
                  <a:srgbClr val="FFFFFF"/>
                </a:solidFill>
              </a:rPr>
              <a:t>Age</a:t>
            </a:r>
          </a:p>
        </p:txBody>
      </p:sp>
      <p:sp>
        <p:nvSpPr>
          <p:cNvPr id="9" name="Left Arrow 8"/>
          <p:cNvSpPr/>
          <p:nvPr/>
        </p:nvSpPr>
        <p:spPr>
          <a:xfrm>
            <a:off x="5327650" y="3465513"/>
            <a:ext cx="1836738" cy="889000"/>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fr-CH" b="1" dirty="0" smtClean="0"/>
              <a:t>Insécurité</a:t>
            </a:r>
            <a:endParaRPr lang="fr-CH" b="1" dirty="0"/>
          </a:p>
        </p:txBody>
      </p:sp>
      <p:sp>
        <p:nvSpPr>
          <p:cNvPr id="10" name="Left Arrow 9"/>
          <p:cNvSpPr/>
          <p:nvPr/>
        </p:nvSpPr>
        <p:spPr>
          <a:xfrm>
            <a:off x="7308850" y="1595438"/>
            <a:ext cx="1535113" cy="825500"/>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hangingPunct="1">
              <a:defRPr/>
            </a:pPr>
            <a:r>
              <a:rPr lang="fr-CH" b="1" dirty="0" smtClean="0"/>
              <a:t>Pauvreté</a:t>
            </a:r>
            <a:endParaRPr lang="fr-CH" b="1" dirty="0"/>
          </a:p>
        </p:txBody>
      </p:sp>
      <p:sp>
        <p:nvSpPr>
          <p:cNvPr id="11" name="Left Arrow 10"/>
          <p:cNvSpPr/>
          <p:nvPr/>
        </p:nvSpPr>
        <p:spPr>
          <a:xfrm>
            <a:off x="6875463" y="814388"/>
            <a:ext cx="1873250" cy="885825"/>
          </a:xfrm>
          <a:prstGeom prst="leftArrow">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hangingPunct="1">
              <a:defRPr/>
            </a:pPr>
            <a:r>
              <a:rPr lang="fr-CH" b="1" dirty="0" smtClean="0"/>
              <a:t>Handicap</a:t>
            </a:r>
            <a:endParaRPr lang="fr-CH" b="1" dirty="0"/>
          </a:p>
        </p:txBody>
      </p:sp>
      <p:sp>
        <p:nvSpPr>
          <p:cNvPr id="12" name="Left Arrow 11"/>
          <p:cNvSpPr/>
          <p:nvPr/>
        </p:nvSpPr>
        <p:spPr>
          <a:xfrm>
            <a:off x="4572000" y="5284788"/>
            <a:ext cx="2879725" cy="815975"/>
          </a:xfrm>
          <a:prstGeom prst="leftArrow">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defRPr/>
            </a:pPr>
            <a:r>
              <a:rPr lang="fr-CH" sz="1600" b="1" dirty="0" smtClean="0"/>
              <a:t>Manque de maintien de l’ordre</a:t>
            </a:r>
            <a:endParaRPr lang="fr-CH" sz="1600" b="1" dirty="0"/>
          </a:p>
        </p:txBody>
      </p:sp>
      <p:sp>
        <p:nvSpPr>
          <p:cNvPr id="23" name="Fumetto 3 22"/>
          <p:cNvSpPr/>
          <p:nvPr/>
        </p:nvSpPr>
        <p:spPr>
          <a:xfrm>
            <a:off x="1285875" y="3462338"/>
            <a:ext cx="3502025" cy="1008062"/>
          </a:xfrm>
          <a:prstGeom prst="wedgeEllipseCallout">
            <a:avLst>
              <a:gd name="adj1" fmla="val -63143"/>
              <a:gd name="adj2" fmla="val 38905"/>
            </a:avLst>
          </a:prstGeom>
          <a:solidFill>
            <a:srgbClr val="DCE6F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it-IT" sz="1200" b="1" dirty="0" err="1" smtClean="0">
                <a:solidFill>
                  <a:schemeClr val="tx1"/>
                </a:solidFill>
                <a:latin typeface="Calibri" charset="0"/>
                <a:ea typeface="MS PGothic" charset="0"/>
                <a:cs typeface="MS PGothic" charset="0"/>
              </a:rPr>
              <a:t>Mon</a:t>
            </a:r>
            <a:r>
              <a:rPr lang="it-IT" sz="1200" b="1" dirty="0" smtClean="0">
                <a:solidFill>
                  <a:schemeClr val="tx1"/>
                </a:solidFill>
                <a:latin typeface="Calibri" charset="0"/>
                <a:ea typeface="MS PGothic" charset="0"/>
                <a:cs typeface="MS PGothic" charset="0"/>
              </a:rPr>
              <a:t> </a:t>
            </a:r>
            <a:r>
              <a:rPr lang="it-IT" sz="1200" b="1" dirty="0" err="1" smtClean="0">
                <a:solidFill>
                  <a:schemeClr val="tx1"/>
                </a:solidFill>
                <a:latin typeface="Calibri" charset="0"/>
                <a:ea typeface="MS PGothic" charset="0"/>
                <a:cs typeface="MS PGothic" charset="0"/>
              </a:rPr>
              <a:t>nom</a:t>
            </a:r>
            <a:r>
              <a:rPr lang="it-IT" sz="1200" b="1" dirty="0" smtClean="0">
                <a:solidFill>
                  <a:schemeClr val="tx1"/>
                </a:solidFill>
                <a:latin typeface="Calibri" charset="0"/>
                <a:ea typeface="MS PGothic" charset="0"/>
                <a:cs typeface="MS PGothic" charset="0"/>
              </a:rPr>
              <a:t> est Anne. Quand j’ai fui, je me suis retrouvée sans rien et j’ai fini par me prostituer. </a:t>
            </a:r>
            <a:r>
              <a:rPr lang="it-IT" sz="1200" b="1" dirty="0" err="1" smtClean="0">
                <a:solidFill>
                  <a:schemeClr val="tx1"/>
                </a:solidFill>
                <a:latin typeface="Calibri" charset="0"/>
                <a:ea typeface="MS PGothic" charset="0"/>
                <a:cs typeface="MS PGothic" charset="0"/>
              </a:rPr>
              <a:t>J’ai</a:t>
            </a:r>
            <a:r>
              <a:rPr lang="it-IT" sz="1200" b="1" dirty="0" smtClean="0">
                <a:solidFill>
                  <a:schemeClr val="tx1"/>
                </a:solidFill>
                <a:latin typeface="Calibri" charset="0"/>
                <a:ea typeface="MS PGothic" charset="0"/>
                <a:cs typeface="MS PGothic" charset="0"/>
              </a:rPr>
              <a:t> </a:t>
            </a:r>
            <a:r>
              <a:rPr lang="it-IT" sz="1200" b="1" dirty="0" err="1" smtClean="0">
                <a:solidFill>
                  <a:schemeClr val="tx1"/>
                </a:solidFill>
                <a:latin typeface="Calibri" charset="0"/>
                <a:ea typeface="MS PGothic" charset="0"/>
                <a:cs typeface="MS PGothic" charset="0"/>
              </a:rPr>
              <a:t>contracté</a:t>
            </a:r>
            <a:r>
              <a:rPr lang="it-IT" sz="1200" b="1" dirty="0" smtClean="0">
                <a:solidFill>
                  <a:schemeClr val="tx1"/>
                </a:solidFill>
                <a:latin typeface="Calibri" charset="0"/>
                <a:ea typeface="MS PGothic" charset="0"/>
                <a:cs typeface="MS PGothic" charset="0"/>
              </a:rPr>
              <a:t> le virus </a:t>
            </a:r>
            <a:r>
              <a:rPr lang="it-IT" sz="1200" b="1" dirty="0" err="1" smtClean="0">
                <a:solidFill>
                  <a:schemeClr val="tx1"/>
                </a:solidFill>
                <a:latin typeface="Calibri" charset="0"/>
                <a:ea typeface="MS PGothic" charset="0"/>
                <a:cs typeface="MS PGothic" charset="0"/>
              </a:rPr>
              <a:t>du</a:t>
            </a:r>
            <a:r>
              <a:rPr lang="it-IT" sz="1200" b="1" dirty="0" smtClean="0">
                <a:solidFill>
                  <a:schemeClr val="tx1"/>
                </a:solidFill>
                <a:latin typeface="Calibri" charset="0"/>
                <a:ea typeface="MS PGothic" charset="0"/>
                <a:cs typeface="MS PGothic" charset="0"/>
              </a:rPr>
              <a:t> SIDA</a:t>
            </a:r>
            <a:r>
              <a:rPr lang="it-IT" sz="1200" dirty="0" smtClean="0">
                <a:solidFill>
                  <a:schemeClr val="tx1"/>
                </a:solidFill>
                <a:latin typeface="Calibri" charset="0"/>
                <a:ea typeface="MS PGothic" charset="0"/>
                <a:cs typeface="MS PGothic" charset="0"/>
              </a:rPr>
              <a:t>.</a:t>
            </a:r>
            <a:endParaRPr lang="it-IT" sz="1200" dirty="0">
              <a:solidFill>
                <a:schemeClr val="tx1"/>
              </a:solidFill>
              <a:latin typeface="Calibri" charset="0"/>
              <a:ea typeface="MS PGothic" charset="0"/>
              <a:cs typeface="MS PGothic" charset="0"/>
            </a:endParaRPr>
          </a:p>
        </p:txBody>
      </p:sp>
      <p:sp>
        <p:nvSpPr>
          <p:cNvPr id="18" name="Oval Callout 17"/>
          <p:cNvSpPr/>
          <p:nvPr/>
        </p:nvSpPr>
        <p:spPr>
          <a:xfrm>
            <a:off x="1274763" y="2670175"/>
            <a:ext cx="3944937" cy="935038"/>
          </a:xfrm>
          <a:prstGeom prst="wedgeEllipseCallout">
            <a:avLst>
              <a:gd name="adj1" fmla="val -62500"/>
              <a:gd name="adj2" fmla="val 58354"/>
            </a:avLst>
          </a:prstGeom>
          <a:solidFill>
            <a:srgbClr val="DCE6F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fr-CH" sz="1200" b="1" dirty="0" smtClean="0">
                <a:solidFill>
                  <a:schemeClr val="tx1"/>
                </a:solidFill>
                <a:latin typeface="Calibri" charset="0"/>
                <a:ea typeface="MS PGothic" charset="0"/>
                <a:cs typeface="MS PGothic" charset="0"/>
              </a:rPr>
              <a:t>Je suis Dan et j’ai cinq  enfants. Quand les forces rebelles ont fait fuir la famille de mon frère, je les ai accueillis à la maison. Ils n’avaient pas d’autre choix. </a:t>
            </a:r>
            <a:endParaRPr lang="fr-CH" sz="1200" b="1" dirty="0">
              <a:solidFill>
                <a:schemeClr val="tx1"/>
              </a:solidFill>
              <a:latin typeface="Calibri" charset="0"/>
              <a:ea typeface="MS PGothic" charset="0"/>
              <a:cs typeface="MS PGothic" charset="0"/>
            </a:endParaRPr>
          </a:p>
        </p:txBody>
      </p:sp>
      <p:sp>
        <p:nvSpPr>
          <p:cNvPr id="24" name="Oval Callout 23"/>
          <p:cNvSpPr/>
          <p:nvPr/>
        </p:nvSpPr>
        <p:spPr>
          <a:xfrm>
            <a:off x="1547813" y="2020888"/>
            <a:ext cx="4464347" cy="719137"/>
          </a:xfrm>
          <a:prstGeom prst="wedgeEllipseCallout">
            <a:avLst>
              <a:gd name="adj1" fmla="val -62500"/>
              <a:gd name="adj2" fmla="val 58354"/>
            </a:avLst>
          </a:prstGeom>
          <a:solidFill>
            <a:srgbClr val="DCE6F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H" sz="1200" b="1" dirty="0">
                <a:solidFill>
                  <a:schemeClr val="tx1"/>
                </a:solidFill>
                <a:latin typeface="Calibri"/>
                <a:cs typeface="Calibri"/>
              </a:rPr>
              <a:t>Je suis Zabdou, Je dirige un grand magasin dans le village. Mes principaux clients sont les personnes qui ont fui la Ville X</a:t>
            </a:r>
            <a:endParaRPr lang="fr-CH" sz="1200" b="1" dirty="0">
              <a:solidFill>
                <a:schemeClr val="tx1"/>
              </a:solidFill>
              <a:latin typeface="Calibri"/>
              <a:ea typeface="MS PGothic" charset="0"/>
              <a:cs typeface="Calibri"/>
            </a:endParaRPr>
          </a:p>
        </p:txBody>
      </p:sp>
      <p:sp>
        <p:nvSpPr>
          <p:cNvPr id="20" name="Title 18"/>
          <p:cNvSpPr txBox="1">
            <a:spLocks/>
          </p:cNvSpPr>
          <p:nvPr/>
        </p:nvSpPr>
        <p:spPr bwMode="auto">
          <a:xfrm>
            <a:off x="1428750" y="966788"/>
            <a:ext cx="4223370" cy="1055687"/>
          </a:xfrm>
          <a:prstGeom prst="wedgeEllipseCallout">
            <a:avLst>
              <a:gd name="adj1" fmla="val -62500"/>
              <a:gd name="adj2" fmla="val 58354"/>
            </a:avLst>
          </a:prstGeo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nchor="ct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r>
              <a:rPr lang="fr-CH" sz="1200" b="1" dirty="0">
                <a:solidFill>
                  <a:schemeClr val="tx1"/>
                </a:solidFill>
                <a:latin typeface="Calibri" charset="0"/>
                <a:ea typeface="MS PGothic" charset="0"/>
                <a:cs typeface="MS PGothic" charset="0"/>
              </a:rPr>
              <a:t>Je suis Ljila, mes parents sont morts lors de notre fuite à l’étranger. Après notre retour j’ai trouvé un travail comme femme de ménage. J’ai un enfant</a:t>
            </a: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strips(downLeft)">
                                      <p:cBhvr>
                                        <p:cTn id="27" dur="500"/>
                                        <p:tgtEl>
                                          <p:spTgt spid="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strips(downLeft)">
                                      <p:cBhvr>
                                        <p:cTn id="32" dur="500"/>
                                        <p:tgtEl>
                                          <p:spTgt spid="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strips(downLeft)">
                                      <p:cBhvr>
                                        <p:cTn id="37" dur="500"/>
                                        <p:tgtEl>
                                          <p:spTgt spid="11"/>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strips(downLeft)">
                                      <p:cBhvr>
                                        <p:cTn id="42" dur="500"/>
                                        <p:tgtEl>
                                          <p:spTgt spid="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8" presetClass="entr" presetSubtype="12"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strips(downLeft)">
                                      <p:cBhvr>
                                        <p:cTn id="47" dur="500"/>
                                        <p:tgtEl>
                                          <p:spTgt spid="10"/>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8" presetClass="entr" presetSubtype="12"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strips(downLeft)">
                                      <p:cBhvr>
                                        <p:cTn id="52" dur="500"/>
                                        <p:tgtEl>
                                          <p:spTgt spid="12"/>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8" presetClass="entr" presetSubtype="12"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strips(downLeft)">
                                      <p:cBhvr>
                                        <p:cTn id="57" dur="500"/>
                                        <p:tgtEl>
                                          <p:spTgt spid="4"/>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18" presetClass="entr" presetSubtype="12" fill="hold" grpId="0" nodeType="clickEffect">
                                  <p:stCondLst>
                                    <p:cond delay="0"/>
                                  </p:stCondLst>
                                  <p:childTnLst>
                                    <p:set>
                                      <p:cBhvr>
                                        <p:cTn id="61" dur="1" fill="hold">
                                          <p:stCondLst>
                                            <p:cond delay="0"/>
                                          </p:stCondLst>
                                        </p:cTn>
                                        <p:tgtEl>
                                          <p:spTgt spid="5"/>
                                        </p:tgtEl>
                                        <p:attrNameLst>
                                          <p:attrName>style.visibility</p:attrName>
                                        </p:attrNameLst>
                                      </p:cBhvr>
                                      <p:to>
                                        <p:strVal val="visible"/>
                                      </p:to>
                                    </p:set>
                                    <p:animEffect transition="in" filter="strips(downLeft)">
                                      <p:cBhvr>
                                        <p:cTn id="62" dur="500"/>
                                        <p:tgtEl>
                                          <p:spTgt spid="5"/>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7" grpId="0" animBg="1"/>
      <p:bldP spid="3" grpId="0" animBg="1"/>
      <p:bldP spid="4" grpId="0" animBg="1"/>
      <p:bldP spid="5" grpId="0" animBg="1"/>
      <p:bldP spid="8" grpId="0" animBg="1"/>
      <p:bldP spid="9" grpId="0" animBg="1"/>
      <p:bldP spid="10" grpId="0" animBg="1"/>
      <p:bldP spid="11" grpId="0" animBg="1"/>
      <p:bldP spid="12" grpId="0" animBg="1"/>
      <p:bldP spid="23" grpId="0" animBg="1"/>
      <p:bldP spid="18" grpId="0" animBg="1"/>
      <p:bldP spid="24" grpId="0" animBg="1"/>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olo 1"/>
          <p:cNvSpPr>
            <a:spLocks noGrp="1"/>
          </p:cNvSpPr>
          <p:nvPr>
            <p:ph type="title"/>
          </p:nvPr>
        </p:nvSpPr>
        <p:spPr>
          <a:xfrm>
            <a:off x="285750" y="0"/>
            <a:ext cx="8401050" cy="1214438"/>
          </a:xfrm>
        </p:spPr>
        <p:txBody>
          <a:bodyPr/>
          <a:lstStyle/>
          <a:p>
            <a:r>
              <a:rPr lang="it-IT" b="1" dirty="0" smtClean="0">
                <a:latin typeface="Century Gothic"/>
                <a:ea typeface="MS PGothic" charset="0"/>
                <a:cs typeface="Century Gothic"/>
              </a:rPr>
              <a:t>Qui </a:t>
            </a:r>
            <a:r>
              <a:rPr lang="it-IT" b="1" dirty="0" err="1" smtClean="0">
                <a:latin typeface="Century Gothic"/>
                <a:ea typeface="MS PGothic" charset="0"/>
                <a:cs typeface="Century Gothic"/>
              </a:rPr>
              <a:t>sont</a:t>
            </a:r>
            <a:r>
              <a:rPr lang="it-IT" b="1" dirty="0" smtClean="0">
                <a:latin typeface="Century Gothic"/>
                <a:ea typeface="MS PGothic" charset="0"/>
                <a:cs typeface="Century Gothic"/>
              </a:rPr>
              <a:t> </a:t>
            </a:r>
            <a:r>
              <a:rPr lang="it-IT" b="1" dirty="0" err="1" smtClean="0">
                <a:latin typeface="Century Gothic"/>
                <a:ea typeface="MS PGothic" charset="0"/>
                <a:cs typeface="Century Gothic"/>
              </a:rPr>
              <a:t>les</a:t>
            </a:r>
            <a:r>
              <a:rPr lang="it-IT" b="1" dirty="0" smtClean="0">
                <a:latin typeface="Century Gothic"/>
                <a:ea typeface="MS PGothic" charset="0"/>
                <a:cs typeface="Century Gothic"/>
              </a:rPr>
              <a:t> PDI </a:t>
            </a:r>
            <a:r>
              <a:rPr lang="it-IT" b="1" dirty="0" err="1" smtClean="0">
                <a:latin typeface="Century Gothic"/>
                <a:ea typeface="MS PGothic" charset="0"/>
                <a:cs typeface="Century Gothic"/>
              </a:rPr>
              <a:t>avec</a:t>
            </a:r>
            <a:r>
              <a:rPr lang="it-IT" b="1" dirty="0" smtClean="0">
                <a:latin typeface="Century Gothic"/>
                <a:ea typeface="MS PGothic" charset="0"/>
                <a:cs typeface="Century Gothic"/>
              </a:rPr>
              <a:t> </a:t>
            </a:r>
            <a:r>
              <a:rPr lang="it-IT" b="1" dirty="0" err="1" smtClean="0">
                <a:latin typeface="Century Gothic"/>
                <a:ea typeface="MS PGothic" charset="0"/>
                <a:cs typeface="Century Gothic"/>
              </a:rPr>
              <a:t>des</a:t>
            </a:r>
            <a:r>
              <a:rPr lang="it-IT" b="1" dirty="0" smtClean="0">
                <a:latin typeface="Century Gothic"/>
                <a:ea typeface="MS PGothic" charset="0"/>
                <a:cs typeface="Century Gothic"/>
              </a:rPr>
              <a:t> </a:t>
            </a:r>
            <a:r>
              <a:rPr lang="it-IT" b="1" dirty="0" err="1" smtClean="0">
                <a:latin typeface="Century Gothic"/>
                <a:ea typeface="MS PGothic" charset="0"/>
                <a:cs typeface="Century Gothic"/>
              </a:rPr>
              <a:t>besoins</a:t>
            </a:r>
            <a:r>
              <a:rPr lang="it-IT" b="1" dirty="0" smtClean="0">
                <a:latin typeface="Century Gothic"/>
                <a:ea typeface="MS PGothic" charset="0"/>
                <a:cs typeface="Century Gothic"/>
              </a:rPr>
              <a:t> </a:t>
            </a:r>
            <a:r>
              <a:rPr lang="it-IT" b="1" dirty="0" err="1" smtClean="0">
                <a:latin typeface="Century Gothic"/>
                <a:ea typeface="MS PGothic" charset="0"/>
                <a:cs typeface="Century Gothic"/>
              </a:rPr>
              <a:t>spécifiques</a:t>
            </a:r>
            <a:r>
              <a:rPr lang="it-IT" b="1" dirty="0" smtClean="0">
                <a:latin typeface="Century Gothic"/>
                <a:ea typeface="MS PGothic" charset="0"/>
                <a:cs typeface="Century Gothic"/>
              </a:rPr>
              <a:t> ?</a:t>
            </a:r>
            <a:endParaRPr lang="it-IT" b="1" dirty="0">
              <a:latin typeface="Century Gothic"/>
              <a:ea typeface="MS PGothic" charset="0"/>
              <a:cs typeface="Century Gothic"/>
            </a:endParaRPr>
          </a:p>
        </p:txBody>
      </p:sp>
      <p:sp>
        <p:nvSpPr>
          <p:cNvPr id="40963" name="Segnaposto contenuto 2"/>
          <p:cNvSpPr>
            <a:spLocks noGrp="1"/>
          </p:cNvSpPr>
          <p:nvPr>
            <p:ph idx="1"/>
          </p:nvPr>
        </p:nvSpPr>
        <p:spPr>
          <a:xfrm>
            <a:off x="179388" y="1700213"/>
            <a:ext cx="8678862" cy="4824412"/>
          </a:xfrm>
        </p:spPr>
        <p:txBody>
          <a:bodyPr rtlCol="0">
            <a:normAutofit/>
          </a:bodyPr>
          <a:lstStyle/>
          <a:p>
            <a:pPr algn="ctr" eaLnBrk="1" hangingPunct="1">
              <a:buFontTx/>
              <a:buNone/>
            </a:pPr>
            <a:r>
              <a:rPr lang="en-US" sz="1900" dirty="0" err="1" smtClean="0">
                <a:latin typeface="Century Gothic"/>
                <a:ea typeface="MS PGothic" charset="0"/>
                <a:cs typeface="Century Gothic"/>
              </a:rPr>
              <a:t>Politique</a:t>
            </a:r>
            <a:r>
              <a:rPr lang="en-US" sz="1900" dirty="0" smtClean="0">
                <a:latin typeface="Century Gothic"/>
                <a:ea typeface="MS PGothic" charset="0"/>
                <a:cs typeface="Century Gothic"/>
              </a:rPr>
              <a:t> du Somaliland sur les </a:t>
            </a:r>
            <a:r>
              <a:rPr lang="en-US" sz="1900" smtClean="0">
                <a:latin typeface="Century Gothic"/>
                <a:ea typeface="MS PGothic" charset="0"/>
                <a:cs typeface="Century Gothic"/>
              </a:rPr>
              <a:t>PDI </a:t>
            </a:r>
            <a:r>
              <a:rPr lang="en-US" sz="1900" smtClean="0">
                <a:latin typeface="Century Gothic"/>
                <a:ea typeface="MS PGothic" charset="0"/>
                <a:cs typeface="Century Gothic"/>
              </a:rPr>
              <a:t>(2016):  </a:t>
            </a:r>
            <a:r>
              <a:rPr lang="en-US" sz="1900" dirty="0" smtClean="0">
                <a:latin typeface="Century Gothic"/>
                <a:ea typeface="MS PGothic" charset="0"/>
                <a:cs typeface="Century Gothic"/>
              </a:rPr>
              <a:t>“Les </a:t>
            </a:r>
            <a:r>
              <a:rPr lang="en-US" sz="1900" dirty="0" err="1" smtClean="0">
                <a:latin typeface="Century Gothic"/>
                <a:ea typeface="MS PGothic" charset="0"/>
                <a:cs typeface="Century Gothic"/>
              </a:rPr>
              <a:t>personnes</a:t>
            </a:r>
            <a:r>
              <a:rPr lang="en-US" sz="1900" dirty="0" smtClean="0">
                <a:latin typeface="Century Gothic"/>
                <a:ea typeface="MS PGothic" charset="0"/>
                <a:cs typeface="Century Gothic"/>
              </a:rPr>
              <a:t> avec des </a:t>
            </a:r>
            <a:r>
              <a:rPr lang="en-US" sz="1900" dirty="0" err="1" smtClean="0">
                <a:latin typeface="Century Gothic"/>
                <a:ea typeface="MS PGothic" charset="0"/>
                <a:cs typeface="Century Gothic"/>
              </a:rPr>
              <a:t>besoins</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ou</a:t>
            </a:r>
            <a:r>
              <a:rPr lang="en-US" sz="1900" dirty="0" smtClean="0">
                <a:latin typeface="Century Gothic"/>
                <a:ea typeface="MS PGothic" charset="0"/>
                <a:cs typeface="Century Gothic"/>
              </a:rPr>
              <a:t> des </a:t>
            </a:r>
            <a:r>
              <a:rPr lang="en-US" sz="1900" dirty="0" err="1" smtClean="0">
                <a:latin typeface="Century Gothic"/>
                <a:ea typeface="MS PGothic" charset="0"/>
                <a:cs typeface="Century Gothic"/>
              </a:rPr>
              <a:t>vulnérabilités</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spécifiques</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sont</a:t>
            </a:r>
            <a:r>
              <a:rPr lang="en-US" sz="1900" dirty="0" smtClean="0">
                <a:latin typeface="Century Gothic"/>
                <a:ea typeface="MS PGothic" charset="0"/>
                <a:cs typeface="Century Gothic"/>
              </a:rPr>
              <a:t> des </a:t>
            </a:r>
            <a:r>
              <a:rPr lang="en-US" sz="1900" dirty="0" err="1" smtClean="0">
                <a:latin typeface="Century Gothic"/>
                <a:ea typeface="MS PGothic" charset="0"/>
                <a:cs typeface="Century Gothic"/>
              </a:rPr>
              <a:t>personnes</a:t>
            </a:r>
            <a:r>
              <a:rPr lang="en-US" sz="1900" dirty="0" smtClean="0">
                <a:latin typeface="Century Gothic"/>
                <a:ea typeface="MS PGothic" charset="0"/>
                <a:cs typeface="Century Gothic"/>
              </a:rPr>
              <a:t> qui </a:t>
            </a:r>
            <a:r>
              <a:rPr lang="en-US" sz="1900" dirty="0" err="1" smtClean="0">
                <a:latin typeface="Century Gothic"/>
                <a:ea typeface="MS PGothic" charset="0"/>
                <a:cs typeface="Century Gothic"/>
              </a:rPr>
              <a:t>sont</a:t>
            </a:r>
            <a:r>
              <a:rPr lang="en-US" sz="1900" dirty="0" smtClean="0">
                <a:latin typeface="Century Gothic"/>
                <a:ea typeface="MS PGothic" charset="0"/>
                <a:cs typeface="Century Gothic"/>
              </a:rPr>
              <a:t> </a:t>
            </a:r>
            <a:r>
              <a:rPr lang="en-US" sz="1900" dirty="0" err="1" smtClean="0">
                <a:solidFill>
                  <a:schemeClr val="accent6">
                    <a:lumMod val="75000"/>
                  </a:schemeClr>
                </a:solidFill>
                <a:latin typeface="Century Gothic"/>
                <a:ea typeface="MS PGothic" charset="0"/>
                <a:cs typeface="Century Gothic"/>
              </a:rPr>
              <a:t>physiquement</a:t>
            </a:r>
            <a:r>
              <a:rPr lang="en-US" sz="1900" dirty="0" smtClean="0">
                <a:solidFill>
                  <a:schemeClr val="accent6">
                    <a:lumMod val="75000"/>
                  </a:schemeClr>
                </a:solidFill>
                <a:latin typeface="Century Gothic"/>
                <a:ea typeface="MS PGothic" charset="0"/>
                <a:cs typeface="Century Gothic"/>
              </a:rPr>
              <a:t>, </a:t>
            </a:r>
            <a:r>
              <a:rPr lang="en-US" sz="1900" dirty="0" err="1" smtClean="0">
                <a:solidFill>
                  <a:schemeClr val="accent6">
                    <a:lumMod val="75000"/>
                  </a:schemeClr>
                </a:solidFill>
                <a:latin typeface="Century Gothic"/>
                <a:ea typeface="MS PGothic" charset="0"/>
                <a:cs typeface="Century Gothic"/>
              </a:rPr>
              <a:t>mentalement</a:t>
            </a:r>
            <a:r>
              <a:rPr lang="en-US" sz="1900" dirty="0" smtClean="0">
                <a:solidFill>
                  <a:schemeClr val="accent6">
                    <a:lumMod val="75000"/>
                  </a:schemeClr>
                </a:solidFill>
                <a:latin typeface="Century Gothic"/>
                <a:ea typeface="MS PGothic" charset="0"/>
                <a:cs typeface="Century Gothic"/>
              </a:rPr>
              <a:t> </a:t>
            </a:r>
            <a:r>
              <a:rPr lang="en-US" sz="1900" dirty="0" err="1" smtClean="0">
                <a:solidFill>
                  <a:schemeClr val="accent6">
                    <a:lumMod val="75000"/>
                  </a:schemeClr>
                </a:solidFill>
                <a:latin typeface="Century Gothic"/>
                <a:ea typeface="MS PGothic" charset="0"/>
                <a:cs typeface="Century Gothic"/>
              </a:rPr>
              <a:t>ou</a:t>
            </a:r>
            <a:r>
              <a:rPr lang="en-US" sz="1900" dirty="0" smtClean="0">
                <a:solidFill>
                  <a:schemeClr val="accent6">
                    <a:lumMod val="75000"/>
                  </a:schemeClr>
                </a:solidFill>
                <a:latin typeface="Century Gothic"/>
                <a:ea typeface="MS PGothic" charset="0"/>
                <a:cs typeface="Century Gothic"/>
              </a:rPr>
              <a:t> </a:t>
            </a:r>
            <a:r>
              <a:rPr lang="en-US" sz="1900" dirty="0" err="1" smtClean="0">
                <a:solidFill>
                  <a:schemeClr val="accent6">
                    <a:lumMod val="75000"/>
                  </a:schemeClr>
                </a:solidFill>
                <a:latin typeface="Century Gothic"/>
                <a:ea typeface="MS PGothic" charset="0"/>
                <a:cs typeface="Century Gothic"/>
              </a:rPr>
              <a:t>socialement</a:t>
            </a:r>
            <a:r>
              <a:rPr lang="en-US" sz="1900" dirty="0" smtClean="0">
                <a:solidFill>
                  <a:schemeClr val="accent6">
                    <a:lumMod val="75000"/>
                  </a:schemeClr>
                </a:solidFill>
                <a:latin typeface="Century Gothic"/>
                <a:ea typeface="MS PGothic" charset="0"/>
                <a:cs typeface="Century Gothic"/>
              </a:rPr>
              <a:t> </a:t>
            </a:r>
            <a:r>
              <a:rPr lang="en-US" sz="1900" dirty="0" err="1" smtClean="0">
                <a:solidFill>
                  <a:schemeClr val="accent6">
                    <a:lumMod val="75000"/>
                  </a:schemeClr>
                </a:solidFill>
                <a:latin typeface="Century Gothic"/>
                <a:ea typeface="MS PGothic" charset="0"/>
                <a:cs typeface="Century Gothic"/>
              </a:rPr>
              <a:t>désavantagées</a:t>
            </a:r>
            <a:r>
              <a:rPr lang="en-US" sz="1900" dirty="0" smtClean="0">
                <a:solidFill>
                  <a:schemeClr val="accent6">
                    <a:lumMod val="75000"/>
                  </a:schemeClr>
                </a:solidFill>
                <a:latin typeface="Century Gothic"/>
                <a:ea typeface="MS PGothic" charset="0"/>
                <a:cs typeface="Century Gothic"/>
              </a:rPr>
              <a:t> </a:t>
            </a:r>
            <a:r>
              <a:rPr lang="en-US" sz="1900" dirty="0" smtClean="0">
                <a:latin typeface="Century Gothic"/>
                <a:ea typeface="MS PGothic" charset="0"/>
                <a:cs typeface="Century Gothic"/>
              </a:rPr>
              <a:t>et qui </a:t>
            </a:r>
            <a:r>
              <a:rPr lang="en-US" sz="1900" dirty="0" err="1" smtClean="0">
                <a:latin typeface="Century Gothic"/>
                <a:ea typeface="MS PGothic" charset="0"/>
                <a:cs typeface="Century Gothic"/>
              </a:rPr>
              <a:t>peuvent</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être</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dans</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l’incapacité</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d’accéder</a:t>
            </a:r>
            <a:r>
              <a:rPr lang="en-US" sz="1900" dirty="0" smtClean="0">
                <a:latin typeface="Century Gothic"/>
                <a:ea typeface="MS PGothic" charset="0"/>
                <a:cs typeface="Century Gothic"/>
              </a:rPr>
              <a:t> à </a:t>
            </a:r>
            <a:r>
              <a:rPr lang="en-US" sz="1900" dirty="0" err="1" smtClean="0">
                <a:latin typeface="Century Gothic"/>
                <a:ea typeface="MS PGothic" charset="0"/>
                <a:cs typeface="Century Gothic"/>
              </a:rPr>
              <a:t>leurs</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besoins</a:t>
            </a:r>
            <a:r>
              <a:rPr lang="en-US" sz="1900" dirty="0" smtClean="0">
                <a:latin typeface="Century Gothic"/>
                <a:ea typeface="MS PGothic" charset="0"/>
                <a:cs typeface="Century Gothic"/>
              </a:rPr>
              <a:t> de base et qui </a:t>
            </a:r>
            <a:r>
              <a:rPr lang="en-US" sz="1900" dirty="0" err="1" smtClean="0">
                <a:latin typeface="Century Gothic"/>
                <a:ea typeface="MS PGothic" charset="0"/>
                <a:cs typeface="Century Gothic"/>
              </a:rPr>
              <a:t>nécessitent</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donc</a:t>
            </a:r>
            <a:r>
              <a:rPr lang="en-US" sz="1900" dirty="0" smtClean="0">
                <a:latin typeface="Century Gothic"/>
                <a:ea typeface="MS PGothic" charset="0"/>
                <a:cs typeface="Century Gothic"/>
              </a:rPr>
              <a:t> </a:t>
            </a:r>
            <a:r>
              <a:rPr lang="en-US" sz="1900" dirty="0" err="1" smtClean="0">
                <a:solidFill>
                  <a:srgbClr val="E46C0A"/>
                </a:solidFill>
                <a:latin typeface="Century Gothic"/>
                <a:ea typeface="MS PGothic" charset="0"/>
                <a:cs typeface="Century Gothic"/>
              </a:rPr>
              <a:t>une</a:t>
            </a:r>
            <a:r>
              <a:rPr lang="en-US" sz="1900" dirty="0" smtClean="0">
                <a:solidFill>
                  <a:srgbClr val="E46C0A"/>
                </a:solidFill>
                <a:latin typeface="Century Gothic"/>
                <a:ea typeface="MS PGothic" charset="0"/>
                <a:cs typeface="Century Gothic"/>
              </a:rPr>
              <a:t> assistance </a:t>
            </a:r>
            <a:r>
              <a:rPr lang="en-US" sz="1900" dirty="0" err="1" smtClean="0">
                <a:solidFill>
                  <a:srgbClr val="E46C0A"/>
                </a:solidFill>
                <a:latin typeface="Century Gothic"/>
                <a:ea typeface="MS PGothic" charset="0"/>
                <a:cs typeface="Century Gothic"/>
              </a:rPr>
              <a:t>spécifique</a:t>
            </a:r>
            <a:r>
              <a:rPr lang="en-US" sz="1900" dirty="0">
                <a:solidFill>
                  <a:srgbClr val="E46C0A"/>
                </a:solidFill>
                <a:latin typeface="Century Gothic"/>
                <a:ea typeface="MS PGothic" charset="0"/>
                <a:cs typeface="Century Gothic"/>
              </a:rPr>
              <a:t> </a:t>
            </a:r>
            <a:r>
              <a:rPr lang="en-US" sz="1900" dirty="0" err="1" smtClean="0">
                <a:latin typeface="Century Gothic"/>
                <a:ea typeface="MS PGothic" charset="0"/>
                <a:cs typeface="Century Gothic"/>
              </a:rPr>
              <a:t>c.à.d</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Enfants</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à</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risque</a:t>
            </a:r>
            <a:r>
              <a:rPr lang="en-US" sz="1900" dirty="0" smtClean="0">
                <a:latin typeface="Century Gothic"/>
                <a:ea typeface="MS PGothic" charset="0"/>
                <a:cs typeface="Century Gothic"/>
              </a:rPr>
              <a:t>, enfant chef de </a:t>
            </a:r>
            <a:r>
              <a:rPr lang="en-US" sz="1900" dirty="0" err="1" smtClean="0">
                <a:latin typeface="Century Gothic"/>
                <a:ea typeface="MS PGothic" charset="0"/>
                <a:cs typeface="Century Gothic"/>
              </a:rPr>
              <a:t>famille</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mineurs</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séparés</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ou</a:t>
            </a:r>
            <a:r>
              <a:rPr lang="en-US" sz="1900" dirty="0" smtClean="0">
                <a:latin typeface="Century Gothic"/>
                <a:ea typeface="MS PGothic" charset="0"/>
                <a:cs typeface="Century Gothic"/>
              </a:rPr>
              <a:t> non </a:t>
            </a:r>
            <a:r>
              <a:rPr lang="en-US" sz="1900" dirty="0" err="1" smtClean="0">
                <a:latin typeface="Century Gothic"/>
                <a:ea typeface="MS PGothic" charset="0"/>
                <a:cs typeface="Century Gothic"/>
              </a:rPr>
              <a:t>accompagnés</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personnes</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âgées</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à</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risque</a:t>
            </a:r>
            <a:r>
              <a:rPr lang="en-US" sz="1900" dirty="0" smtClean="0">
                <a:latin typeface="Century Gothic"/>
                <a:ea typeface="MS PGothic" charset="0"/>
                <a:cs typeface="Century Gothic"/>
              </a:rPr>
              <a:t>, femmes </a:t>
            </a:r>
            <a:r>
              <a:rPr lang="en-US" sz="1900" dirty="0" err="1" smtClean="0">
                <a:latin typeface="Century Gothic"/>
                <a:ea typeface="MS PGothic" charset="0"/>
                <a:cs typeface="Century Gothic"/>
              </a:rPr>
              <a:t>à</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risque</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personnes</a:t>
            </a:r>
            <a:r>
              <a:rPr lang="en-US" sz="1900" dirty="0" smtClean="0">
                <a:latin typeface="Century Gothic"/>
                <a:ea typeface="MS PGothic" charset="0"/>
                <a:cs typeface="Century Gothic"/>
              </a:rPr>
              <a:t> avec des maladies grave </a:t>
            </a:r>
            <a:r>
              <a:rPr lang="en-US" sz="1900" dirty="0" err="1" smtClean="0">
                <a:latin typeface="Century Gothic"/>
                <a:ea typeface="MS PGothic" charset="0"/>
                <a:cs typeface="Century Gothic"/>
              </a:rPr>
              <a:t>ou</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chroniques</a:t>
            </a:r>
            <a:r>
              <a:rPr lang="en-US" sz="1900" dirty="0" smtClean="0">
                <a:latin typeface="Century Gothic"/>
                <a:ea typeface="MS PGothic" charset="0"/>
                <a:cs typeface="Century Gothic"/>
              </a:rPr>
              <a:t>…… y </a:t>
            </a:r>
            <a:r>
              <a:rPr lang="en-US" sz="1900" dirty="0" err="1" smtClean="0">
                <a:latin typeface="Century Gothic"/>
                <a:ea typeface="MS PGothic" charset="0"/>
                <a:cs typeface="Century Gothic"/>
              </a:rPr>
              <a:t>compris</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ceux</a:t>
            </a:r>
            <a:r>
              <a:rPr lang="en-US" sz="1900" dirty="0" smtClean="0">
                <a:latin typeface="Century Gothic"/>
                <a:ea typeface="MS PGothic" charset="0"/>
                <a:cs typeface="Century Gothic"/>
              </a:rPr>
              <a:t> en situation de handicap </a:t>
            </a:r>
            <a:r>
              <a:rPr lang="en-US" sz="1900" dirty="0" err="1" smtClean="0">
                <a:latin typeface="Century Gothic"/>
                <a:ea typeface="MS PGothic" charset="0"/>
                <a:cs typeface="Century Gothic"/>
              </a:rPr>
              <a:t>ou</a:t>
            </a:r>
            <a:r>
              <a:rPr lang="en-US" sz="1900" dirty="0" smtClean="0">
                <a:latin typeface="Century Gothic"/>
                <a:ea typeface="MS PGothic" charset="0"/>
                <a:cs typeface="Century Gothic"/>
              </a:rPr>
              <a:t> les </a:t>
            </a:r>
            <a:r>
              <a:rPr lang="en-US" sz="1900" dirty="0" err="1" smtClean="0">
                <a:latin typeface="Century Gothic"/>
                <a:ea typeface="MS PGothic" charset="0"/>
                <a:cs typeface="Century Gothic"/>
              </a:rPr>
              <a:t>personnes</a:t>
            </a:r>
            <a:r>
              <a:rPr lang="en-US" sz="1900" dirty="0" smtClean="0">
                <a:latin typeface="Century Gothic"/>
                <a:ea typeface="MS PGothic" charset="0"/>
                <a:cs typeface="Century Gothic"/>
              </a:rPr>
              <a:t> vivant avec le VIH/SIDA, </a:t>
            </a:r>
            <a:r>
              <a:rPr lang="en-US" sz="1900" dirty="0" err="1" smtClean="0">
                <a:latin typeface="Century Gothic"/>
                <a:ea typeface="MS PGothic" charset="0"/>
                <a:cs typeface="Century Gothic"/>
              </a:rPr>
              <a:t>survivant</a:t>
            </a:r>
            <a:r>
              <a:rPr lang="en-US" sz="1900" dirty="0" smtClean="0">
                <a:latin typeface="Century Gothic"/>
                <a:ea typeface="MS PGothic" charset="0"/>
                <a:cs typeface="Century Gothic"/>
              </a:rPr>
              <a:t> de VBG, </a:t>
            </a:r>
            <a:r>
              <a:rPr lang="en-US" sz="1900" dirty="0" err="1" smtClean="0">
                <a:latin typeface="Century Gothic"/>
                <a:ea typeface="MS PGothic" charset="0"/>
                <a:cs typeface="Century Gothic"/>
              </a:rPr>
              <a:t>membres</a:t>
            </a:r>
            <a:r>
              <a:rPr lang="en-US" sz="1900" dirty="0" smtClean="0">
                <a:latin typeface="Century Gothic"/>
                <a:ea typeface="MS PGothic" charset="0"/>
                <a:cs typeface="Century Gothic"/>
              </a:rPr>
              <a:t> de </a:t>
            </a:r>
            <a:r>
              <a:rPr lang="en-US" sz="1900" dirty="0" err="1" smtClean="0">
                <a:latin typeface="Century Gothic"/>
                <a:ea typeface="MS PGothic" charset="0"/>
                <a:cs typeface="Century Gothic"/>
              </a:rPr>
              <a:t>minorités</a:t>
            </a:r>
            <a:r>
              <a:rPr lang="en-US" sz="1900" dirty="0" smtClean="0">
                <a:latin typeface="Century Gothic"/>
                <a:ea typeface="MS PGothic" charset="0"/>
                <a:cs typeface="Century Gothic"/>
              </a:rPr>
              <a:t> , </a:t>
            </a:r>
            <a:r>
              <a:rPr lang="en-US" sz="1900" dirty="0" err="1" smtClean="0">
                <a:latin typeface="Century Gothic"/>
                <a:ea typeface="MS PGothic" charset="0"/>
                <a:cs typeface="Century Gothic"/>
              </a:rPr>
              <a:t>pastoralistes</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personnes</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marginalisées</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ou</a:t>
            </a:r>
            <a:r>
              <a:rPr lang="en-US" sz="1900" dirty="0" smtClean="0">
                <a:latin typeface="Century Gothic"/>
                <a:ea typeface="MS PGothic" charset="0"/>
                <a:cs typeface="Century Gothic"/>
              </a:rPr>
              <a:t> avec des </a:t>
            </a:r>
            <a:r>
              <a:rPr lang="en-US" sz="1900" dirty="0" err="1" smtClean="0">
                <a:latin typeface="Century Gothic"/>
                <a:ea typeface="MS PGothic" charset="0"/>
                <a:cs typeface="Century Gothic"/>
              </a:rPr>
              <a:t>besoins</a:t>
            </a:r>
            <a:r>
              <a:rPr lang="en-US" sz="1900" dirty="0" smtClean="0">
                <a:latin typeface="Century Gothic"/>
                <a:ea typeface="MS PGothic" charset="0"/>
                <a:cs typeface="Century Gothic"/>
              </a:rPr>
              <a:t> de protection </a:t>
            </a:r>
            <a:r>
              <a:rPr lang="en-US" sz="1900" dirty="0" err="1" smtClean="0">
                <a:latin typeface="Century Gothic"/>
                <a:ea typeface="MS PGothic" charset="0"/>
                <a:cs typeface="Century Gothic"/>
              </a:rPr>
              <a:t>légales</a:t>
            </a:r>
            <a:r>
              <a:rPr lang="en-US" sz="1900" dirty="0" smtClean="0">
                <a:latin typeface="Century Gothic"/>
                <a:ea typeface="MS PGothic" charset="0"/>
                <a:cs typeface="Century Gothic"/>
              </a:rPr>
              <a:t> </a:t>
            </a:r>
            <a:r>
              <a:rPr lang="en-US" sz="1900" dirty="0" err="1" smtClean="0">
                <a:latin typeface="Century Gothic"/>
                <a:ea typeface="MS PGothic" charset="0"/>
                <a:cs typeface="Century Gothic"/>
              </a:rPr>
              <a:t>ou</a:t>
            </a:r>
            <a:r>
              <a:rPr lang="en-US" sz="1900" dirty="0" smtClean="0">
                <a:latin typeface="Century Gothic"/>
                <a:ea typeface="MS PGothic" charset="0"/>
                <a:cs typeface="Century Gothic"/>
              </a:rPr>
              <a:t> physiques, </a:t>
            </a:r>
            <a:r>
              <a:rPr lang="en-US" sz="1900" dirty="0" smtClean="0">
                <a:solidFill>
                  <a:srgbClr val="E46C0A"/>
                </a:solidFill>
                <a:latin typeface="Century Gothic"/>
                <a:ea typeface="MS PGothic" charset="0"/>
                <a:cs typeface="Century Gothic"/>
              </a:rPr>
              <a:t>entre </a:t>
            </a:r>
            <a:r>
              <a:rPr lang="en-US" sz="1900" dirty="0" err="1" smtClean="0">
                <a:solidFill>
                  <a:srgbClr val="E46C0A"/>
                </a:solidFill>
                <a:latin typeface="Century Gothic"/>
                <a:ea typeface="MS PGothic" charset="0"/>
                <a:cs typeface="Century Gothic"/>
              </a:rPr>
              <a:t>autres</a:t>
            </a:r>
            <a:r>
              <a:rPr lang="en-US" sz="1900" dirty="0" smtClean="0">
                <a:latin typeface="Century Gothic"/>
                <a:ea typeface="MS PGothic" charset="0"/>
                <a:cs typeface="Century Gothic"/>
              </a:rPr>
              <a:t>.”</a:t>
            </a:r>
            <a:endParaRPr lang="en-US" sz="1900" dirty="0">
              <a:latin typeface="Century Gothic"/>
              <a:ea typeface="MS PGothic" charset="0"/>
              <a:cs typeface="Century Gothic"/>
            </a:endParaRPr>
          </a:p>
        </p:txBody>
      </p:sp>
      <p:pic>
        <p:nvPicPr>
          <p:cNvPr id="28675" name="Picture 4" descr="C:\Users\jacopo.giorgi\Desktop\Emblem_of_Somaliland.svg.pn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07950" y="5013325"/>
            <a:ext cx="1722438" cy="172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ext Box 2"/>
          <p:cNvSpPr txBox="1">
            <a:spLocks noChangeArrowheads="1"/>
          </p:cNvSpPr>
          <p:nvPr/>
        </p:nvSpPr>
        <p:spPr bwMode="auto">
          <a:xfrm>
            <a:off x="395288" y="2060575"/>
            <a:ext cx="2881312" cy="2316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a:lnSpc>
                <a:spcPct val="90000"/>
              </a:lnSpc>
              <a:spcBef>
                <a:spcPct val="50000"/>
              </a:spcBef>
            </a:pPr>
            <a:r>
              <a:rPr lang="en-US" sz="3200" b="1" dirty="0" err="1" smtClean="0">
                <a:latin typeface="Century Gothic" charset="0"/>
                <a:cs typeface="Century Gothic" charset="0"/>
              </a:rPr>
              <a:t>Pourquoi</a:t>
            </a:r>
            <a:r>
              <a:rPr lang="en-US" sz="3200" b="1" dirty="0" smtClean="0">
                <a:latin typeface="Century Gothic" charset="0"/>
                <a:cs typeface="Century Gothic" charset="0"/>
              </a:rPr>
              <a:t> </a:t>
            </a:r>
            <a:r>
              <a:rPr lang="en-US" sz="3200" b="1" dirty="0" err="1" smtClean="0">
                <a:latin typeface="Century Gothic" charset="0"/>
                <a:cs typeface="Century Gothic" charset="0"/>
              </a:rPr>
              <a:t>avons</a:t>
            </a:r>
            <a:r>
              <a:rPr lang="en-US" sz="3200" b="1" dirty="0" smtClean="0">
                <a:latin typeface="Century Gothic" charset="0"/>
                <a:cs typeface="Century Gothic" charset="0"/>
              </a:rPr>
              <a:t>-nous </a:t>
            </a:r>
            <a:r>
              <a:rPr lang="en-US" sz="3200" b="1" dirty="0" err="1" smtClean="0">
                <a:latin typeface="Century Gothic" charset="0"/>
                <a:cs typeface="Century Gothic" charset="0"/>
              </a:rPr>
              <a:t>besoin</a:t>
            </a:r>
            <a:r>
              <a:rPr lang="en-US" sz="3200" b="1" dirty="0" smtClean="0">
                <a:latin typeface="Century Gothic" charset="0"/>
                <a:cs typeface="Century Gothic" charset="0"/>
              </a:rPr>
              <a:t> </a:t>
            </a:r>
            <a:r>
              <a:rPr lang="en-US" sz="3200" b="1" dirty="0" err="1" smtClean="0">
                <a:latin typeface="Century Gothic" charset="0"/>
                <a:cs typeface="Century Gothic" charset="0"/>
              </a:rPr>
              <a:t>d’une</a:t>
            </a:r>
            <a:r>
              <a:rPr lang="en-US" sz="3200" b="1" dirty="0" smtClean="0">
                <a:latin typeface="Century Gothic" charset="0"/>
                <a:cs typeface="Century Gothic" charset="0"/>
              </a:rPr>
              <a:t> </a:t>
            </a:r>
            <a:r>
              <a:rPr lang="en-US" sz="3200" b="1" dirty="0" err="1" smtClean="0">
                <a:latin typeface="Century Gothic" charset="0"/>
                <a:cs typeface="Century Gothic" charset="0"/>
              </a:rPr>
              <a:t>catégorie</a:t>
            </a:r>
            <a:r>
              <a:rPr lang="en-US" sz="3200" b="1" dirty="0" smtClean="0">
                <a:latin typeface="Century Gothic" charset="0"/>
                <a:cs typeface="Century Gothic" charset="0"/>
              </a:rPr>
              <a:t> </a:t>
            </a:r>
            <a:r>
              <a:rPr lang="en-US" sz="3200" b="1" dirty="0" err="1" smtClean="0">
                <a:latin typeface="Century Gothic" charset="0"/>
                <a:cs typeface="Century Gothic" charset="0"/>
              </a:rPr>
              <a:t>spécifique</a:t>
            </a:r>
            <a:r>
              <a:rPr lang="en-US" sz="3200" b="1" dirty="0" smtClean="0">
                <a:latin typeface="Century Gothic" charset="0"/>
                <a:cs typeface="Century Gothic" charset="0"/>
              </a:rPr>
              <a:t> </a:t>
            </a:r>
            <a:r>
              <a:rPr lang="is-IS" sz="3200" b="1" dirty="0" smtClean="0">
                <a:latin typeface="Century Gothic" charset="0"/>
                <a:cs typeface="Century Gothic" charset="0"/>
              </a:rPr>
              <a:t>…</a:t>
            </a:r>
            <a:endParaRPr lang="en-US" sz="3200" dirty="0">
              <a:latin typeface="Century Gothic" charset="0"/>
              <a:cs typeface="Century Gothic" charset="0"/>
            </a:endParaRPr>
          </a:p>
        </p:txBody>
      </p:sp>
      <p:pic>
        <p:nvPicPr>
          <p:cNvPr id="30722" name="Picture 3" descr="IMG_2144"/>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276600" y="1268413"/>
            <a:ext cx="2879725"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3" name="Text Box 2"/>
          <p:cNvSpPr txBox="1">
            <a:spLocks noChangeArrowheads="1"/>
          </p:cNvSpPr>
          <p:nvPr/>
        </p:nvSpPr>
        <p:spPr bwMode="auto">
          <a:xfrm>
            <a:off x="6300788" y="3357563"/>
            <a:ext cx="2678112" cy="1430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r">
              <a:lnSpc>
                <a:spcPct val="90000"/>
              </a:lnSpc>
              <a:spcBef>
                <a:spcPct val="50000"/>
              </a:spcBef>
            </a:pPr>
            <a:r>
              <a:rPr lang="en-US" sz="3200" b="1" dirty="0">
                <a:latin typeface="Century Gothic" charset="0"/>
                <a:cs typeface="Century Gothic" charset="0"/>
              </a:rPr>
              <a:t>… </a:t>
            </a:r>
            <a:r>
              <a:rPr lang="en-US" sz="3200" b="1" dirty="0" err="1" smtClean="0">
                <a:latin typeface="Century Gothic" charset="0"/>
                <a:cs typeface="Century Gothic" charset="0"/>
              </a:rPr>
              <a:t>mais</a:t>
            </a:r>
            <a:r>
              <a:rPr lang="en-US" sz="3200" b="1" dirty="0" smtClean="0">
                <a:latin typeface="Century Gothic" charset="0"/>
                <a:cs typeface="Century Gothic" charset="0"/>
              </a:rPr>
              <a:t> pas d’un </a:t>
            </a:r>
            <a:r>
              <a:rPr lang="en-US" sz="3200" b="1" dirty="0" err="1" smtClean="0">
                <a:latin typeface="Century Gothic" charset="0"/>
                <a:cs typeface="Century Gothic" charset="0"/>
              </a:rPr>
              <a:t>statut</a:t>
            </a:r>
            <a:r>
              <a:rPr lang="en-US" sz="3200" b="1" dirty="0" smtClean="0">
                <a:latin typeface="Century Gothic" charset="0"/>
                <a:cs typeface="Century Gothic" charset="0"/>
              </a:rPr>
              <a:t> </a:t>
            </a:r>
            <a:r>
              <a:rPr lang="en-US" sz="3200" b="1" dirty="0" err="1" smtClean="0">
                <a:latin typeface="Century Gothic" charset="0"/>
                <a:cs typeface="Century Gothic" charset="0"/>
              </a:rPr>
              <a:t>légal</a:t>
            </a:r>
            <a:r>
              <a:rPr lang="en-US" sz="3200" b="1" dirty="0" smtClean="0">
                <a:latin typeface="Century Gothic" charset="0"/>
                <a:cs typeface="Century Gothic" charset="0"/>
              </a:rPr>
              <a:t> ?</a:t>
            </a:r>
            <a:endParaRPr lang="en-US" sz="3200" dirty="0">
              <a:latin typeface="Century Gothic" charset="0"/>
              <a:cs typeface="Century Gothic" charset="0"/>
            </a:endParaRP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50825" y="274638"/>
            <a:ext cx="8435975" cy="1210146"/>
          </a:xfrm>
        </p:spPr>
        <p:txBody>
          <a:bodyPr/>
          <a:lstStyle/>
          <a:p>
            <a:r>
              <a:rPr lang="fr-CH" sz="3200" b="1" dirty="0" smtClean="0">
                <a:latin typeface="Century Gothic" charset="0"/>
                <a:ea typeface="MS PGothic" charset="0"/>
              </a:rPr>
              <a:t>La définition de PDI dans les lois ou politiques</a:t>
            </a:r>
            <a:endParaRPr lang="fr-CH" sz="3200" b="1" dirty="0">
              <a:latin typeface="Century Gothic" charset="0"/>
              <a:ea typeface="MS PGothic" charset="0"/>
            </a:endParaRPr>
          </a:p>
        </p:txBody>
      </p:sp>
      <p:sp>
        <p:nvSpPr>
          <p:cNvPr id="32770" name="Content Placeholder 2"/>
          <p:cNvSpPr>
            <a:spLocks noGrp="1"/>
          </p:cNvSpPr>
          <p:nvPr>
            <p:ph idx="1"/>
          </p:nvPr>
        </p:nvSpPr>
        <p:spPr>
          <a:xfrm>
            <a:off x="250825" y="1700213"/>
            <a:ext cx="8208963" cy="4425950"/>
          </a:xfrm>
        </p:spPr>
        <p:txBody>
          <a:bodyPr/>
          <a:lstStyle/>
          <a:p>
            <a:pPr>
              <a:buFont typeface="Wingdings" charset="0"/>
              <a:buChar char="§"/>
            </a:pPr>
            <a:r>
              <a:rPr lang="fr-CH" sz="2400" dirty="0" smtClean="0">
                <a:latin typeface="Century Gothic" charset="0"/>
                <a:ea typeface="MS PGothic" charset="0"/>
              </a:rPr>
              <a:t>Doit être conforme à la définition internationale</a:t>
            </a:r>
          </a:p>
          <a:p>
            <a:pPr>
              <a:buFont typeface="Wingdings" charset="0"/>
              <a:buChar char="§"/>
            </a:pPr>
            <a:r>
              <a:rPr lang="fr-CH" sz="2400" dirty="0" smtClean="0">
                <a:latin typeface="Century Gothic" charset="0"/>
                <a:ea typeface="MS PGothic" charset="0"/>
              </a:rPr>
              <a:t>Doit faire référence à toutes les causes possibles</a:t>
            </a:r>
          </a:p>
          <a:p>
            <a:pPr>
              <a:buFont typeface="Wingdings" charset="0"/>
              <a:buChar char="§"/>
            </a:pPr>
            <a:r>
              <a:rPr lang="fr-CH" sz="2400" dirty="0" smtClean="0">
                <a:latin typeface="Century Gothic" charset="0"/>
                <a:ea typeface="MS PGothic" charset="0"/>
              </a:rPr>
              <a:t>Ne doit pas créer de discrimination ou de traitement inégal</a:t>
            </a:r>
          </a:p>
          <a:p>
            <a:pPr>
              <a:buFont typeface="Wingdings" charset="0"/>
              <a:buChar char="§"/>
            </a:pPr>
            <a:r>
              <a:rPr lang="fr-CH" sz="2400" dirty="0" smtClean="0">
                <a:latin typeface="Century Gothic" charset="0"/>
                <a:ea typeface="MS PGothic" charset="0"/>
              </a:rPr>
              <a:t>Doit inclure des mesures spécifiques pour les personnes ayant des besoins spécifiques parmi les PDI et les autres personnes affectées par le déplacement</a:t>
            </a:r>
            <a:endParaRPr lang="fr-CH" sz="2400" dirty="0">
              <a:latin typeface="Century Gothic" charset="0"/>
              <a:ea typeface="MS PGothic" charset="0"/>
            </a:endParaRP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2"/>
          <p:cNvSpPr>
            <a:spLocks noGrp="1" noChangeArrowheads="1"/>
          </p:cNvSpPr>
          <p:nvPr>
            <p:ph type="title"/>
          </p:nvPr>
        </p:nvSpPr>
        <p:spPr>
          <a:xfrm>
            <a:off x="447675" y="0"/>
            <a:ext cx="8228013" cy="1196975"/>
          </a:xfrm>
        </p:spPr>
        <p:txBody>
          <a:bodyPr/>
          <a:lstStyle/>
          <a:p>
            <a:r>
              <a:rPr lang="en-US" b="1" dirty="0" err="1" smtClean="0">
                <a:latin typeface="Century Gothic" charset="0"/>
                <a:ea typeface="MS PGothic" charset="0"/>
              </a:rPr>
              <a:t>Objectifs</a:t>
            </a:r>
            <a:endParaRPr lang="en-US" b="1" dirty="0">
              <a:latin typeface="Century Gothic" charset="0"/>
              <a:ea typeface="MS PGothic" charset="0"/>
            </a:endParaRPr>
          </a:p>
        </p:txBody>
      </p:sp>
      <p:sp>
        <p:nvSpPr>
          <p:cNvPr id="9219" name="Rectangle 3"/>
          <p:cNvSpPr>
            <a:spLocks noGrp="1" noChangeArrowheads="1"/>
          </p:cNvSpPr>
          <p:nvPr>
            <p:ph idx="1"/>
          </p:nvPr>
        </p:nvSpPr>
        <p:spPr>
          <a:xfrm>
            <a:off x="395288" y="1628775"/>
            <a:ext cx="7416800" cy="4032250"/>
          </a:xfrm>
        </p:spPr>
        <p:txBody>
          <a:bodyPr rtlCol="0">
            <a:normAutofit fontScale="92500" lnSpcReduction="20000"/>
          </a:bodyPr>
          <a:lstStyle/>
          <a:p>
            <a:pPr eaLnBrk="1" hangingPunct="1">
              <a:buFont typeface="Wingdings" charset="2"/>
              <a:buChar char="§"/>
            </a:pPr>
            <a:r>
              <a:rPr lang="en-US" sz="2800" dirty="0" err="1" smtClean="0">
                <a:latin typeface="Calibri" charset="0"/>
                <a:ea typeface="MS PGothic" charset="0"/>
              </a:rPr>
              <a:t>Décrire</a:t>
            </a:r>
            <a:r>
              <a:rPr lang="en-US" sz="2800" dirty="0" smtClean="0">
                <a:latin typeface="Calibri" charset="0"/>
                <a:ea typeface="MS PGothic" charset="0"/>
              </a:rPr>
              <a:t> les </a:t>
            </a:r>
            <a:r>
              <a:rPr lang="en-US" sz="2800" dirty="0" err="1" smtClean="0">
                <a:latin typeface="Calibri" charset="0"/>
                <a:ea typeface="MS PGothic" charset="0"/>
              </a:rPr>
              <a:t>principaux</a:t>
            </a:r>
            <a:r>
              <a:rPr lang="en-US" sz="2800" dirty="0" smtClean="0">
                <a:latin typeface="Calibri" charset="0"/>
                <a:ea typeface="MS PGothic" charset="0"/>
              </a:rPr>
              <a:t> </a:t>
            </a:r>
            <a:r>
              <a:rPr lang="en-US" sz="2800" dirty="0" err="1" smtClean="0">
                <a:latin typeface="Calibri" charset="0"/>
                <a:ea typeface="MS PGothic" charset="0"/>
              </a:rPr>
              <a:t>éléments</a:t>
            </a:r>
            <a:r>
              <a:rPr lang="en-US" sz="2800" dirty="0" smtClean="0">
                <a:latin typeface="Calibri" charset="0"/>
                <a:ea typeface="MS PGothic" charset="0"/>
              </a:rPr>
              <a:t> de la </a:t>
            </a:r>
            <a:r>
              <a:rPr lang="en-US" sz="2800" dirty="0" err="1" smtClean="0">
                <a:latin typeface="Calibri" charset="0"/>
                <a:ea typeface="MS PGothic" charset="0"/>
              </a:rPr>
              <a:t>définition</a:t>
            </a:r>
            <a:r>
              <a:rPr lang="en-US" sz="2800" dirty="0" smtClean="0">
                <a:latin typeface="Calibri" charset="0"/>
                <a:ea typeface="MS PGothic" charset="0"/>
              </a:rPr>
              <a:t> d’un PDI</a:t>
            </a:r>
            <a:endParaRPr lang="fr-CH" sz="2800" dirty="0" smtClean="0">
              <a:latin typeface="Calibri" charset="0"/>
              <a:ea typeface="MS PGothic" charset="0"/>
            </a:endParaRPr>
          </a:p>
          <a:p>
            <a:pPr eaLnBrk="1" hangingPunct="1">
              <a:buFont typeface="Wingdings" charset="2"/>
              <a:buChar char="§"/>
            </a:pPr>
            <a:r>
              <a:rPr lang="en-US" sz="2800" dirty="0" err="1" smtClean="0">
                <a:latin typeface="Calibri" charset="0"/>
                <a:ea typeface="MS PGothic" charset="0"/>
              </a:rPr>
              <a:t>Décrire</a:t>
            </a:r>
            <a:r>
              <a:rPr lang="en-US" sz="2800" dirty="0" smtClean="0">
                <a:latin typeface="Calibri" charset="0"/>
                <a:ea typeface="MS PGothic" charset="0"/>
              </a:rPr>
              <a:t> les implications de </a:t>
            </a:r>
            <a:r>
              <a:rPr lang="en-US" sz="2800" dirty="0" err="1" smtClean="0">
                <a:latin typeface="Calibri" charset="0"/>
                <a:ea typeface="MS PGothic" charset="0"/>
              </a:rPr>
              <a:t>cette</a:t>
            </a:r>
            <a:r>
              <a:rPr lang="en-US" sz="2800" dirty="0" smtClean="0">
                <a:latin typeface="Calibri" charset="0"/>
                <a:ea typeface="MS PGothic" charset="0"/>
              </a:rPr>
              <a:t> </a:t>
            </a:r>
            <a:r>
              <a:rPr lang="en-US" sz="2800" dirty="0" err="1" smtClean="0">
                <a:latin typeface="Calibri" charset="0"/>
                <a:ea typeface="MS PGothic" charset="0"/>
              </a:rPr>
              <a:t>définition</a:t>
            </a:r>
            <a:r>
              <a:rPr lang="en-US" sz="2800" dirty="0" smtClean="0">
                <a:latin typeface="Calibri" charset="0"/>
                <a:ea typeface="MS PGothic" charset="0"/>
              </a:rPr>
              <a:t> sur les </a:t>
            </a:r>
            <a:r>
              <a:rPr lang="en-US" sz="2800" dirty="0" err="1" smtClean="0">
                <a:latin typeface="Calibri" charset="0"/>
                <a:ea typeface="MS PGothic" charset="0"/>
              </a:rPr>
              <a:t>réponses</a:t>
            </a:r>
            <a:r>
              <a:rPr lang="en-US" sz="2800" dirty="0" smtClean="0">
                <a:latin typeface="Calibri" charset="0"/>
                <a:ea typeface="MS PGothic" charset="0"/>
              </a:rPr>
              <a:t> au </a:t>
            </a:r>
            <a:r>
              <a:rPr lang="en-US" sz="2800" dirty="0" err="1" smtClean="0">
                <a:latin typeface="Calibri" charset="0"/>
                <a:ea typeface="MS PGothic" charset="0"/>
              </a:rPr>
              <a:t>déplacement</a:t>
            </a:r>
            <a:endParaRPr lang="en-US" sz="2800" dirty="0" smtClean="0">
              <a:latin typeface="Calibri" charset="0"/>
              <a:ea typeface="MS PGothic" charset="0"/>
            </a:endParaRPr>
          </a:p>
          <a:p>
            <a:pPr eaLnBrk="1" hangingPunct="1">
              <a:buFont typeface="Wingdings" charset="2"/>
              <a:buChar char="§"/>
            </a:pPr>
            <a:r>
              <a:rPr lang="en-US" sz="2800" dirty="0" smtClean="0">
                <a:latin typeface="Calibri" charset="0"/>
                <a:ea typeface="MS PGothic" charset="0"/>
              </a:rPr>
              <a:t>Identifier les </a:t>
            </a:r>
            <a:r>
              <a:rPr lang="en-US" sz="2800" dirty="0" err="1" smtClean="0">
                <a:latin typeface="Calibri" charset="0"/>
                <a:ea typeface="MS PGothic" charset="0"/>
              </a:rPr>
              <a:t>problèmes</a:t>
            </a:r>
            <a:r>
              <a:rPr lang="en-US" sz="2800" dirty="0" smtClean="0">
                <a:latin typeface="Calibri" charset="0"/>
                <a:ea typeface="MS PGothic" charset="0"/>
              </a:rPr>
              <a:t> </a:t>
            </a:r>
            <a:r>
              <a:rPr lang="en-US" sz="2800" dirty="0" err="1" smtClean="0">
                <a:latin typeface="Calibri" charset="0"/>
                <a:ea typeface="MS PGothic" charset="0"/>
              </a:rPr>
              <a:t>spécifiques</a:t>
            </a:r>
            <a:r>
              <a:rPr lang="en-US" sz="2800" dirty="0" smtClean="0">
                <a:latin typeface="Calibri" charset="0"/>
                <a:ea typeface="MS PGothic" charset="0"/>
              </a:rPr>
              <a:t> </a:t>
            </a:r>
            <a:r>
              <a:rPr lang="en-US" sz="2800" dirty="0" err="1" smtClean="0">
                <a:latin typeface="Calibri" charset="0"/>
                <a:ea typeface="MS PGothic" charset="0"/>
              </a:rPr>
              <a:t>auxquels</a:t>
            </a:r>
            <a:r>
              <a:rPr lang="en-US" sz="2800" dirty="0" smtClean="0">
                <a:latin typeface="Calibri" charset="0"/>
                <a:ea typeface="MS PGothic" charset="0"/>
              </a:rPr>
              <a:t> font face les PDI et les </a:t>
            </a:r>
            <a:r>
              <a:rPr lang="en-US" sz="2800" dirty="0" err="1" smtClean="0">
                <a:latin typeface="Calibri" charset="0"/>
                <a:ea typeface="MS PGothic" charset="0"/>
              </a:rPr>
              <a:t>autres</a:t>
            </a:r>
            <a:r>
              <a:rPr lang="en-US" sz="2800" dirty="0" smtClean="0">
                <a:latin typeface="Calibri" charset="0"/>
                <a:ea typeface="MS PGothic" charset="0"/>
              </a:rPr>
              <a:t> </a:t>
            </a:r>
            <a:r>
              <a:rPr lang="en-US" sz="2800" dirty="0" err="1" smtClean="0">
                <a:latin typeface="Calibri" charset="0"/>
                <a:ea typeface="MS PGothic" charset="0"/>
              </a:rPr>
              <a:t>personnes</a:t>
            </a:r>
            <a:r>
              <a:rPr lang="en-US" sz="2800" dirty="0" smtClean="0">
                <a:latin typeface="Calibri" charset="0"/>
                <a:ea typeface="MS PGothic" charset="0"/>
              </a:rPr>
              <a:t> </a:t>
            </a:r>
            <a:r>
              <a:rPr lang="en-US" sz="2800" dirty="0" err="1" smtClean="0">
                <a:latin typeface="Calibri" charset="0"/>
                <a:ea typeface="MS PGothic" charset="0"/>
              </a:rPr>
              <a:t>affectées</a:t>
            </a:r>
            <a:r>
              <a:rPr lang="en-US" sz="2800" dirty="0" smtClean="0">
                <a:latin typeface="Calibri" charset="0"/>
                <a:ea typeface="MS PGothic" charset="0"/>
              </a:rPr>
              <a:t> par le </a:t>
            </a:r>
            <a:r>
              <a:rPr lang="en-US" sz="2800" dirty="0" err="1" smtClean="0">
                <a:latin typeface="Calibri" charset="0"/>
                <a:ea typeface="MS PGothic" charset="0"/>
              </a:rPr>
              <a:t>déplacement</a:t>
            </a:r>
            <a:endParaRPr lang="fr-CH" sz="2800" dirty="0" smtClean="0">
              <a:latin typeface="Calibri" charset="0"/>
              <a:ea typeface="MS PGothic" charset="0"/>
            </a:endParaRPr>
          </a:p>
          <a:p>
            <a:pPr eaLnBrk="1" hangingPunct="1">
              <a:buFont typeface="Wingdings" charset="2"/>
              <a:buChar char="§"/>
            </a:pPr>
            <a:r>
              <a:rPr lang="en-US" sz="2800" dirty="0" smtClean="0">
                <a:latin typeface="Calibri" charset="0"/>
                <a:ea typeface="MS PGothic" charset="0"/>
              </a:rPr>
              <a:t>Examiner la prohibition de la discrimination </a:t>
            </a:r>
            <a:r>
              <a:rPr lang="en-US" sz="2800" dirty="0" err="1" smtClean="0">
                <a:latin typeface="Calibri" charset="0"/>
                <a:ea typeface="MS PGothic" charset="0"/>
              </a:rPr>
              <a:t>à</a:t>
            </a:r>
            <a:r>
              <a:rPr lang="en-US" sz="2800" dirty="0" smtClean="0">
                <a:latin typeface="Calibri" charset="0"/>
                <a:ea typeface="MS PGothic" charset="0"/>
              </a:rPr>
              <a:t> </a:t>
            </a:r>
            <a:r>
              <a:rPr lang="en-US" sz="2800" dirty="0" err="1" smtClean="0">
                <a:latin typeface="Calibri" charset="0"/>
                <a:ea typeface="MS PGothic" charset="0"/>
              </a:rPr>
              <a:t>l’encontre</a:t>
            </a:r>
            <a:r>
              <a:rPr lang="en-US" sz="2800" dirty="0" smtClean="0">
                <a:latin typeface="Calibri" charset="0"/>
                <a:ea typeface="MS PGothic" charset="0"/>
              </a:rPr>
              <a:t> </a:t>
            </a:r>
            <a:r>
              <a:rPr lang="en-US" sz="2800" dirty="0" err="1" smtClean="0">
                <a:latin typeface="Calibri" charset="0"/>
                <a:ea typeface="MS PGothic" charset="0"/>
              </a:rPr>
              <a:t>ou</a:t>
            </a:r>
            <a:r>
              <a:rPr lang="en-US" sz="2800" dirty="0" smtClean="0">
                <a:latin typeface="Calibri" charset="0"/>
                <a:ea typeface="MS PGothic" charset="0"/>
              </a:rPr>
              <a:t> </a:t>
            </a:r>
            <a:r>
              <a:rPr lang="en-US" sz="2800" dirty="0" err="1" smtClean="0">
                <a:latin typeface="Calibri" charset="0"/>
                <a:ea typeface="MS PGothic" charset="0"/>
              </a:rPr>
              <a:t>parmi</a:t>
            </a:r>
            <a:r>
              <a:rPr lang="en-US" sz="2800" dirty="0" smtClean="0">
                <a:latin typeface="Calibri" charset="0"/>
                <a:ea typeface="MS PGothic" charset="0"/>
              </a:rPr>
              <a:t> les PDI. </a:t>
            </a:r>
            <a:endParaRPr lang="en-GB" dirty="0">
              <a:latin typeface="Calibri" charset="0"/>
              <a:ea typeface="MS PGothic" charset="0"/>
            </a:endParaRP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re 1"/>
          <p:cNvSpPr>
            <a:spLocks noGrp="1"/>
          </p:cNvSpPr>
          <p:nvPr>
            <p:ph type="title"/>
          </p:nvPr>
        </p:nvSpPr>
        <p:spPr>
          <a:xfrm>
            <a:off x="457200" y="0"/>
            <a:ext cx="8229600" cy="1196975"/>
          </a:xfrm>
        </p:spPr>
        <p:txBody>
          <a:bodyPr/>
          <a:lstStyle/>
          <a:p>
            <a:r>
              <a:rPr lang="fr-FR" b="1" dirty="0" smtClean="0">
                <a:latin typeface="Century Gothic" charset="0"/>
                <a:ea typeface="MS PGothic" charset="0"/>
              </a:rPr>
              <a:t>Les PDI dans le monde</a:t>
            </a:r>
            <a:endParaRPr lang="fr-FR" b="1" dirty="0">
              <a:latin typeface="Century Gothic" charset="0"/>
              <a:ea typeface="MS PGothic" charset="0"/>
            </a:endParaRPr>
          </a:p>
        </p:txBody>
      </p:sp>
      <p:pic>
        <p:nvPicPr>
          <p:cNvPr id="10242" name="Espace réservé du contenu 3"/>
          <p:cNvPicPr>
            <a:picLocks noGrp="1" noChangeAspect="1"/>
          </p:cNvPicPr>
          <p:nvPr>
            <p:ph idx="1"/>
          </p:nvPr>
        </p:nvPicPr>
        <p:blipFill>
          <a:blip r:embed="rId3">
            <a:extLst>
              <a:ext uri="{28A0092B-C50C-407E-A947-70E740481C1C}">
                <a14:useLocalDpi xmlns:a14="http://schemas.microsoft.com/office/drawing/2010/main" val="0"/>
              </a:ext>
            </a:extLst>
          </a:blip>
          <a:srcRect r="50154" b="371"/>
          <a:stretch>
            <a:fillRect/>
          </a:stretch>
        </p:blipFill>
        <p:spPr>
          <a:xfrm>
            <a:off x="84138" y="2060575"/>
            <a:ext cx="5064125" cy="2881313"/>
          </a:xfrm>
        </p:spPr>
      </p:pic>
      <p:pic>
        <p:nvPicPr>
          <p:cNvPr id="10243" name="Espace réservé du contenu 3"/>
          <p:cNvPicPr>
            <a:picLocks noChangeAspect="1"/>
          </p:cNvPicPr>
          <p:nvPr/>
        </p:nvPicPr>
        <p:blipFill>
          <a:blip r:embed="rId3">
            <a:extLst>
              <a:ext uri="{28A0092B-C50C-407E-A947-70E740481C1C}">
                <a14:useLocalDpi xmlns:a14="http://schemas.microsoft.com/office/drawing/2010/main" val="0"/>
              </a:ext>
            </a:extLst>
          </a:blip>
          <a:srcRect l="62291" r="2791" b="371"/>
          <a:stretch>
            <a:fillRect/>
          </a:stretch>
        </p:blipFill>
        <p:spPr bwMode="auto">
          <a:xfrm>
            <a:off x="5345113" y="2060575"/>
            <a:ext cx="3548062" cy="288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re 1"/>
          <p:cNvSpPr>
            <a:spLocks noGrp="1"/>
          </p:cNvSpPr>
          <p:nvPr>
            <p:ph type="title"/>
          </p:nvPr>
        </p:nvSpPr>
        <p:spPr>
          <a:xfrm>
            <a:off x="457200" y="0"/>
            <a:ext cx="8229600" cy="1268413"/>
          </a:xfrm>
        </p:spPr>
        <p:txBody>
          <a:bodyPr/>
          <a:lstStyle/>
          <a:p>
            <a:r>
              <a:rPr lang="fr-FR" b="1" dirty="0" smtClean="0">
                <a:latin typeface="Century Gothic" charset="0"/>
                <a:ea typeface="MS PGothic" charset="0"/>
              </a:rPr>
              <a:t>Les PDI dans le Pays X</a:t>
            </a:r>
            <a:endParaRPr lang="fr-FR" b="1" dirty="0">
              <a:latin typeface="Century Gothic" charset="0"/>
              <a:ea typeface="MS PGothic" charset="0"/>
            </a:endParaRPr>
          </a:p>
        </p:txBody>
      </p:sp>
      <p:sp>
        <p:nvSpPr>
          <p:cNvPr id="12290" name="Espace réservé du contenu 2"/>
          <p:cNvSpPr>
            <a:spLocks noGrp="1"/>
          </p:cNvSpPr>
          <p:nvPr>
            <p:ph idx="1"/>
          </p:nvPr>
        </p:nvSpPr>
        <p:spPr/>
        <p:txBody>
          <a:bodyPr/>
          <a:lstStyle/>
          <a:p>
            <a:endParaRPr lang="fr-FR">
              <a:latin typeface="Calibri" charset="0"/>
              <a:ea typeface="MS PGothic" charset="0"/>
              <a:cs typeface="MS PGothic" charset="0"/>
            </a:endParaRPr>
          </a:p>
        </p:txBody>
      </p:sp>
    </p:spTree>
  </p:cSld>
  <p:clrMapOvr>
    <a:overrideClrMapping bg1="lt1" tx1="dk1" bg2="lt2" tx2="dk2" accent1="accent1" accent2="accent2" accent3="accent3" accent4="accent4" accent5="accent5" accent6="accent6" hlink="hlink" folHlink="folHlink"/>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re 1"/>
          <p:cNvSpPr>
            <a:spLocks noGrp="1"/>
          </p:cNvSpPr>
          <p:nvPr>
            <p:ph type="title"/>
          </p:nvPr>
        </p:nvSpPr>
        <p:spPr>
          <a:xfrm>
            <a:off x="457200" y="0"/>
            <a:ext cx="8229600" cy="1268413"/>
          </a:xfrm>
        </p:spPr>
        <p:txBody>
          <a:bodyPr lIns="360000" rIns="36000"/>
          <a:lstStyle/>
          <a:p>
            <a:r>
              <a:rPr lang="fr-FR" sz="3200" b="1" dirty="0" smtClean="0">
                <a:latin typeface="Century Gothic" charset="0"/>
                <a:ea typeface="MS PGothic" charset="0"/>
              </a:rPr>
              <a:t>Les PDI dans les Principes Directeurs</a:t>
            </a:r>
            <a:endParaRPr lang="fr-FR" sz="3200" b="1" dirty="0">
              <a:latin typeface="Century Gothic" charset="0"/>
              <a:ea typeface="MS PGothic" charset="0"/>
            </a:endParaRPr>
          </a:p>
        </p:txBody>
      </p:sp>
      <p:sp>
        <p:nvSpPr>
          <p:cNvPr id="14338" name="Content Placeholder 3"/>
          <p:cNvSpPr>
            <a:spLocks noGrp="1"/>
          </p:cNvSpPr>
          <p:nvPr>
            <p:ph sz="half" idx="1"/>
          </p:nvPr>
        </p:nvSpPr>
        <p:spPr>
          <a:xfrm>
            <a:off x="395288" y="1557338"/>
            <a:ext cx="4414837" cy="4895850"/>
          </a:xfrm>
        </p:spPr>
        <p:txBody>
          <a:bodyPr>
            <a:normAutofit lnSpcReduction="10000"/>
          </a:bodyPr>
          <a:lstStyle/>
          <a:p>
            <a:pPr marL="0" indent="0">
              <a:lnSpc>
                <a:spcPct val="110000"/>
              </a:lnSpc>
              <a:buFontTx/>
              <a:buNone/>
            </a:pPr>
            <a:r>
              <a:rPr lang="en-US" sz="2000" dirty="0">
                <a:latin typeface="Century Gothic" charset="0"/>
                <a:ea typeface="MS PGothic" charset="0"/>
                <a:cs typeface="MS PGothic" charset="0"/>
              </a:rPr>
              <a:t>Les PDI </a:t>
            </a:r>
            <a:r>
              <a:rPr lang="en-US" sz="2000" dirty="0" err="1">
                <a:latin typeface="Century Gothic" charset="0"/>
                <a:ea typeface="MS PGothic" charset="0"/>
                <a:cs typeface="MS PGothic" charset="0"/>
              </a:rPr>
              <a:t>sont</a:t>
            </a:r>
            <a:r>
              <a:rPr lang="en-US" sz="2000" dirty="0">
                <a:latin typeface="Century Gothic" charset="0"/>
                <a:ea typeface="MS PGothic" charset="0"/>
                <a:cs typeface="MS PGothic" charset="0"/>
              </a:rPr>
              <a:t> des « </a:t>
            </a:r>
            <a:r>
              <a:rPr lang="en-US" sz="2000" dirty="0" err="1">
                <a:latin typeface="Century Gothic" charset="0"/>
                <a:ea typeface="MS PGothic" charset="0"/>
                <a:cs typeface="MS PGothic" charset="0"/>
              </a:rPr>
              <a:t>personnes</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ou</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groupes</a:t>
            </a:r>
            <a:r>
              <a:rPr lang="en-US" sz="2000" dirty="0">
                <a:latin typeface="Century Gothic" charset="0"/>
                <a:ea typeface="MS PGothic" charset="0"/>
                <a:cs typeface="MS PGothic" charset="0"/>
              </a:rPr>
              <a:t> de </a:t>
            </a:r>
            <a:r>
              <a:rPr lang="en-US" sz="2000" dirty="0" err="1">
                <a:latin typeface="Century Gothic" charset="0"/>
                <a:ea typeface="MS PGothic" charset="0"/>
                <a:cs typeface="MS PGothic" charset="0"/>
              </a:rPr>
              <a:t>personnes</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ayant</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été</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forcées</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ou</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obligées</a:t>
            </a:r>
            <a:r>
              <a:rPr lang="en-US" sz="2000" dirty="0">
                <a:latin typeface="Century Gothic" charset="0"/>
                <a:ea typeface="MS PGothic" charset="0"/>
                <a:cs typeface="MS PGothic" charset="0"/>
              </a:rPr>
              <a:t> de </a:t>
            </a:r>
            <a:r>
              <a:rPr lang="en-US" sz="2000" dirty="0" err="1">
                <a:latin typeface="Century Gothic" charset="0"/>
                <a:ea typeface="MS PGothic" charset="0"/>
                <a:cs typeface="MS PGothic" charset="0"/>
              </a:rPr>
              <a:t>fuir</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ou</a:t>
            </a:r>
            <a:r>
              <a:rPr lang="en-US" sz="2000" dirty="0">
                <a:latin typeface="Century Gothic" charset="0"/>
                <a:ea typeface="MS PGothic" charset="0"/>
                <a:cs typeface="MS PGothic" charset="0"/>
              </a:rPr>
              <a:t> </a:t>
            </a:r>
            <a:r>
              <a:rPr lang="en-US" sz="2000" dirty="0" smtClean="0">
                <a:latin typeface="Century Gothic" charset="0"/>
                <a:ea typeface="MS PGothic" charset="0"/>
                <a:cs typeface="MS PGothic" charset="0"/>
              </a:rPr>
              <a:t>de quitter </a:t>
            </a:r>
            <a:r>
              <a:rPr lang="en-US" sz="2000" dirty="0" err="1">
                <a:latin typeface="Century Gothic" charset="0"/>
                <a:ea typeface="MS PGothic" charset="0"/>
                <a:cs typeface="MS PGothic" charset="0"/>
              </a:rPr>
              <a:t>leurs</a:t>
            </a:r>
            <a:r>
              <a:rPr lang="en-US" sz="2000" dirty="0">
                <a:latin typeface="Century Gothic" charset="0"/>
                <a:ea typeface="MS PGothic" charset="0"/>
                <a:cs typeface="MS PGothic" charset="0"/>
              </a:rPr>
              <a:t> habitations </a:t>
            </a:r>
            <a:r>
              <a:rPr lang="en-US" sz="2000" dirty="0" err="1">
                <a:latin typeface="Century Gothic" charset="0"/>
                <a:ea typeface="MS PGothic" charset="0"/>
                <a:cs typeface="MS PGothic" charset="0"/>
              </a:rPr>
              <a:t>ou</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lieux</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habituels</a:t>
            </a:r>
            <a:r>
              <a:rPr lang="en-US" sz="2000" dirty="0">
                <a:latin typeface="Century Gothic" charset="0"/>
                <a:ea typeface="MS PGothic" charset="0"/>
                <a:cs typeface="MS PGothic" charset="0"/>
              </a:rPr>
              <a:t> de </a:t>
            </a:r>
            <a:r>
              <a:rPr lang="en-US" sz="2000" dirty="0" err="1">
                <a:latin typeface="Century Gothic" charset="0"/>
                <a:ea typeface="MS PGothic" charset="0"/>
                <a:cs typeface="MS PGothic" charset="0"/>
              </a:rPr>
              <a:t>résidence</a:t>
            </a:r>
            <a:r>
              <a:rPr lang="en-US" sz="2000" dirty="0">
                <a:latin typeface="Century Gothic" charset="0"/>
                <a:ea typeface="MS PGothic" charset="0"/>
                <a:cs typeface="MS PGothic" charset="0"/>
              </a:rPr>
              <a:t>, en </a:t>
            </a:r>
            <a:r>
              <a:rPr lang="en-US" sz="2000" dirty="0" err="1">
                <a:latin typeface="Century Gothic" charset="0"/>
                <a:ea typeface="MS PGothic" charset="0"/>
                <a:cs typeface="MS PGothic" charset="0"/>
              </a:rPr>
              <a:t>particulier</a:t>
            </a:r>
            <a:r>
              <a:rPr lang="en-US" sz="2000" dirty="0">
                <a:latin typeface="Century Gothic" charset="0"/>
                <a:ea typeface="MS PGothic" charset="0"/>
                <a:cs typeface="MS PGothic" charset="0"/>
              </a:rPr>
              <a:t> après, </a:t>
            </a:r>
            <a:r>
              <a:rPr lang="en-US" sz="2000" dirty="0" err="1">
                <a:latin typeface="Century Gothic" charset="0"/>
                <a:ea typeface="MS PGothic" charset="0"/>
                <a:cs typeface="MS PGothic" charset="0"/>
              </a:rPr>
              <a:t>ou</a:t>
            </a:r>
            <a:r>
              <a:rPr lang="en-US" sz="2000" dirty="0">
                <a:latin typeface="Century Gothic" charset="0"/>
                <a:ea typeface="MS PGothic" charset="0"/>
                <a:cs typeface="MS PGothic" charset="0"/>
              </a:rPr>
              <a:t> </a:t>
            </a:r>
            <a:r>
              <a:rPr lang="en-US" sz="2000" dirty="0" err="1" smtClean="0">
                <a:latin typeface="Century Gothic" charset="0"/>
                <a:ea typeface="MS PGothic" charset="0"/>
                <a:cs typeface="MS PGothic" charset="0"/>
              </a:rPr>
              <a:t>afin</a:t>
            </a:r>
            <a:r>
              <a:rPr lang="en-US" sz="2000" dirty="0" smtClean="0">
                <a:latin typeface="Century Gothic" charset="0"/>
                <a:ea typeface="MS PGothic" charset="0"/>
                <a:cs typeface="MS PGothic" charset="0"/>
              </a:rPr>
              <a:t> </a:t>
            </a:r>
            <a:r>
              <a:rPr lang="en-US" sz="2000" dirty="0" err="1" smtClean="0">
                <a:latin typeface="Century Gothic" charset="0"/>
                <a:ea typeface="MS PGothic" charset="0"/>
                <a:cs typeface="MS PGothic" charset="0"/>
              </a:rPr>
              <a:t>d’éviter</a:t>
            </a:r>
            <a:r>
              <a:rPr lang="en-US" sz="2000" dirty="0" smtClean="0">
                <a:latin typeface="Century Gothic" charset="0"/>
                <a:ea typeface="MS PGothic" charset="0"/>
                <a:cs typeface="MS PGothic" charset="0"/>
              </a:rPr>
              <a:t> </a:t>
            </a:r>
            <a:r>
              <a:rPr lang="en-US" sz="2000" dirty="0">
                <a:latin typeface="Century Gothic" charset="0"/>
                <a:ea typeface="MS PGothic" charset="0"/>
                <a:cs typeface="MS PGothic" charset="0"/>
              </a:rPr>
              <a:t>les </a:t>
            </a:r>
            <a:r>
              <a:rPr lang="en-US" sz="2000" dirty="0" err="1">
                <a:latin typeface="Century Gothic" charset="0"/>
                <a:ea typeface="MS PGothic" charset="0"/>
                <a:cs typeface="MS PGothic" charset="0"/>
              </a:rPr>
              <a:t>effets</a:t>
            </a:r>
            <a:r>
              <a:rPr lang="en-US" sz="2000" dirty="0">
                <a:latin typeface="Century Gothic" charset="0"/>
                <a:ea typeface="MS PGothic" charset="0"/>
                <a:cs typeface="MS PGothic" charset="0"/>
              </a:rPr>
              <a:t> des </a:t>
            </a:r>
            <a:r>
              <a:rPr lang="en-US" sz="2000" dirty="0" err="1">
                <a:latin typeface="Century Gothic" charset="0"/>
                <a:ea typeface="MS PGothic" charset="0"/>
                <a:cs typeface="MS PGothic" charset="0"/>
              </a:rPr>
              <a:t>conflits</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armés</a:t>
            </a:r>
            <a:r>
              <a:rPr lang="en-US" sz="2000" dirty="0">
                <a:latin typeface="Century Gothic" charset="0"/>
                <a:ea typeface="MS PGothic" charset="0"/>
                <a:cs typeface="MS PGothic" charset="0"/>
              </a:rPr>
              <a:t>, des situations de violence </a:t>
            </a:r>
            <a:r>
              <a:rPr lang="en-US" sz="2000" dirty="0" err="1" smtClean="0">
                <a:latin typeface="Century Gothic" charset="0"/>
                <a:ea typeface="MS PGothic" charset="0"/>
                <a:cs typeface="MS PGothic" charset="0"/>
              </a:rPr>
              <a:t>généralisée</a:t>
            </a:r>
            <a:r>
              <a:rPr lang="en-US" sz="2000" dirty="0" smtClean="0">
                <a:latin typeface="Century Gothic" charset="0"/>
                <a:ea typeface="MS PGothic" charset="0"/>
                <a:cs typeface="MS PGothic" charset="0"/>
              </a:rPr>
              <a:t>, </a:t>
            </a:r>
            <a:r>
              <a:rPr lang="en-US" sz="2000" dirty="0">
                <a:latin typeface="Century Gothic" charset="0"/>
                <a:ea typeface="MS PGothic" charset="0"/>
                <a:cs typeface="MS PGothic" charset="0"/>
              </a:rPr>
              <a:t>des violations des </a:t>
            </a:r>
            <a:r>
              <a:rPr lang="en-US" sz="2000" dirty="0" err="1">
                <a:latin typeface="Century Gothic" charset="0"/>
                <a:ea typeface="MS PGothic" charset="0"/>
                <a:cs typeface="MS PGothic" charset="0"/>
              </a:rPr>
              <a:t>droits</a:t>
            </a:r>
            <a:r>
              <a:rPr lang="en-US" sz="2000" dirty="0">
                <a:latin typeface="Century Gothic" charset="0"/>
                <a:ea typeface="MS PGothic" charset="0"/>
                <a:cs typeface="MS PGothic" charset="0"/>
              </a:rPr>
              <a:t> de </a:t>
            </a:r>
            <a:r>
              <a:rPr lang="en-US" sz="2000" dirty="0" err="1">
                <a:latin typeface="Century Gothic" charset="0"/>
                <a:ea typeface="MS PGothic" charset="0"/>
                <a:cs typeface="MS PGothic" charset="0"/>
              </a:rPr>
              <a:t>l’homme</a:t>
            </a:r>
            <a:r>
              <a:rPr lang="en-US" sz="2000" dirty="0">
                <a:latin typeface="Century Gothic" charset="0"/>
                <a:ea typeface="MS PGothic" charset="0"/>
                <a:cs typeface="MS PGothic" charset="0"/>
              </a:rPr>
              <a:t> et/</a:t>
            </a:r>
            <a:r>
              <a:rPr lang="en-US" sz="2000" dirty="0" err="1">
                <a:latin typeface="Century Gothic" charset="0"/>
                <a:ea typeface="MS PGothic" charset="0"/>
                <a:cs typeface="MS PGothic" charset="0"/>
              </a:rPr>
              <a:t>ou</a:t>
            </a:r>
            <a:r>
              <a:rPr lang="en-US" sz="2000" dirty="0">
                <a:latin typeface="Century Gothic" charset="0"/>
                <a:ea typeface="MS PGothic" charset="0"/>
                <a:cs typeface="MS PGothic" charset="0"/>
              </a:rPr>
              <a:t> des catastrophes </a:t>
            </a:r>
            <a:r>
              <a:rPr lang="en-US" sz="2000" dirty="0" err="1">
                <a:latin typeface="Century Gothic" charset="0"/>
                <a:ea typeface="MS PGothic" charset="0"/>
                <a:cs typeface="MS PGothic" charset="0"/>
              </a:rPr>
              <a:t>naturelles</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ou</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provoquées</a:t>
            </a:r>
            <a:r>
              <a:rPr lang="en-US" sz="2000" dirty="0">
                <a:latin typeface="Century Gothic" charset="0"/>
                <a:ea typeface="MS PGothic" charset="0"/>
                <a:cs typeface="MS PGothic" charset="0"/>
              </a:rPr>
              <a:t> par </a:t>
            </a:r>
            <a:r>
              <a:rPr lang="en-US" sz="2000" dirty="0" err="1">
                <a:latin typeface="Century Gothic" charset="0"/>
                <a:ea typeface="MS PGothic" charset="0"/>
                <a:cs typeface="MS PGothic" charset="0"/>
              </a:rPr>
              <a:t>l’homme</a:t>
            </a:r>
            <a:r>
              <a:rPr lang="en-US" sz="2000" dirty="0">
                <a:latin typeface="Century Gothic" charset="0"/>
                <a:ea typeface="MS PGothic" charset="0"/>
                <a:cs typeface="MS PGothic" charset="0"/>
              </a:rPr>
              <a:t>, et qui </a:t>
            </a:r>
            <a:r>
              <a:rPr lang="en-US" sz="2000" b="1" dirty="0" err="1">
                <a:latin typeface="Century Gothic" charset="0"/>
                <a:ea typeface="MS PGothic" charset="0"/>
                <a:cs typeface="MS PGothic" charset="0"/>
              </a:rPr>
              <a:t>n’ont</a:t>
            </a:r>
            <a:r>
              <a:rPr lang="en-US" sz="2000" b="1" dirty="0">
                <a:latin typeface="Century Gothic" charset="0"/>
                <a:ea typeface="MS PGothic" charset="0"/>
                <a:cs typeface="MS PGothic" charset="0"/>
              </a:rPr>
              <a:t> pas </a:t>
            </a:r>
            <a:r>
              <a:rPr lang="en-US" sz="2000" b="1" dirty="0" err="1">
                <a:latin typeface="Century Gothic" charset="0"/>
                <a:ea typeface="MS PGothic" charset="0"/>
                <a:cs typeface="MS PGothic" charset="0"/>
              </a:rPr>
              <a:t>traversé</a:t>
            </a:r>
            <a:r>
              <a:rPr lang="en-US" sz="2000" b="1" dirty="0">
                <a:latin typeface="Century Gothic" charset="0"/>
                <a:ea typeface="MS PGothic" charset="0"/>
                <a:cs typeface="MS PGothic" charset="0"/>
              </a:rPr>
              <a:t> </a:t>
            </a:r>
            <a:r>
              <a:rPr lang="en-US" sz="2000" b="1" dirty="0" err="1">
                <a:latin typeface="Century Gothic" charset="0"/>
                <a:ea typeface="MS PGothic" charset="0"/>
                <a:cs typeface="MS PGothic" charset="0"/>
              </a:rPr>
              <a:t>une</a:t>
            </a:r>
            <a:r>
              <a:rPr lang="en-US" sz="2000" b="1" dirty="0">
                <a:latin typeface="Century Gothic" charset="0"/>
                <a:ea typeface="MS PGothic" charset="0"/>
                <a:cs typeface="MS PGothic" charset="0"/>
              </a:rPr>
              <a:t> </a:t>
            </a:r>
            <a:r>
              <a:rPr lang="en-US" sz="2000" b="1" dirty="0" err="1">
                <a:latin typeface="Century Gothic" charset="0"/>
                <a:ea typeface="MS PGothic" charset="0"/>
                <a:cs typeface="MS PGothic" charset="0"/>
              </a:rPr>
              <a:t>frontière</a:t>
            </a:r>
            <a:r>
              <a:rPr lang="en-US" sz="2000" b="1" dirty="0">
                <a:latin typeface="Century Gothic" charset="0"/>
                <a:ea typeface="MS PGothic" charset="0"/>
                <a:cs typeface="MS PGothic" charset="0"/>
              </a:rPr>
              <a:t> </a:t>
            </a:r>
            <a:r>
              <a:rPr lang="en-US" sz="2000" b="1" dirty="0" err="1">
                <a:latin typeface="Century Gothic" charset="0"/>
                <a:ea typeface="MS PGothic" charset="0"/>
                <a:cs typeface="MS PGothic" charset="0"/>
              </a:rPr>
              <a:t>d’État</a:t>
            </a:r>
            <a:r>
              <a:rPr lang="en-US" sz="2000" b="1" dirty="0">
                <a:latin typeface="Century Gothic" charset="0"/>
                <a:ea typeface="MS PGothic" charset="0"/>
                <a:cs typeface="MS PGothic" charset="0"/>
              </a:rPr>
              <a:t> </a:t>
            </a:r>
            <a:r>
              <a:rPr lang="en-US" sz="2000" dirty="0" err="1">
                <a:latin typeface="Century Gothic" charset="0"/>
                <a:ea typeface="MS PGothic" charset="0"/>
                <a:cs typeface="MS PGothic" charset="0"/>
              </a:rPr>
              <a:t>internationalement</a:t>
            </a:r>
            <a:r>
              <a:rPr lang="en-US" sz="2000" dirty="0">
                <a:latin typeface="Century Gothic" charset="0"/>
                <a:ea typeface="MS PGothic" charset="0"/>
                <a:cs typeface="MS PGothic" charset="0"/>
              </a:rPr>
              <a:t> </a:t>
            </a:r>
            <a:r>
              <a:rPr lang="en-US" sz="2000" dirty="0" err="1">
                <a:latin typeface="Century Gothic" charset="0"/>
                <a:ea typeface="MS PGothic" charset="0"/>
                <a:cs typeface="MS PGothic" charset="0"/>
              </a:rPr>
              <a:t>reconnue</a:t>
            </a:r>
            <a:r>
              <a:rPr lang="en-US" sz="2000" dirty="0">
                <a:latin typeface="Century Gothic" charset="0"/>
                <a:ea typeface="MS PGothic" charset="0"/>
                <a:cs typeface="MS PGothic" charset="0"/>
              </a:rPr>
              <a:t>..”</a:t>
            </a:r>
          </a:p>
          <a:p>
            <a:pPr marL="0" indent="0">
              <a:lnSpc>
                <a:spcPct val="110000"/>
              </a:lnSpc>
              <a:buFontTx/>
              <a:buNone/>
            </a:pPr>
            <a:endParaRPr lang="en-US" sz="2000" dirty="0">
              <a:latin typeface="Century Gothic" charset="0"/>
              <a:ea typeface="MS PGothic" charset="0"/>
              <a:cs typeface="MS PGothic" charset="0"/>
            </a:endParaRPr>
          </a:p>
        </p:txBody>
      </p:sp>
      <p:sp>
        <p:nvSpPr>
          <p:cNvPr id="14339" name="Content Placeholder 4"/>
          <p:cNvSpPr>
            <a:spLocks noGrp="1"/>
          </p:cNvSpPr>
          <p:nvPr>
            <p:ph sz="half" idx="2"/>
          </p:nvPr>
        </p:nvSpPr>
        <p:spPr>
          <a:xfrm>
            <a:off x="5219700" y="1600200"/>
            <a:ext cx="3600450" cy="4205288"/>
          </a:xfrm>
        </p:spPr>
        <p:txBody>
          <a:bodyPr>
            <a:normAutofit lnSpcReduction="10000"/>
          </a:bodyPr>
          <a:lstStyle/>
          <a:p>
            <a:pPr marL="0" indent="0">
              <a:buFontTx/>
              <a:buNone/>
            </a:pPr>
            <a:endParaRPr lang="fr-CH">
              <a:latin typeface="Calibri" charset="0"/>
              <a:ea typeface="MS PGothic" charset="0"/>
              <a:cs typeface="MS PGothic" charset="0"/>
            </a:endParaRPr>
          </a:p>
        </p:txBody>
      </p:sp>
      <p:sp>
        <p:nvSpPr>
          <p:cNvPr id="6" name="Rectangle 5"/>
          <p:cNvSpPr/>
          <p:nvPr/>
        </p:nvSpPr>
        <p:spPr>
          <a:xfrm>
            <a:off x="4572000" y="1412875"/>
            <a:ext cx="4248472" cy="54768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anchor="ctr"/>
          <a:lstStyle/>
          <a:p>
            <a:pPr eaLnBrk="1" hangingPunct="1">
              <a:defRPr/>
            </a:pPr>
            <a:r>
              <a:rPr lang="fr-CH" b="1" dirty="0" smtClean="0">
                <a:solidFill>
                  <a:schemeClr val="bg1"/>
                </a:solidFill>
              </a:rPr>
              <a:t>Personnes ou groupes de personnes</a:t>
            </a:r>
            <a:endParaRPr lang="fr-CH" b="1" dirty="0">
              <a:solidFill>
                <a:schemeClr val="bg1"/>
              </a:solidFill>
            </a:endParaRPr>
          </a:p>
        </p:txBody>
      </p:sp>
      <p:sp>
        <p:nvSpPr>
          <p:cNvPr id="7" name="Rectangle 6"/>
          <p:cNvSpPr/>
          <p:nvPr/>
        </p:nvSpPr>
        <p:spPr>
          <a:xfrm>
            <a:off x="5652120" y="2133600"/>
            <a:ext cx="3241055" cy="5032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fr-CH" b="1" dirty="0" smtClean="0">
                <a:solidFill>
                  <a:srgbClr val="FFFFFF"/>
                </a:solidFill>
              </a:rPr>
              <a:t>Forcées ou obligées de fuir</a:t>
            </a:r>
            <a:endParaRPr lang="fr-CH" b="1" dirty="0">
              <a:solidFill>
                <a:srgbClr val="FFFFFF"/>
              </a:solidFill>
            </a:endParaRPr>
          </a:p>
        </p:txBody>
      </p:sp>
      <p:sp>
        <p:nvSpPr>
          <p:cNvPr id="8" name="Rectangle 7"/>
          <p:cNvSpPr/>
          <p:nvPr/>
        </p:nvSpPr>
        <p:spPr>
          <a:xfrm>
            <a:off x="5003800" y="2781300"/>
            <a:ext cx="3455988" cy="6905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eaLnBrk="1" hangingPunct="1">
              <a:defRPr/>
            </a:pPr>
            <a:r>
              <a:rPr lang="fr-CH" b="1" dirty="0" smtClean="0">
                <a:solidFill>
                  <a:srgbClr val="FFFFFF"/>
                </a:solidFill>
              </a:rPr>
              <a:t>Habitations ou lieux habituel de résidence</a:t>
            </a:r>
            <a:endParaRPr lang="fr-CH" b="1" dirty="0">
              <a:solidFill>
                <a:srgbClr val="FFFFFF"/>
              </a:solidFill>
            </a:endParaRPr>
          </a:p>
        </p:txBody>
      </p:sp>
      <p:sp>
        <p:nvSpPr>
          <p:cNvPr id="9" name="Rectangle 8"/>
          <p:cNvSpPr/>
          <p:nvPr/>
        </p:nvSpPr>
        <p:spPr>
          <a:xfrm>
            <a:off x="5076825" y="4365625"/>
            <a:ext cx="3811588" cy="71913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hangingPunct="1">
              <a:defRPr/>
            </a:pPr>
            <a:r>
              <a:rPr lang="fr-CH" sz="1400" b="1" dirty="0" smtClean="0"/>
              <a:t>Conflits armés, violences généralisées, violations des droits de l’homme, catastrophes naturelles</a:t>
            </a:r>
            <a:endParaRPr lang="fr-CH" sz="1400" b="1" dirty="0"/>
          </a:p>
        </p:txBody>
      </p:sp>
      <p:sp>
        <p:nvSpPr>
          <p:cNvPr id="10" name="Rectangle 9"/>
          <p:cNvSpPr/>
          <p:nvPr/>
        </p:nvSpPr>
        <p:spPr>
          <a:xfrm>
            <a:off x="4643438" y="5949950"/>
            <a:ext cx="2520950" cy="431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hangingPunct="1">
              <a:defRPr/>
            </a:pPr>
            <a:r>
              <a:rPr lang="fr-CH" sz="1600" b="1" dirty="0" smtClean="0">
                <a:solidFill>
                  <a:srgbClr val="FFFFFF"/>
                </a:solidFill>
              </a:rPr>
              <a:t>Pas traversé la frontière</a:t>
            </a:r>
            <a:endParaRPr lang="fr-CH" sz="1600" b="1" dirty="0">
              <a:solidFill>
                <a:srgbClr val="FFFFFF"/>
              </a:solidFill>
            </a:endParaRPr>
          </a:p>
        </p:txBody>
      </p:sp>
      <p:sp>
        <p:nvSpPr>
          <p:cNvPr id="11" name="Rectangle 10"/>
          <p:cNvSpPr/>
          <p:nvPr/>
        </p:nvSpPr>
        <p:spPr>
          <a:xfrm>
            <a:off x="4859338" y="5229225"/>
            <a:ext cx="2592387" cy="5762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H" b="1" dirty="0" smtClean="0"/>
              <a:t>Projets de développement ?</a:t>
            </a:r>
            <a:endParaRPr lang="fr-CH" b="1" dirty="0"/>
          </a:p>
        </p:txBody>
      </p:sp>
      <p:sp>
        <p:nvSpPr>
          <p:cNvPr id="12" name="Rectangle 11"/>
          <p:cNvSpPr/>
          <p:nvPr/>
        </p:nvSpPr>
        <p:spPr>
          <a:xfrm>
            <a:off x="5508625" y="3644900"/>
            <a:ext cx="3384550" cy="57626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anchor="ctr"/>
          <a:lstStyle/>
          <a:p>
            <a:pPr eaLnBrk="1" hangingPunct="1">
              <a:defRPr/>
            </a:pPr>
            <a:r>
              <a:rPr lang="fr-CH" b="1" dirty="0" smtClean="0">
                <a:solidFill>
                  <a:srgbClr val="FFFFFF"/>
                </a:solidFill>
              </a:rPr>
              <a:t>A la suite ou afin d’éviter</a:t>
            </a:r>
            <a:endParaRPr lang="fr-CH" b="1" dirty="0">
              <a:solidFill>
                <a:srgbClr val="FFFFFF"/>
              </a:solidFill>
            </a:endParaRP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000"/>
                                        <p:tgtEl>
                                          <p:spTgt spid="8"/>
                                        </p:tgtEl>
                                      </p:cBhvr>
                                    </p:animEffect>
                                    <p:anim calcmode="lin" valueType="num">
                                      <p:cBhvr>
                                        <p:cTn id="22" dur="1000" fill="hold"/>
                                        <p:tgtEl>
                                          <p:spTgt spid="8"/>
                                        </p:tgtEl>
                                        <p:attrNameLst>
                                          <p:attrName>ppt_x</p:attrName>
                                        </p:attrNameLst>
                                      </p:cBhvr>
                                      <p:tavLst>
                                        <p:tav tm="0">
                                          <p:val>
                                            <p:strVal val="#ppt_x"/>
                                          </p:val>
                                        </p:tav>
                                        <p:tav tm="100000">
                                          <p:val>
                                            <p:strVal val="#ppt_x"/>
                                          </p:val>
                                        </p:tav>
                                      </p:tavLst>
                                    </p:anim>
                                    <p:anim calcmode="lin" valueType="num">
                                      <p:cBhvr>
                                        <p:cTn id="2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fade">
                                      <p:cBhvr>
                                        <p:cTn id="49" dur="1000"/>
                                        <p:tgtEl>
                                          <p:spTgt spid="10"/>
                                        </p:tgtEl>
                                      </p:cBhvr>
                                    </p:animEffect>
                                    <p:anim calcmode="lin" valueType="num">
                                      <p:cBhvr>
                                        <p:cTn id="50" dur="1000" fill="hold"/>
                                        <p:tgtEl>
                                          <p:spTgt spid="10"/>
                                        </p:tgtEl>
                                        <p:attrNameLst>
                                          <p:attrName>ppt_x</p:attrName>
                                        </p:attrNameLst>
                                      </p:cBhvr>
                                      <p:tavLst>
                                        <p:tav tm="0">
                                          <p:val>
                                            <p:strVal val="#ppt_x"/>
                                          </p:val>
                                        </p:tav>
                                        <p:tav tm="100000">
                                          <p:val>
                                            <p:strVal val="#ppt_x"/>
                                          </p:val>
                                        </p:tav>
                                      </p:tavLst>
                                    </p:anim>
                                    <p:anim calcmode="lin" valueType="num">
                                      <p:cBhvr>
                                        <p:cTn id="5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26988"/>
            <a:ext cx="8229600" cy="1268413"/>
          </a:xfrm>
        </p:spPr>
        <p:txBody>
          <a:bodyPr/>
          <a:lstStyle/>
          <a:p>
            <a:r>
              <a:rPr lang="fr-CH" b="1" dirty="0" smtClean="0">
                <a:latin typeface="Century Gothic" charset="0"/>
                <a:ea typeface="MS PGothic" charset="0"/>
              </a:rPr>
              <a:t>Schemas et dynamique</a:t>
            </a:r>
            <a:endParaRPr lang="fr-CH" b="1" dirty="0">
              <a:latin typeface="Century Gothic" charset="0"/>
              <a:ea typeface="MS PGothic" charset="0"/>
            </a:endParaRPr>
          </a:p>
        </p:txBody>
      </p:sp>
      <p:sp>
        <p:nvSpPr>
          <p:cNvPr id="3" name="Content Placeholder 2"/>
          <p:cNvSpPr>
            <a:spLocks noGrp="1"/>
          </p:cNvSpPr>
          <p:nvPr>
            <p:ph sz="half" idx="1"/>
          </p:nvPr>
        </p:nvSpPr>
        <p:spPr>
          <a:xfrm>
            <a:off x="468313" y="1557338"/>
            <a:ext cx="4319587" cy="4103910"/>
          </a:xfrm>
        </p:spPr>
        <p:txBody>
          <a:bodyPr rtlCol="0">
            <a:normAutofit fontScale="62500" lnSpcReduction="20000"/>
          </a:bodyPr>
          <a:lstStyle/>
          <a:p>
            <a:pPr fontAlgn="auto">
              <a:spcAft>
                <a:spcPts val="0"/>
              </a:spcAft>
              <a:buFont typeface="Wingdings" charset="2"/>
              <a:buChar char="§"/>
              <a:defRPr/>
            </a:pPr>
            <a:r>
              <a:rPr lang="de-CH" altLang="fr-FR" sz="3200" dirty="0" err="1">
                <a:solidFill>
                  <a:schemeClr val="tx1">
                    <a:lumMod val="65000"/>
                    <a:lumOff val="35000"/>
                  </a:schemeClr>
                </a:solidFill>
                <a:ea typeface="ＭＳ Ｐゴシック" pitchFamily="34" charset="-128"/>
                <a:cs typeface="+mn-cs"/>
              </a:rPr>
              <a:t>Personnes</a:t>
            </a:r>
            <a:r>
              <a:rPr lang="de-CH" altLang="fr-FR" sz="3200" dirty="0">
                <a:solidFill>
                  <a:schemeClr val="tx1">
                    <a:lumMod val="65000"/>
                    <a:lumOff val="35000"/>
                  </a:schemeClr>
                </a:solidFill>
                <a:ea typeface="ＭＳ Ｐゴシック" pitchFamily="34" charset="-128"/>
                <a:cs typeface="+mn-cs"/>
              </a:rPr>
              <a:t> </a:t>
            </a:r>
            <a:r>
              <a:rPr lang="de-CH" altLang="fr-FR" sz="3200" dirty="0" err="1" smtClean="0">
                <a:solidFill>
                  <a:schemeClr val="tx1">
                    <a:lumMod val="65000"/>
                    <a:lumOff val="35000"/>
                  </a:schemeClr>
                </a:solidFill>
                <a:ea typeface="ＭＳ Ｐゴシック" pitchFamily="34" charset="-128"/>
                <a:cs typeface="+mn-cs"/>
              </a:rPr>
              <a:t>déplacées</a:t>
            </a:r>
            <a:r>
              <a:rPr lang="de-CH" altLang="fr-FR" sz="3200" dirty="0" smtClean="0">
                <a:solidFill>
                  <a:schemeClr val="tx1">
                    <a:lumMod val="65000"/>
                    <a:lumOff val="35000"/>
                  </a:schemeClr>
                </a:solidFill>
                <a:ea typeface="ＭＳ Ｐゴシック" pitchFamily="34" charset="-128"/>
                <a:cs typeface="+mn-cs"/>
              </a:rPr>
              <a:t> par </a:t>
            </a:r>
            <a:r>
              <a:rPr lang="de-CH" altLang="fr-FR" sz="3200" dirty="0">
                <a:solidFill>
                  <a:schemeClr val="tx1">
                    <a:lumMod val="65000"/>
                    <a:lumOff val="35000"/>
                  </a:schemeClr>
                </a:solidFill>
                <a:ea typeface="ＭＳ Ｐゴシック" pitchFamily="34" charset="-128"/>
                <a:cs typeface="+mn-cs"/>
              </a:rPr>
              <a:t>des </a:t>
            </a:r>
            <a:r>
              <a:rPr lang="de-CH" altLang="fr-FR" sz="3200" dirty="0" err="1">
                <a:solidFill>
                  <a:schemeClr val="tx1">
                    <a:lumMod val="65000"/>
                    <a:lumOff val="35000"/>
                  </a:schemeClr>
                </a:solidFill>
                <a:ea typeface="ＭＳ Ｐゴシック" pitchFamily="34" charset="-128"/>
                <a:cs typeface="+mn-cs"/>
              </a:rPr>
              <a:t>conflits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ou</a:t>
            </a:r>
            <a:r>
              <a:rPr lang="de-CH" altLang="fr-FR" sz="3200" dirty="0">
                <a:solidFill>
                  <a:schemeClr val="tx1">
                    <a:lumMod val="65000"/>
                    <a:lumOff val="35000"/>
                  </a:schemeClr>
                </a:solidFill>
                <a:ea typeface="ＭＳ Ｐゴシック" pitchFamily="34" charset="-128"/>
                <a:cs typeface="+mn-cs"/>
              </a:rPr>
              <a:t> des </a:t>
            </a:r>
            <a:r>
              <a:rPr lang="de-CH" altLang="fr-FR" sz="3200" dirty="0" err="1" smtClean="0">
                <a:solidFill>
                  <a:schemeClr val="tx1">
                    <a:lumMod val="65000"/>
                    <a:lumOff val="35000"/>
                  </a:schemeClr>
                </a:solidFill>
                <a:ea typeface="ＭＳ Ｐゴシック" pitchFamily="34" charset="-128"/>
                <a:cs typeface="+mn-cs"/>
              </a:rPr>
              <a:t>catastrophes</a:t>
            </a:r>
            <a:r>
              <a:rPr lang="de-CH" altLang="fr-FR" sz="3200" dirty="0" smtClean="0">
                <a:solidFill>
                  <a:schemeClr val="tx1">
                    <a:lumMod val="65000"/>
                    <a:lumOff val="35000"/>
                  </a:schemeClr>
                </a:solidFill>
                <a:ea typeface="ＭＳ Ｐゴシック" pitchFamily="34" charset="-128"/>
                <a:cs typeface="+mn-cs"/>
              </a:rPr>
              <a:t> </a:t>
            </a:r>
            <a:endParaRPr lang="de-CH" altLang="fr-FR" sz="3200" dirty="0">
              <a:solidFill>
                <a:schemeClr val="tx1">
                  <a:lumMod val="65000"/>
                  <a:lumOff val="35000"/>
                </a:schemeClr>
              </a:solidFill>
              <a:ea typeface="ＭＳ Ｐゴシック" pitchFamily="34" charset="-128"/>
              <a:cs typeface="+mn-cs"/>
            </a:endParaRPr>
          </a:p>
          <a:p>
            <a:pPr fontAlgn="auto">
              <a:spcAft>
                <a:spcPts val="0"/>
              </a:spcAft>
              <a:buFont typeface="Wingdings" charset="2"/>
              <a:buChar char="§"/>
              <a:defRPr/>
            </a:pPr>
            <a:r>
              <a:rPr lang="de-CH" altLang="fr-FR" sz="3200" dirty="0" err="1">
                <a:solidFill>
                  <a:schemeClr val="tx1">
                    <a:lumMod val="65000"/>
                    <a:lumOff val="35000"/>
                  </a:schemeClr>
                </a:solidFill>
                <a:ea typeface="ＭＳ Ｐゴシック" pitchFamily="34" charset="-128"/>
                <a:cs typeface="+mn-cs"/>
              </a:rPr>
              <a:t>Déplacement</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urbain</a:t>
            </a:r>
            <a:r>
              <a:rPr lang="de-CH" altLang="fr-FR" sz="3200" dirty="0">
                <a:solidFill>
                  <a:schemeClr val="tx1">
                    <a:lumMod val="65000"/>
                    <a:lumOff val="35000"/>
                  </a:schemeClr>
                </a:solidFill>
                <a:ea typeface="ＭＳ Ｐゴシック" pitchFamily="34" charset="-128"/>
                <a:cs typeface="+mn-cs"/>
              </a:rPr>
              <a:t> et rural</a:t>
            </a:r>
          </a:p>
          <a:p>
            <a:pPr fontAlgn="auto">
              <a:spcAft>
                <a:spcPts val="0"/>
              </a:spcAft>
              <a:buFont typeface="Wingdings" charset="2"/>
              <a:buChar char="§"/>
              <a:defRPr/>
            </a:pPr>
            <a:r>
              <a:rPr lang="de-CH" altLang="fr-FR" sz="3200" dirty="0">
                <a:solidFill>
                  <a:schemeClr val="tx1">
                    <a:lumMod val="65000"/>
                    <a:lumOff val="35000"/>
                  </a:schemeClr>
                </a:solidFill>
                <a:ea typeface="ＭＳ Ｐゴシック" pitchFamily="34" charset="-128"/>
                <a:cs typeface="+mn-cs"/>
              </a:rPr>
              <a:t>PDI </a:t>
            </a:r>
            <a:r>
              <a:rPr lang="de-CH" altLang="fr-FR" sz="3200" dirty="0" err="1">
                <a:solidFill>
                  <a:schemeClr val="tx1">
                    <a:lumMod val="65000"/>
                    <a:lumOff val="35000"/>
                  </a:schemeClr>
                </a:solidFill>
                <a:ea typeface="ＭＳ Ｐゴシック" pitchFamily="34" charset="-128"/>
                <a:cs typeface="+mn-cs"/>
              </a:rPr>
              <a:t>dans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ou</a:t>
            </a:r>
            <a:r>
              <a:rPr lang="de-CH" altLang="fr-FR" sz="3200" dirty="0">
                <a:solidFill>
                  <a:schemeClr val="tx1">
                    <a:lumMod val="65000"/>
                    <a:lumOff val="35000"/>
                  </a:schemeClr>
                </a:solidFill>
                <a:ea typeface="ＭＳ Ｐゴシック" pitchFamily="34" charset="-128"/>
                <a:cs typeface="+mn-cs"/>
              </a:rPr>
              <a:t> en </a:t>
            </a:r>
            <a:r>
              <a:rPr lang="de-CH" altLang="fr-FR" sz="3200" dirty="0" err="1">
                <a:solidFill>
                  <a:schemeClr val="tx1">
                    <a:lumMod val="65000"/>
                    <a:lumOff val="35000"/>
                  </a:schemeClr>
                </a:solidFill>
                <a:ea typeface="ＭＳ Ｐゴシック" pitchFamily="34" charset="-128"/>
                <a:cs typeface="+mn-cs"/>
              </a:rPr>
              <a:t>dehors</a:t>
            </a:r>
            <a:r>
              <a:rPr lang="de-CH" altLang="fr-FR" sz="3200" dirty="0">
                <a:solidFill>
                  <a:schemeClr val="tx1">
                    <a:lumMod val="65000"/>
                    <a:lumOff val="35000"/>
                  </a:schemeClr>
                </a:solidFill>
                <a:ea typeface="ＭＳ Ｐゴシック" pitchFamily="34" charset="-128"/>
                <a:cs typeface="+mn-cs"/>
              </a:rPr>
              <a:t> des </a:t>
            </a:r>
            <a:r>
              <a:rPr lang="de-CH" altLang="fr-FR" sz="3200" dirty="0" err="1">
                <a:solidFill>
                  <a:schemeClr val="tx1">
                    <a:lumMod val="65000"/>
                    <a:lumOff val="35000"/>
                  </a:schemeClr>
                </a:solidFill>
                <a:ea typeface="ＭＳ Ｐゴシック" pitchFamily="34" charset="-128"/>
                <a:cs typeface="+mn-cs"/>
              </a:rPr>
              <a:t>camps</a:t>
            </a:r>
            <a:r>
              <a:rPr lang="de-CH" altLang="fr-FR" sz="3200" dirty="0">
                <a:solidFill>
                  <a:schemeClr val="tx1">
                    <a:lumMod val="65000"/>
                    <a:lumOff val="35000"/>
                  </a:schemeClr>
                </a:solidFill>
                <a:ea typeface="ＭＳ Ｐゴシック" pitchFamily="34" charset="-128"/>
                <a:cs typeface="+mn-cs"/>
              </a:rPr>
              <a:t> </a:t>
            </a:r>
          </a:p>
          <a:p>
            <a:pPr fontAlgn="auto">
              <a:spcAft>
                <a:spcPts val="0"/>
              </a:spcAft>
              <a:buFont typeface="Wingdings" charset="2"/>
              <a:buChar char="§"/>
              <a:defRPr/>
            </a:pPr>
            <a:r>
              <a:rPr lang="de-CH" altLang="fr-FR" sz="3200" dirty="0" err="1">
                <a:solidFill>
                  <a:schemeClr val="tx1">
                    <a:lumMod val="65000"/>
                    <a:lumOff val="35000"/>
                  </a:schemeClr>
                </a:solidFill>
                <a:ea typeface="ＭＳ Ｐゴシック" pitchFamily="34" charset="-128"/>
                <a:cs typeface="+mn-cs"/>
              </a:rPr>
              <a:t>Durée</a:t>
            </a:r>
            <a:r>
              <a:rPr lang="de-CH" altLang="fr-FR" sz="3200" dirty="0">
                <a:solidFill>
                  <a:schemeClr val="tx1">
                    <a:lumMod val="65000"/>
                    <a:lumOff val="35000"/>
                  </a:schemeClr>
                </a:solidFill>
                <a:ea typeface="ＭＳ Ｐゴシック" pitchFamily="34" charset="-128"/>
                <a:cs typeface="+mn-cs"/>
              </a:rPr>
              <a:t> de </a:t>
            </a:r>
            <a:r>
              <a:rPr lang="de-CH" altLang="fr-FR" sz="3200" dirty="0" err="1">
                <a:solidFill>
                  <a:schemeClr val="tx1">
                    <a:lumMod val="65000"/>
                    <a:lumOff val="35000"/>
                  </a:schemeClr>
                </a:solidFill>
                <a:ea typeface="ＭＳ Ｐゴシック" pitchFamily="34" charset="-128"/>
                <a:cs typeface="+mn-cs"/>
              </a:rPr>
              <a:t>déplacement</a:t>
            </a:r>
            <a:endParaRPr lang="de-CH" altLang="fr-FR" sz="3200" dirty="0">
              <a:solidFill>
                <a:schemeClr val="tx1">
                  <a:lumMod val="65000"/>
                  <a:lumOff val="35000"/>
                </a:schemeClr>
              </a:solidFill>
              <a:ea typeface="ＭＳ Ｐゴシック" pitchFamily="34" charset="-128"/>
              <a:cs typeface="+mn-cs"/>
            </a:endParaRPr>
          </a:p>
          <a:p>
            <a:pPr fontAlgn="auto">
              <a:spcAft>
                <a:spcPts val="0"/>
              </a:spcAft>
              <a:buFont typeface="Wingdings" charset="2"/>
              <a:buChar char="§"/>
              <a:defRPr/>
            </a:pPr>
            <a:r>
              <a:rPr lang="de-CH" altLang="fr-FR" sz="3200" dirty="0" err="1">
                <a:solidFill>
                  <a:schemeClr val="tx1">
                    <a:lumMod val="65000"/>
                    <a:lumOff val="35000"/>
                  </a:schemeClr>
                </a:solidFill>
                <a:ea typeface="ＭＳ Ｐゴシック" pitchFamily="34" charset="-128"/>
                <a:cs typeface="+mn-cs"/>
              </a:rPr>
              <a:t>Mobilité</a:t>
            </a:r>
            <a:r>
              <a:rPr lang="de-CH" altLang="fr-FR" sz="3200" dirty="0">
                <a:solidFill>
                  <a:schemeClr val="tx1">
                    <a:lumMod val="65000"/>
                    <a:lumOff val="35000"/>
                  </a:schemeClr>
                </a:solidFill>
                <a:ea typeface="ＭＳ Ｐゴシック" pitchFamily="34" charset="-128"/>
                <a:cs typeface="+mn-cs"/>
              </a:rPr>
              <a:t> des </a:t>
            </a:r>
            <a:r>
              <a:rPr lang="de-CH" altLang="fr-FR" sz="3200" dirty="0" err="1">
                <a:solidFill>
                  <a:schemeClr val="tx1">
                    <a:lumMod val="65000"/>
                    <a:lumOff val="35000"/>
                  </a:schemeClr>
                </a:solidFill>
                <a:ea typeface="ＭＳ Ｐゴシック" pitchFamily="34" charset="-128"/>
                <a:cs typeface="+mn-cs"/>
              </a:rPr>
              <a:t>déplacés</a:t>
            </a:r>
            <a:endParaRPr lang="de-CH" altLang="fr-FR" sz="3200" dirty="0">
              <a:solidFill>
                <a:schemeClr val="tx1">
                  <a:lumMod val="65000"/>
                  <a:lumOff val="35000"/>
                </a:schemeClr>
              </a:solidFill>
              <a:ea typeface="ＭＳ Ｐゴシック" pitchFamily="34" charset="-128"/>
              <a:cs typeface="+mn-cs"/>
            </a:endParaRPr>
          </a:p>
          <a:p>
            <a:pPr fontAlgn="auto">
              <a:spcAft>
                <a:spcPts val="0"/>
              </a:spcAft>
              <a:buFont typeface="Wingdings" charset="2"/>
              <a:buChar char="§"/>
              <a:defRPr/>
            </a:pPr>
            <a:r>
              <a:rPr lang="de-CH" altLang="fr-FR" sz="3200" dirty="0" err="1">
                <a:solidFill>
                  <a:schemeClr val="tx1">
                    <a:lumMod val="65000"/>
                    <a:lumOff val="35000"/>
                  </a:schemeClr>
                </a:solidFill>
                <a:ea typeface="ＭＳ Ｐゴシック" pitchFamily="34" charset="-128"/>
                <a:cs typeface="+mn-cs"/>
              </a:rPr>
              <a:t>Déplacement</a:t>
            </a:r>
            <a:r>
              <a:rPr lang="de-CH" altLang="fr-FR" sz="3200" dirty="0">
                <a:solidFill>
                  <a:schemeClr val="tx1">
                    <a:lumMod val="65000"/>
                    <a:lumOff val="35000"/>
                  </a:schemeClr>
                </a:solidFill>
                <a:ea typeface="ＭＳ Ｐゴシック" pitchFamily="34" charset="-128"/>
                <a:cs typeface="+mn-cs"/>
              </a:rPr>
              <a:t> et </a:t>
            </a:r>
            <a:r>
              <a:rPr lang="de-CH" altLang="fr-FR" sz="3200" dirty="0" err="1">
                <a:solidFill>
                  <a:schemeClr val="tx1">
                    <a:lumMod val="65000"/>
                    <a:lumOff val="35000"/>
                  </a:schemeClr>
                </a:solidFill>
                <a:ea typeface="ＭＳ Ｐゴシック" pitchFamily="34" charset="-128"/>
                <a:cs typeface="+mn-cs"/>
              </a:rPr>
              <a:t>migration</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d’adaptation</a:t>
            </a:r>
            <a:r>
              <a:rPr lang="de-CH" altLang="fr-FR" sz="3200" dirty="0">
                <a:solidFill>
                  <a:schemeClr val="tx1">
                    <a:lumMod val="65000"/>
                    <a:lumOff val="35000"/>
                  </a:schemeClr>
                </a:solidFill>
                <a:ea typeface="ＭＳ Ｐゴシック" pitchFamily="34" charset="-128"/>
                <a:cs typeface="+mn-cs"/>
              </a:rPr>
              <a:t> </a:t>
            </a:r>
          </a:p>
          <a:p>
            <a:pPr fontAlgn="auto">
              <a:spcAft>
                <a:spcPts val="0"/>
              </a:spcAft>
              <a:buFont typeface="Wingdings" charset="2"/>
              <a:buChar char="§"/>
              <a:defRPr/>
            </a:pPr>
            <a:r>
              <a:rPr lang="de-CH" altLang="fr-FR" sz="3200" dirty="0" err="1">
                <a:solidFill>
                  <a:schemeClr val="tx1">
                    <a:lumMod val="65000"/>
                    <a:lumOff val="35000"/>
                  </a:schemeClr>
                </a:solidFill>
                <a:ea typeface="ＭＳ Ｐゴシック" pitchFamily="34" charset="-128"/>
                <a:cs typeface="+mn-cs"/>
              </a:rPr>
              <a:t>Réfugiés</a:t>
            </a:r>
            <a:r>
              <a:rPr lang="de-CH" altLang="fr-FR" sz="3200" dirty="0">
                <a:solidFill>
                  <a:schemeClr val="tx1">
                    <a:lumMod val="65000"/>
                    <a:lumOff val="35000"/>
                  </a:schemeClr>
                </a:solidFill>
                <a:ea typeface="ＭＳ Ｐゴシック" pitchFamily="34" charset="-128"/>
                <a:cs typeface="+mn-cs"/>
              </a:rPr>
              <a:t> </a:t>
            </a:r>
            <a:r>
              <a:rPr lang="de-CH" altLang="fr-FR" sz="3200" dirty="0" err="1">
                <a:solidFill>
                  <a:schemeClr val="tx1">
                    <a:lumMod val="65000"/>
                    <a:lumOff val="35000"/>
                  </a:schemeClr>
                </a:solidFill>
                <a:ea typeface="ＭＳ Ｐゴシック" pitchFamily="34" charset="-128"/>
                <a:cs typeface="+mn-cs"/>
              </a:rPr>
              <a:t>retournés</a:t>
            </a:r>
            <a:endParaRPr lang="de-CH" altLang="fr-FR" sz="3200" dirty="0">
              <a:solidFill>
                <a:schemeClr val="tx1">
                  <a:lumMod val="65000"/>
                  <a:lumOff val="35000"/>
                </a:schemeClr>
              </a:solidFill>
              <a:ea typeface="ＭＳ Ｐゴシック" pitchFamily="34" charset="-128"/>
              <a:cs typeface="+mn-cs"/>
            </a:endParaRPr>
          </a:p>
        </p:txBody>
      </p:sp>
      <p:pic>
        <p:nvPicPr>
          <p:cNvPr id="16387" name="Picture 2" descr="C:\Users\jacopo.giorgi\Desktop\idps.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87900" y="1557338"/>
            <a:ext cx="3887788" cy="3816350"/>
          </a:xfrm>
          <a:noFill/>
        </p:spPr>
      </p:pic>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a:xfrm>
            <a:off x="179388" y="0"/>
            <a:ext cx="8640762" cy="1052513"/>
          </a:xfrm>
        </p:spPr>
        <p:txBody>
          <a:bodyPr/>
          <a:lstStyle/>
          <a:p>
            <a:r>
              <a:rPr lang="fr-FR" sz="2400" b="1" dirty="0" smtClean="0">
                <a:latin typeface="Century Gothic" charset="0"/>
                <a:ea typeface="MS PGothic" charset="0"/>
              </a:rPr>
              <a:t>Définition étendue de la politique somaliennes sur les PDI</a:t>
            </a:r>
            <a:endParaRPr lang="fr-FR" sz="2400" b="1" dirty="0">
              <a:latin typeface="Century Gothic" charset="0"/>
              <a:ea typeface="MS PGothic" charset="0"/>
            </a:endParaRPr>
          </a:p>
        </p:txBody>
      </p:sp>
      <p:sp>
        <p:nvSpPr>
          <p:cNvPr id="30723" name="Espace réservé du contenu 2"/>
          <p:cNvSpPr>
            <a:spLocks noGrp="1"/>
          </p:cNvSpPr>
          <p:nvPr>
            <p:ph idx="1"/>
          </p:nvPr>
        </p:nvSpPr>
        <p:spPr>
          <a:xfrm>
            <a:off x="262689" y="1412776"/>
            <a:ext cx="8496300" cy="4392835"/>
          </a:xfrm>
        </p:spPr>
        <p:txBody>
          <a:bodyPr rtlCol="0">
            <a:normAutofit fontScale="92500" lnSpcReduction="20000"/>
          </a:bodyPr>
          <a:lstStyle/>
          <a:p>
            <a:pPr marL="0" indent="0" algn="just" fontAlgn="auto">
              <a:lnSpc>
                <a:spcPct val="115000"/>
              </a:lnSpc>
              <a:spcAft>
                <a:spcPts val="0"/>
              </a:spcAft>
              <a:buFont typeface="Arial" charset="0"/>
              <a:buNone/>
              <a:defRPr/>
            </a:pPr>
            <a:r>
              <a:rPr lang="fr-FR" sz="2300" dirty="0">
                <a:solidFill>
                  <a:schemeClr val="tx1">
                    <a:lumMod val="65000"/>
                    <a:lumOff val="35000"/>
                  </a:schemeClr>
                </a:solidFill>
                <a:ea typeface="MS PGothic" charset="0"/>
                <a:cs typeface="Century Gothic"/>
              </a:rPr>
              <a:t>La définition </a:t>
            </a:r>
            <a:r>
              <a:rPr lang="fr-FR" sz="2300" b="1" dirty="0">
                <a:solidFill>
                  <a:schemeClr val="tx1">
                    <a:lumMod val="65000"/>
                    <a:lumOff val="35000"/>
                  </a:schemeClr>
                </a:solidFill>
                <a:ea typeface="MS PGothic" charset="0"/>
                <a:cs typeface="Century Gothic"/>
              </a:rPr>
              <a:t>inclut</a:t>
            </a:r>
            <a:r>
              <a:rPr lang="fr-FR" sz="2300" dirty="0">
                <a:solidFill>
                  <a:schemeClr val="tx1">
                    <a:lumMod val="65000"/>
                    <a:lumOff val="35000"/>
                  </a:schemeClr>
                </a:solidFill>
                <a:ea typeface="MS PGothic" charset="0"/>
                <a:cs typeface="Century Gothic"/>
              </a:rPr>
              <a:t> les personnes qui fuient “</a:t>
            </a:r>
            <a:r>
              <a:rPr lang="fr-FR" sz="2300" i="1" dirty="0">
                <a:solidFill>
                  <a:schemeClr val="tx1">
                    <a:lumMod val="65000"/>
                    <a:lumOff val="35000"/>
                  </a:schemeClr>
                </a:solidFill>
                <a:ea typeface="MS PGothic" charset="0"/>
                <a:cs typeface="Century Gothic"/>
              </a:rPr>
              <a:t>les conflits armés, les violences généralisées ou basées sur les clans ou l’insécurité, les violations des droits de l’homme ou les catastrophes d’origine naturelle ou humaine, et qui n’ont pas traversé de frontière internationalement reconnue”, </a:t>
            </a:r>
            <a:r>
              <a:rPr lang="fr-FR" sz="2300" b="1" i="1" dirty="0">
                <a:solidFill>
                  <a:schemeClr val="tx1">
                    <a:lumMod val="65000"/>
                    <a:lumOff val="35000"/>
                  </a:schemeClr>
                </a:solidFill>
                <a:ea typeface="MS PGothic" charset="0"/>
                <a:cs typeface="Century Gothic"/>
              </a:rPr>
              <a:t>et ajoute </a:t>
            </a:r>
            <a:r>
              <a:rPr lang="fr-FR" sz="2300" i="1" dirty="0">
                <a:solidFill>
                  <a:schemeClr val="tx1">
                    <a:lumMod val="65000"/>
                    <a:lumOff val="35000"/>
                  </a:schemeClr>
                </a:solidFill>
                <a:ea typeface="MS PGothic" charset="0"/>
                <a:cs typeface="Century Gothic"/>
              </a:rPr>
              <a:t>ceux “qui sont </a:t>
            </a:r>
            <a:r>
              <a:rPr lang="fr-FR" sz="2300" b="1" i="1" dirty="0">
                <a:solidFill>
                  <a:schemeClr val="tx1">
                    <a:lumMod val="65000"/>
                    <a:lumOff val="35000"/>
                  </a:schemeClr>
                </a:solidFill>
                <a:ea typeface="MS PGothic" charset="0"/>
                <a:cs typeface="Century Gothic"/>
              </a:rPr>
              <a:t>expulsés de leur site </a:t>
            </a:r>
            <a:r>
              <a:rPr lang="fr-FR" sz="2300" i="1" dirty="0">
                <a:solidFill>
                  <a:schemeClr val="tx1">
                    <a:lumMod val="65000"/>
                    <a:lumOff val="35000"/>
                  </a:schemeClr>
                </a:solidFill>
                <a:ea typeface="MS PGothic" charset="0"/>
                <a:cs typeface="Century Gothic"/>
              </a:rPr>
              <a:t>et qui n’ont reçu ni de de terre ou de logement adéquat ni une compensation </a:t>
            </a:r>
            <a:r>
              <a:rPr lang="fr-FR" sz="2300" i="1" dirty="0" smtClean="0">
                <a:solidFill>
                  <a:schemeClr val="tx1">
                    <a:lumMod val="65000"/>
                    <a:lumOff val="35000"/>
                  </a:schemeClr>
                </a:solidFill>
                <a:ea typeface="MS PGothic" charset="0"/>
                <a:cs typeface="Century Gothic"/>
              </a:rPr>
              <a:t>appropriée </a:t>
            </a:r>
            <a:r>
              <a:rPr lang="fr-FR" sz="2300" i="1" dirty="0">
                <a:solidFill>
                  <a:schemeClr val="tx1">
                    <a:lumMod val="65000"/>
                    <a:lumOff val="35000"/>
                  </a:schemeClr>
                </a:solidFill>
                <a:ea typeface="MS PGothic" charset="0"/>
                <a:cs typeface="Century Gothic"/>
              </a:rPr>
              <a:t>leur permettant de recommencer leur vie dans de bonnes conditions</a:t>
            </a:r>
            <a:r>
              <a:rPr lang="fr-FR" sz="2300" dirty="0">
                <a:solidFill>
                  <a:schemeClr val="tx1">
                    <a:lumMod val="65000"/>
                    <a:lumOff val="35000"/>
                  </a:schemeClr>
                </a:solidFill>
                <a:ea typeface="MS PGothic" charset="0"/>
                <a:cs typeface="Century Gothic"/>
              </a:rPr>
              <a:t>”.</a:t>
            </a:r>
          </a:p>
          <a:p>
            <a:pPr marL="0" indent="0" algn="just" fontAlgn="auto">
              <a:lnSpc>
                <a:spcPct val="115000"/>
              </a:lnSpc>
              <a:spcAft>
                <a:spcPts val="0"/>
              </a:spcAft>
              <a:buFont typeface="Arial" charset="0"/>
              <a:buNone/>
              <a:defRPr/>
            </a:pPr>
            <a:r>
              <a:rPr lang="fr-FR" sz="2300" dirty="0">
                <a:solidFill>
                  <a:schemeClr val="tx1">
                    <a:lumMod val="65000"/>
                    <a:lumOff val="35000"/>
                  </a:schemeClr>
                </a:solidFill>
                <a:ea typeface="MS PGothic" charset="0"/>
                <a:cs typeface="Century Gothic"/>
              </a:rPr>
              <a:t>Le texte stipule également que “</a:t>
            </a:r>
            <a:r>
              <a:rPr lang="fr-FR" sz="2300" b="1" i="1" dirty="0">
                <a:solidFill>
                  <a:schemeClr val="tx1">
                    <a:lumMod val="65000"/>
                    <a:lumOff val="35000"/>
                  </a:schemeClr>
                </a:solidFill>
                <a:ea typeface="MS PGothic" charset="0"/>
                <a:cs typeface="Century Gothic"/>
              </a:rPr>
              <a:t>les </a:t>
            </a:r>
            <a:r>
              <a:rPr lang="fr-FR" sz="2300" b="1" i="1" dirty="0" err="1">
                <a:solidFill>
                  <a:schemeClr val="tx1">
                    <a:lumMod val="65000"/>
                    <a:lumOff val="35000"/>
                  </a:schemeClr>
                </a:solidFill>
                <a:ea typeface="MS PGothic" charset="0"/>
                <a:cs typeface="Century Gothic"/>
              </a:rPr>
              <a:t>pastoralistes</a:t>
            </a:r>
            <a:r>
              <a:rPr lang="fr-FR" sz="2300" i="1" dirty="0">
                <a:solidFill>
                  <a:schemeClr val="tx1">
                    <a:lumMod val="65000"/>
                    <a:lumOff val="35000"/>
                  </a:schemeClr>
                </a:solidFill>
                <a:ea typeface="MS PGothic" charset="0"/>
                <a:cs typeface="Century Gothic"/>
              </a:rPr>
              <a:t>, qui ont perdu l’accès à leur espace de vie traditionnel à travers la perte de leur bétail, la perte de l’accès au pâturage et aux points d’eau ou au marché sont également considérés comme des </a:t>
            </a:r>
            <a:r>
              <a:rPr lang="fr-FR" sz="2300" i="1" dirty="0" smtClean="0">
                <a:solidFill>
                  <a:schemeClr val="tx1">
                    <a:lumMod val="65000"/>
                    <a:lumOff val="35000"/>
                  </a:schemeClr>
                </a:solidFill>
                <a:ea typeface="MS PGothic" charset="0"/>
                <a:cs typeface="Century Gothic"/>
              </a:rPr>
              <a:t>PDI</a:t>
            </a:r>
            <a:r>
              <a:rPr lang="fr-FR" sz="2300" dirty="0" smtClean="0">
                <a:solidFill>
                  <a:schemeClr val="tx1">
                    <a:lumMod val="65000"/>
                    <a:lumOff val="35000"/>
                  </a:schemeClr>
                </a:solidFill>
                <a:ea typeface="MS PGothic" charset="0"/>
                <a:cs typeface="Century Gothic"/>
              </a:rPr>
              <a:t>”</a:t>
            </a:r>
            <a:endParaRPr lang="fr-FR" sz="2300" dirty="0">
              <a:solidFill>
                <a:schemeClr val="tx1">
                  <a:lumMod val="65000"/>
                  <a:lumOff val="35000"/>
                </a:schemeClr>
              </a:solidFill>
              <a:ea typeface="MS PGothic" charset="0"/>
              <a:cs typeface="Century Gothic"/>
            </a:endParaRPr>
          </a:p>
          <a:p>
            <a:pPr marL="0" indent="0" algn="just" fontAlgn="auto">
              <a:lnSpc>
                <a:spcPct val="115000"/>
              </a:lnSpc>
              <a:spcAft>
                <a:spcPts val="0"/>
              </a:spcAft>
              <a:buFont typeface="Arial" charset="0"/>
              <a:buNone/>
              <a:defRPr/>
            </a:pPr>
            <a:endParaRPr lang="fr-FR" sz="2300" dirty="0">
              <a:solidFill>
                <a:schemeClr val="tx1">
                  <a:lumMod val="65000"/>
                  <a:lumOff val="35000"/>
                </a:schemeClr>
              </a:solidFill>
              <a:ea typeface="MS PGothic" charset="0"/>
              <a:cs typeface="Century Gothic"/>
            </a:endParaRPr>
          </a:p>
        </p:txBody>
      </p:sp>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285750" y="0"/>
            <a:ext cx="8572500" cy="836613"/>
          </a:xfrm>
        </p:spPr>
        <p:txBody>
          <a:bodyPr/>
          <a:lstStyle/>
          <a:p>
            <a:r>
              <a:rPr lang="fr-CH" b="1">
                <a:latin typeface="Century Gothic" charset="0"/>
                <a:ea typeface="MS PGothic" charset="0"/>
              </a:rPr>
              <a:t>Non-discrimination</a:t>
            </a:r>
          </a:p>
        </p:txBody>
      </p:sp>
      <p:sp>
        <p:nvSpPr>
          <p:cNvPr id="9219" name="Content Placeholder 2"/>
          <p:cNvSpPr>
            <a:spLocks noGrp="1"/>
          </p:cNvSpPr>
          <p:nvPr>
            <p:ph sz="half" idx="1"/>
          </p:nvPr>
        </p:nvSpPr>
        <p:spPr>
          <a:xfrm>
            <a:off x="323850" y="1339850"/>
            <a:ext cx="4213225" cy="4897438"/>
          </a:xfrm>
        </p:spPr>
        <p:txBody>
          <a:bodyPr rtlCol="0">
            <a:normAutofit fontScale="92500" lnSpcReduction="20000"/>
          </a:bodyPr>
          <a:lstStyle/>
          <a:p>
            <a:pPr fontAlgn="auto">
              <a:spcAft>
                <a:spcPts val="0"/>
              </a:spcAft>
              <a:buFontTx/>
              <a:buNone/>
              <a:defRPr/>
            </a:pPr>
            <a:r>
              <a:rPr lang="en-US" sz="2000" b="1" dirty="0">
                <a:solidFill>
                  <a:schemeClr val="tx1">
                    <a:lumMod val="65000"/>
                    <a:lumOff val="35000"/>
                  </a:schemeClr>
                </a:solidFill>
                <a:ea typeface="MS PGothic" charset="0"/>
                <a:cs typeface="Century Gothic"/>
              </a:rPr>
              <a:t>Principe </a:t>
            </a:r>
            <a:r>
              <a:rPr lang="en-US" sz="2000" b="1" dirty="0" err="1">
                <a:solidFill>
                  <a:schemeClr val="tx1">
                    <a:lumMod val="65000"/>
                    <a:lumOff val="35000"/>
                  </a:schemeClr>
                </a:solidFill>
                <a:ea typeface="MS PGothic" charset="0"/>
                <a:cs typeface="Century Gothic"/>
              </a:rPr>
              <a:t>Directeur</a:t>
            </a:r>
            <a:r>
              <a:rPr lang="en-US" sz="2000" b="1" dirty="0">
                <a:solidFill>
                  <a:schemeClr val="tx1">
                    <a:lumMod val="65000"/>
                    <a:lumOff val="35000"/>
                  </a:schemeClr>
                </a:solidFill>
                <a:ea typeface="MS PGothic" charset="0"/>
                <a:cs typeface="Century Gothic"/>
              </a:rPr>
              <a:t> 2.1 </a:t>
            </a:r>
          </a:p>
          <a:p>
            <a:pPr fontAlgn="auto">
              <a:spcAft>
                <a:spcPts val="0"/>
              </a:spcAft>
              <a:buFontTx/>
              <a:buNone/>
              <a:defRPr/>
            </a:pPr>
            <a:r>
              <a:rPr lang="en-US" sz="2000" b="1"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Indépendamment</a:t>
            </a:r>
            <a:r>
              <a:rPr lang="en-US" sz="2000" dirty="0">
                <a:solidFill>
                  <a:schemeClr val="tx1">
                    <a:lumMod val="65000"/>
                    <a:lumOff val="35000"/>
                  </a:schemeClr>
                </a:solidFill>
                <a:ea typeface="MS PGothic" charset="0"/>
                <a:cs typeface="Century Gothic"/>
              </a:rPr>
              <a:t> de </a:t>
            </a:r>
            <a:r>
              <a:rPr lang="en-US" sz="2000" dirty="0" err="1">
                <a:solidFill>
                  <a:schemeClr val="tx1">
                    <a:lumMod val="65000"/>
                    <a:lumOff val="35000"/>
                  </a:schemeClr>
                </a:solidFill>
                <a:ea typeface="MS PGothic" charset="0"/>
                <a:cs typeface="Century Gothic"/>
              </a:rPr>
              <a:t>leur</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statut</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juridique</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tous</a:t>
            </a:r>
            <a:r>
              <a:rPr lang="en-US" sz="2000" dirty="0">
                <a:solidFill>
                  <a:schemeClr val="tx1">
                    <a:lumMod val="65000"/>
                    <a:lumOff val="35000"/>
                  </a:schemeClr>
                </a:solidFill>
                <a:ea typeface="MS PGothic" charset="0"/>
                <a:cs typeface="Century Gothic"/>
              </a:rPr>
              <a:t> les </a:t>
            </a:r>
            <a:r>
              <a:rPr lang="en-US" sz="2000" dirty="0" err="1">
                <a:solidFill>
                  <a:schemeClr val="tx1">
                    <a:lumMod val="65000"/>
                    <a:lumOff val="35000"/>
                  </a:schemeClr>
                </a:solidFill>
                <a:ea typeface="MS PGothic" charset="0"/>
                <a:cs typeface="Century Gothic"/>
              </a:rPr>
              <a:t>groupes</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autorités</a:t>
            </a:r>
            <a:r>
              <a:rPr lang="en-US" sz="2000" dirty="0">
                <a:solidFill>
                  <a:schemeClr val="tx1">
                    <a:lumMod val="65000"/>
                    <a:lumOff val="35000"/>
                  </a:schemeClr>
                </a:solidFill>
                <a:ea typeface="MS PGothic" charset="0"/>
                <a:cs typeface="Century Gothic"/>
              </a:rPr>
              <a:t> et </a:t>
            </a:r>
            <a:r>
              <a:rPr lang="en-US" sz="2000" dirty="0" err="1">
                <a:solidFill>
                  <a:schemeClr val="tx1">
                    <a:lumMod val="65000"/>
                    <a:lumOff val="35000"/>
                  </a:schemeClr>
                </a:solidFill>
                <a:ea typeface="MS PGothic" charset="0"/>
                <a:cs typeface="Century Gothic"/>
              </a:rPr>
              <a:t>personnes</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observent</a:t>
            </a:r>
            <a:r>
              <a:rPr lang="en-US" sz="2000" dirty="0">
                <a:solidFill>
                  <a:schemeClr val="tx1">
                    <a:lumMod val="65000"/>
                    <a:lumOff val="35000"/>
                  </a:schemeClr>
                </a:solidFill>
                <a:ea typeface="MS PGothic" charset="0"/>
                <a:cs typeface="Century Gothic"/>
              </a:rPr>
              <a:t> les </a:t>
            </a:r>
            <a:r>
              <a:rPr lang="en-US" sz="2000" dirty="0" err="1">
                <a:solidFill>
                  <a:schemeClr val="tx1">
                    <a:lumMod val="65000"/>
                    <a:lumOff val="35000"/>
                  </a:schemeClr>
                </a:solidFill>
                <a:ea typeface="MS PGothic" charset="0"/>
                <a:cs typeface="Century Gothic"/>
              </a:rPr>
              <a:t>présents</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Principes</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D</a:t>
            </a:r>
            <a:r>
              <a:rPr lang="en-US" sz="2000" dirty="0" err="1" smtClean="0">
                <a:solidFill>
                  <a:schemeClr val="tx1">
                    <a:lumMod val="65000"/>
                    <a:lumOff val="35000"/>
                  </a:schemeClr>
                </a:solidFill>
                <a:ea typeface="MS PGothic" charset="0"/>
                <a:cs typeface="Century Gothic"/>
              </a:rPr>
              <a:t>irecteurs</a:t>
            </a:r>
            <a:r>
              <a:rPr lang="en-US" sz="2000" dirty="0" smtClean="0">
                <a:solidFill>
                  <a:schemeClr val="tx1">
                    <a:lumMod val="65000"/>
                    <a:lumOff val="35000"/>
                  </a:schemeClr>
                </a:solidFill>
                <a:ea typeface="MS PGothic" charset="0"/>
                <a:cs typeface="Century Gothic"/>
              </a:rPr>
              <a:t> </a:t>
            </a:r>
            <a:r>
              <a:rPr lang="en-US" sz="2000" dirty="0">
                <a:solidFill>
                  <a:schemeClr val="tx1">
                    <a:lumMod val="65000"/>
                    <a:lumOff val="35000"/>
                  </a:schemeClr>
                </a:solidFill>
                <a:ea typeface="MS PGothic" charset="0"/>
                <a:cs typeface="Century Gothic"/>
              </a:rPr>
              <a:t>et les </a:t>
            </a:r>
            <a:r>
              <a:rPr lang="en-US" sz="2000" dirty="0" err="1">
                <a:solidFill>
                  <a:schemeClr val="tx1">
                    <a:lumMod val="65000"/>
                    <a:lumOff val="35000"/>
                  </a:schemeClr>
                </a:solidFill>
                <a:ea typeface="MS PGothic" charset="0"/>
                <a:cs typeface="Century Gothic"/>
              </a:rPr>
              <a:t>appliquent</a:t>
            </a:r>
            <a:r>
              <a:rPr lang="en-US" sz="2000" dirty="0">
                <a:solidFill>
                  <a:schemeClr val="tx1">
                    <a:lumMod val="65000"/>
                    <a:lumOff val="35000"/>
                  </a:schemeClr>
                </a:solidFill>
                <a:ea typeface="MS PGothic" charset="0"/>
                <a:cs typeface="Century Gothic"/>
              </a:rPr>
              <a:t> sans discrimination.</a:t>
            </a:r>
            <a:r>
              <a:rPr lang="en-US" sz="2000" b="1" dirty="0">
                <a:solidFill>
                  <a:schemeClr val="tx1">
                    <a:lumMod val="65000"/>
                    <a:lumOff val="35000"/>
                  </a:schemeClr>
                </a:solidFill>
                <a:ea typeface="MS PGothic" charset="0"/>
                <a:cs typeface="Century Gothic"/>
              </a:rPr>
              <a:t> </a:t>
            </a:r>
          </a:p>
          <a:p>
            <a:pPr fontAlgn="auto">
              <a:spcAft>
                <a:spcPts val="0"/>
              </a:spcAft>
              <a:buFontTx/>
              <a:buNone/>
              <a:defRPr/>
            </a:pPr>
            <a:r>
              <a:rPr lang="en-US" sz="2000" b="1" dirty="0">
                <a:solidFill>
                  <a:schemeClr val="tx1">
                    <a:lumMod val="65000"/>
                    <a:lumOff val="35000"/>
                  </a:schemeClr>
                </a:solidFill>
                <a:ea typeface="MS PGothic" charset="0"/>
                <a:cs typeface="Century Gothic"/>
              </a:rPr>
              <a:t>Principe </a:t>
            </a:r>
            <a:r>
              <a:rPr lang="en-US" sz="2000" b="1" dirty="0" err="1">
                <a:solidFill>
                  <a:schemeClr val="tx1">
                    <a:lumMod val="65000"/>
                    <a:lumOff val="35000"/>
                  </a:schemeClr>
                </a:solidFill>
                <a:ea typeface="MS PGothic" charset="0"/>
                <a:cs typeface="Century Gothic"/>
              </a:rPr>
              <a:t>Directeur</a:t>
            </a:r>
            <a:r>
              <a:rPr lang="en-US" sz="2000" b="1" dirty="0">
                <a:solidFill>
                  <a:schemeClr val="tx1">
                    <a:lumMod val="65000"/>
                    <a:lumOff val="35000"/>
                  </a:schemeClr>
                </a:solidFill>
                <a:ea typeface="MS PGothic" charset="0"/>
                <a:cs typeface="Century Gothic"/>
              </a:rPr>
              <a:t> 4 </a:t>
            </a:r>
          </a:p>
          <a:p>
            <a:pPr fontAlgn="auto">
              <a:spcAft>
                <a:spcPts val="0"/>
              </a:spcAft>
              <a:buFontTx/>
              <a:buNone/>
              <a:defRPr/>
            </a:pPr>
            <a:r>
              <a:rPr lang="en-US" sz="2000" dirty="0">
                <a:solidFill>
                  <a:schemeClr val="tx1">
                    <a:lumMod val="65000"/>
                    <a:lumOff val="35000"/>
                  </a:schemeClr>
                </a:solidFill>
                <a:ea typeface="MS PGothic" charset="0"/>
                <a:cs typeface="Century Gothic"/>
              </a:rPr>
              <a:t>1. </a:t>
            </a:r>
            <a:r>
              <a:rPr lang="en-US" sz="2000" dirty="0" smtClean="0">
                <a:solidFill>
                  <a:schemeClr val="tx1">
                    <a:lumMod val="65000"/>
                    <a:lumOff val="35000"/>
                  </a:schemeClr>
                </a:solidFill>
                <a:ea typeface="MS PGothic" charset="0"/>
                <a:cs typeface="Century Gothic"/>
              </a:rPr>
              <a:t> </a:t>
            </a:r>
            <a:r>
              <a:rPr lang="en-US" sz="2000" dirty="0" err="1" smtClean="0">
                <a:solidFill>
                  <a:schemeClr val="tx1">
                    <a:lumMod val="65000"/>
                    <a:lumOff val="35000"/>
                  </a:schemeClr>
                </a:solidFill>
                <a:ea typeface="MS PGothic" charset="0"/>
                <a:cs typeface="Century Gothic"/>
              </a:rPr>
              <a:t>Ils</a:t>
            </a:r>
            <a:r>
              <a:rPr lang="en-US" sz="2000" dirty="0" smtClean="0">
                <a:solidFill>
                  <a:schemeClr val="tx1">
                    <a:lumMod val="65000"/>
                    <a:lumOff val="35000"/>
                  </a:schemeClr>
                </a:solidFill>
                <a:ea typeface="MS PGothic" charset="0"/>
                <a:cs typeface="Century Gothic"/>
              </a:rPr>
              <a:t>  </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sont</a:t>
            </a:r>
            <a:r>
              <a:rPr lang="en-US" sz="2000" dirty="0">
                <a:solidFill>
                  <a:schemeClr val="tx1">
                    <a:lumMod val="65000"/>
                    <a:lumOff val="35000"/>
                  </a:schemeClr>
                </a:solidFill>
                <a:ea typeface="MS PGothic" charset="0"/>
                <a:cs typeface="Century Gothic"/>
              </a:rPr>
              <a:t> appliqués sans discrimination </a:t>
            </a:r>
            <a:r>
              <a:rPr lang="en-US" sz="2000" dirty="0" err="1">
                <a:solidFill>
                  <a:schemeClr val="tx1">
                    <a:lumMod val="65000"/>
                    <a:lumOff val="35000"/>
                  </a:schemeClr>
                </a:solidFill>
                <a:ea typeface="MS PGothic" charset="0"/>
                <a:cs typeface="Century Gothic"/>
              </a:rPr>
              <a:t>aucune</a:t>
            </a:r>
            <a:r>
              <a:rPr lang="en-US" sz="2000" dirty="0">
                <a:solidFill>
                  <a:schemeClr val="tx1">
                    <a:lumMod val="65000"/>
                    <a:lumOff val="35000"/>
                  </a:schemeClr>
                </a:solidFill>
                <a:ea typeface="MS PGothic" charset="0"/>
                <a:cs typeface="Century Gothic"/>
              </a:rPr>
              <a:t>”.</a:t>
            </a:r>
          </a:p>
          <a:p>
            <a:pPr fontAlgn="auto">
              <a:spcAft>
                <a:spcPts val="0"/>
              </a:spcAft>
              <a:buFontTx/>
              <a:buNone/>
              <a:defRPr/>
            </a:pPr>
            <a:r>
              <a:rPr lang="en-US" sz="2000" dirty="0">
                <a:solidFill>
                  <a:schemeClr val="tx1">
                    <a:lumMod val="65000"/>
                    <a:lumOff val="35000"/>
                  </a:schemeClr>
                </a:solidFill>
                <a:ea typeface="MS PGothic" charset="0"/>
                <a:cs typeface="Century Gothic"/>
              </a:rPr>
              <a:t> 2. </a:t>
            </a:r>
            <a:r>
              <a:rPr lang="en-US" sz="2000" dirty="0" err="1" smtClean="0">
                <a:solidFill>
                  <a:schemeClr val="tx1">
                    <a:lumMod val="65000"/>
                    <a:lumOff val="35000"/>
                  </a:schemeClr>
                </a:solidFill>
                <a:ea typeface="MS PGothic" charset="0"/>
                <a:cs typeface="Century Gothic"/>
              </a:rPr>
              <a:t>Certains</a:t>
            </a:r>
            <a:r>
              <a:rPr lang="en-US" sz="2000" dirty="0" smtClean="0">
                <a:solidFill>
                  <a:schemeClr val="tx1">
                    <a:lumMod val="65000"/>
                    <a:lumOff val="35000"/>
                  </a:schemeClr>
                </a:solidFill>
                <a:ea typeface="MS PGothic" charset="0"/>
                <a:cs typeface="Century Gothic"/>
              </a:rPr>
              <a:t> PDI </a:t>
            </a:r>
            <a:r>
              <a:rPr lang="en-US" sz="2000" dirty="0">
                <a:solidFill>
                  <a:schemeClr val="tx1">
                    <a:lumMod val="65000"/>
                    <a:lumOff val="35000"/>
                  </a:schemeClr>
                </a:solidFill>
                <a:ea typeface="MS PGothic" charset="0"/>
                <a:cs typeface="Century Gothic"/>
              </a:rPr>
              <a:t>“</a:t>
            </a:r>
            <a:r>
              <a:rPr lang="en-US" sz="2000" dirty="0" err="1">
                <a:solidFill>
                  <a:schemeClr val="tx1">
                    <a:lumMod val="65000"/>
                    <a:lumOff val="35000"/>
                  </a:schemeClr>
                </a:solidFill>
                <a:ea typeface="MS PGothic" charset="0"/>
                <a:cs typeface="Century Gothic"/>
              </a:rPr>
              <a:t>ont</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droit</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à</a:t>
            </a:r>
            <a:r>
              <a:rPr lang="en-US" sz="2000" dirty="0">
                <a:solidFill>
                  <a:schemeClr val="tx1">
                    <a:lumMod val="65000"/>
                    <a:lumOff val="35000"/>
                  </a:schemeClr>
                </a:solidFill>
                <a:ea typeface="MS PGothic" charset="0"/>
                <a:cs typeface="Century Gothic"/>
              </a:rPr>
              <a:t> la protection et </a:t>
            </a:r>
            <a:r>
              <a:rPr lang="en-US" sz="2000" dirty="0" err="1">
                <a:solidFill>
                  <a:schemeClr val="tx1">
                    <a:lumMod val="65000"/>
                    <a:lumOff val="35000"/>
                  </a:schemeClr>
                </a:solidFill>
                <a:ea typeface="MS PGothic" charset="0"/>
                <a:cs typeface="Century Gothic"/>
              </a:rPr>
              <a:t>à</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l’aide</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que</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nécessite</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leur</a:t>
            </a:r>
            <a:r>
              <a:rPr lang="en-US" sz="2000" dirty="0">
                <a:solidFill>
                  <a:schemeClr val="tx1">
                    <a:lumMod val="65000"/>
                    <a:lumOff val="35000"/>
                  </a:schemeClr>
                </a:solidFill>
                <a:ea typeface="MS PGothic" charset="0"/>
                <a:cs typeface="Century Gothic"/>
              </a:rPr>
              <a:t> condition et </a:t>
            </a:r>
            <a:r>
              <a:rPr lang="en-US" sz="2000" dirty="0" err="1">
                <a:solidFill>
                  <a:schemeClr val="tx1">
                    <a:lumMod val="65000"/>
                    <a:lumOff val="35000"/>
                  </a:schemeClr>
                </a:solidFill>
                <a:ea typeface="MS PGothic" charset="0"/>
                <a:cs typeface="Century Gothic"/>
              </a:rPr>
              <a:t>à</a:t>
            </a:r>
            <a:r>
              <a:rPr lang="en-US" sz="2000" dirty="0">
                <a:solidFill>
                  <a:schemeClr val="tx1">
                    <a:lumMod val="65000"/>
                    <a:lumOff val="35000"/>
                  </a:schemeClr>
                </a:solidFill>
                <a:ea typeface="MS PGothic" charset="0"/>
                <a:cs typeface="Century Gothic"/>
              </a:rPr>
              <a:t> un </a:t>
            </a:r>
            <a:r>
              <a:rPr lang="en-US" sz="2000" dirty="0" err="1">
                <a:solidFill>
                  <a:schemeClr val="tx1">
                    <a:lumMod val="65000"/>
                    <a:lumOff val="35000"/>
                  </a:schemeClr>
                </a:solidFill>
                <a:ea typeface="MS PGothic" charset="0"/>
                <a:cs typeface="Century Gothic"/>
              </a:rPr>
              <a:t>traitement</a:t>
            </a:r>
            <a:r>
              <a:rPr lang="en-US" sz="2000" dirty="0">
                <a:solidFill>
                  <a:schemeClr val="tx1">
                    <a:lumMod val="65000"/>
                    <a:lumOff val="35000"/>
                  </a:schemeClr>
                </a:solidFill>
                <a:ea typeface="MS PGothic" charset="0"/>
                <a:cs typeface="Century Gothic"/>
              </a:rPr>
              <a:t> qui </a:t>
            </a:r>
            <a:r>
              <a:rPr lang="en-US" sz="2000" dirty="0" err="1">
                <a:solidFill>
                  <a:schemeClr val="tx1">
                    <a:lumMod val="65000"/>
                    <a:lumOff val="35000"/>
                  </a:schemeClr>
                </a:solidFill>
                <a:ea typeface="MS PGothic" charset="0"/>
                <a:cs typeface="Century Gothic"/>
              </a:rPr>
              <a:t>tienne</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compte</a:t>
            </a:r>
            <a:r>
              <a:rPr lang="en-US" sz="2000" dirty="0">
                <a:solidFill>
                  <a:schemeClr val="tx1">
                    <a:lumMod val="65000"/>
                    <a:lumOff val="35000"/>
                  </a:schemeClr>
                </a:solidFill>
                <a:ea typeface="MS PGothic" charset="0"/>
                <a:cs typeface="Century Gothic"/>
              </a:rPr>
              <a:t> de </a:t>
            </a:r>
            <a:r>
              <a:rPr lang="en-US" sz="2000" dirty="0" err="1">
                <a:solidFill>
                  <a:schemeClr val="tx1">
                    <a:lumMod val="65000"/>
                    <a:lumOff val="35000"/>
                  </a:schemeClr>
                </a:solidFill>
                <a:ea typeface="MS PGothic" charset="0"/>
                <a:cs typeface="Century Gothic"/>
              </a:rPr>
              <a:t>leurs</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besoins</a:t>
            </a:r>
            <a:r>
              <a:rPr lang="en-US" sz="2000" dirty="0">
                <a:solidFill>
                  <a:schemeClr val="tx1">
                    <a:lumMod val="65000"/>
                    <a:lumOff val="35000"/>
                  </a:schemeClr>
                </a:solidFill>
                <a:ea typeface="MS PGothic" charset="0"/>
                <a:cs typeface="Century Gothic"/>
              </a:rPr>
              <a:t> </a:t>
            </a:r>
            <a:r>
              <a:rPr lang="en-US" sz="2000" dirty="0" err="1">
                <a:solidFill>
                  <a:schemeClr val="tx1">
                    <a:lumMod val="65000"/>
                    <a:lumOff val="35000"/>
                  </a:schemeClr>
                </a:solidFill>
                <a:ea typeface="MS PGothic" charset="0"/>
                <a:cs typeface="Century Gothic"/>
              </a:rPr>
              <a:t>particuliers</a:t>
            </a:r>
            <a:r>
              <a:rPr lang="en-US" sz="2000" dirty="0">
                <a:solidFill>
                  <a:schemeClr val="tx1">
                    <a:lumMod val="65000"/>
                    <a:lumOff val="35000"/>
                  </a:schemeClr>
                </a:solidFill>
                <a:ea typeface="MS PGothic" charset="0"/>
                <a:cs typeface="Century Gothic"/>
              </a:rPr>
              <a:t>.”.</a:t>
            </a:r>
          </a:p>
        </p:txBody>
      </p:sp>
      <p:sp>
        <p:nvSpPr>
          <p:cNvPr id="12" name="Segnaposto contenuto 11"/>
          <p:cNvSpPr>
            <a:spLocks noGrp="1"/>
          </p:cNvSpPr>
          <p:nvPr>
            <p:ph sz="half" idx="2"/>
          </p:nvPr>
        </p:nvSpPr>
        <p:spPr>
          <a:xfrm>
            <a:off x="4578350" y="1341438"/>
            <a:ext cx="4314825" cy="3815754"/>
          </a:xfrm>
          <a:solidFill>
            <a:srgbClr val="C0D5EA">
              <a:alpha val="38823"/>
            </a:srgbClr>
          </a:solidFill>
        </p:spPr>
        <p:txBody>
          <a:bodyPr>
            <a:noAutofit/>
          </a:bodyPr>
          <a:lstStyle/>
          <a:p>
            <a:pPr marL="0" indent="0">
              <a:buFontTx/>
              <a:buNone/>
            </a:pPr>
            <a:r>
              <a:rPr lang="en-US" dirty="0">
                <a:latin typeface="Century Gothic" charset="0"/>
                <a:ea typeface="MS PGothic" charset="0"/>
              </a:rPr>
              <a:t>Article 7 des la </a:t>
            </a:r>
            <a:r>
              <a:rPr lang="en-US" dirty="0" err="1">
                <a:latin typeface="Century Gothic" charset="0"/>
                <a:ea typeface="MS PGothic" charset="0"/>
              </a:rPr>
              <a:t>loi</a:t>
            </a:r>
            <a:r>
              <a:rPr lang="en-US" dirty="0">
                <a:latin typeface="Century Gothic" charset="0"/>
                <a:ea typeface="MS PGothic" charset="0"/>
              </a:rPr>
              <a:t> </a:t>
            </a:r>
            <a:r>
              <a:rPr lang="en-US" dirty="0" err="1">
                <a:latin typeface="Century Gothic" charset="0"/>
                <a:ea typeface="MS PGothic" charset="0"/>
              </a:rPr>
              <a:t>Géorgienne</a:t>
            </a:r>
            <a:r>
              <a:rPr lang="en-US" dirty="0">
                <a:latin typeface="Century Gothic" charset="0"/>
                <a:ea typeface="MS PGothic" charset="0"/>
              </a:rPr>
              <a:t> de 2014 </a:t>
            </a:r>
            <a:r>
              <a:rPr lang="en-US" dirty="0" err="1">
                <a:latin typeface="Century Gothic" charset="0"/>
                <a:ea typeface="MS PGothic" charset="0"/>
              </a:rPr>
              <a:t>sur</a:t>
            </a:r>
            <a:r>
              <a:rPr lang="en-US" dirty="0">
                <a:latin typeface="Century Gothic" charset="0"/>
                <a:ea typeface="MS PGothic" charset="0"/>
              </a:rPr>
              <a:t> les </a:t>
            </a:r>
            <a:r>
              <a:rPr lang="en-US" dirty="0" smtClean="0">
                <a:latin typeface="Century Gothic" charset="0"/>
                <a:ea typeface="MS PGothic" charset="0"/>
              </a:rPr>
              <a:t>PDI </a:t>
            </a:r>
            <a:r>
              <a:rPr lang="en-US" dirty="0">
                <a:latin typeface="Century Gothic" charset="0"/>
                <a:ea typeface="MS PGothic" charset="0"/>
              </a:rPr>
              <a:t>stipule :</a:t>
            </a:r>
          </a:p>
          <a:p>
            <a:pPr marL="0" indent="0">
              <a:buFontTx/>
              <a:buNone/>
            </a:pPr>
            <a:r>
              <a:rPr lang="en-US" dirty="0">
                <a:latin typeface="Century Gothic" charset="0"/>
                <a:ea typeface="MS PGothic" charset="0"/>
              </a:rPr>
              <a:t>“La discrimination des </a:t>
            </a:r>
            <a:r>
              <a:rPr lang="en-US" dirty="0" smtClean="0">
                <a:latin typeface="Century Gothic" charset="0"/>
                <a:ea typeface="MS PGothic" charset="0"/>
              </a:rPr>
              <a:t>PDI </a:t>
            </a:r>
            <a:r>
              <a:rPr lang="en-US" dirty="0" err="1">
                <a:latin typeface="Century Gothic" charset="0"/>
                <a:ea typeface="MS PGothic" charset="0"/>
              </a:rPr>
              <a:t>dans</a:t>
            </a:r>
            <a:r>
              <a:rPr lang="en-US" dirty="0">
                <a:latin typeface="Century Gothic" charset="0"/>
                <a:ea typeface="MS PGothic" charset="0"/>
              </a:rPr>
              <a:t> </a:t>
            </a:r>
            <a:r>
              <a:rPr lang="en-US" dirty="0" err="1">
                <a:latin typeface="Century Gothic" charset="0"/>
                <a:ea typeface="MS PGothic" charset="0"/>
              </a:rPr>
              <a:t>l’exercice</a:t>
            </a:r>
            <a:r>
              <a:rPr lang="en-US" dirty="0">
                <a:latin typeface="Century Gothic" charset="0"/>
                <a:ea typeface="MS PGothic" charset="0"/>
              </a:rPr>
              <a:t> de </a:t>
            </a:r>
            <a:r>
              <a:rPr lang="en-US" dirty="0" err="1">
                <a:latin typeface="Century Gothic" charset="0"/>
                <a:ea typeface="MS PGothic" charset="0"/>
              </a:rPr>
              <a:t>leur</a:t>
            </a:r>
            <a:r>
              <a:rPr lang="en-US" dirty="0">
                <a:latin typeface="Century Gothic" charset="0"/>
                <a:ea typeface="MS PGothic" charset="0"/>
              </a:rPr>
              <a:t> </a:t>
            </a:r>
            <a:r>
              <a:rPr lang="en-US" dirty="0" err="1">
                <a:latin typeface="Century Gothic" charset="0"/>
                <a:ea typeface="MS PGothic" charset="0"/>
              </a:rPr>
              <a:t>droit</a:t>
            </a:r>
            <a:r>
              <a:rPr lang="en-US" dirty="0">
                <a:latin typeface="Century Gothic" charset="0"/>
                <a:ea typeface="MS PGothic" charset="0"/>
              </a:rPr>
              <a:t> et la </a:t>
            </a:r>
            <a:r>
              <a:rPr lang="en-US" dirty="0" err="1">
                <a:latin typeface="Century Gothic" charset="0"/>
                <a:ea typeface="MS PGothic" charset="0"/>
              </a:rPr>
              <a:t>jouissance</a:t>
            </a:r>
            <a:r>
              <a:rPr lang="en-US" dirty="0">
                <a:latin typeface="Century Gothic" charset="0"/>
                <a:ea typeface="MS PGothic" charset="0"/>
              </a:rPr>
              <a:t> de </a:t>
            </a:r>
            <a:r>
              <a:rPr lang="en-US" dirty="0" err="1">
                <a:latin typeface="Century Gothic" charset="0"/>
                <a:ea typeface="MS PGothic" charset="0"/>
              </a:rPr>
              <a:t>leur</a:t>
            </a:r>
            <a:r>
              <a:rPr lang="en-US" dirty="0">
                <a:latin typeface="Century Gothic" charset="0"/>
                <a:ea typeface="MS PGothic" charset="0"/>
              </a:rPr>
              <a:t> </a:t>
            </a:r>
            <a:r>
              <a:rPr lang="en-US" dirty="0" err="1">
                <a:latin typeface="Century Gothic" charset="0"/>
                <a:ea typeface="MS PGothic" charset="0"/>
              </a:rPr>
              <a:t>liberté</a:t>
            </a:r>
            <a:r>
              <a:rPr lang="en-US" dirty="0">
                <a:latin typeface="Century Gothic" charset="0"/>
                <a:ea typeface="MS PGothic" charset="0"/>
              </a:rPr>
              <a:t> au motif </a:t>
            </a:r>
            <a:r>
              <a:rPr lang="en-US" dirty="0" err="1">
                <a:latin typeface="Century Gothic" charset="0"/>
                <a:ea typeface="MS PGothic" charset="0"/>
              </a:rPr>
              <a:t>qu’ils</a:t>
            </a:r>
            <a:r>
              <a:rPr lang="en-US" dirty="0">
                <a:latin typeface="Century Gothic" charset="0"/>
                <a:ea typeface="MS PGothic" charset="0"/>
              </a:rPr>
              <a:t> </a:t>
            </a:r>
            <a:r>
              <a:rPr lang="en-US" dirty="0" err="1">
                <a:latin typeface="Century Gothic" charset="0"/>
                <a:ea typeface="MS PGothic" charset="0"/>
              </a:rPr>
              <a:t>sont</a:t>
            </a:r>
            <a:r>
              <a:rPr lang="en-US" dirty="0">
                <a:latin typeface="Century Gothic" charset="0"/>
                <a:ea typeface="MS PGothic" charset="0"/>
              </a:rPr>
              <a:t> </a:t>
            </a:r>
            <a:r>
              <a:rPr lang="en-US" dirty="0" err="1">
                <a:latin typeface="Century Gothic" charset="0"/>
                <a:ea typeface="MS PGothic" charset="0"/>
              </a:rPr>
              <a:t>déplacés</a:t>
            </a:r>
            <a:r>
              <a:rPr lang="en-US" dirty="0">
                <a:latin typeface="Century Gothic" charset="0"/>
                <a:ea typeface="MS PGothic" charset="0"/>
              </a:rPr>
              <a:t> interne </a:t>
            </a:r>
            <a:r>
              <a:rPr lang="en-US" dirty="0" err="1">
                <a:latin typeface="Century Gothic" charset="0"/>
                <a:ea typeface="MS PGothic" charset="0"/>
              </a:rPr>
              <a:t>est</a:t>
            </a:r>
            <a:r>
              <a:rPr lang="en-US" dirty="0">
                <a:latin typeface="Century Gothic" charset="0"/>
                <a:ea typeface="MS PGothic" charset="0"/>
              </a:rPr>
              <a:t> </a:t>
            </a:r>
            <a:r>
              <a:rPr lang="en-US" dirty="0" err="1">
                <a:latin typeface="Century Gothic" charset="0"/>
                <a:ea typeface="MS PGothic" charset="0"/>
              </a:rPr>
              <a:t>prohibée</a:t>
            </a:r>
            <a:r>
              <a:rPr lang="en-US" dirty="0">
                <a:latin typeface="Century Gothic" charset="0"/>
                <a:ea typeface="MS PGothic" charset="0"/>
              </a:rPr>
              <a:t> </a:t>
            </a:r>
            <a:r>
              <a:rPr lang="en-US" dirty="0" err="1">
                <a:latin typeface="Century Gothic" charset="0"/>
                <a:ea typeface="MS PGothic" charset="0"/>
              </a:rPr>
              <a:t>ainsi</a:t>
            </a:r>
            <a:r>
              <a:rPr lang="en-US" dirty="0">
                <a:latin typeface="Century Gothic" charset="0"/>
                <a:ea typeface="MS PGothic" charset="0"/>
              </a:rPr>
              <a:t> </a:t>
            </a:r>
            <a:r>
              <a:rPr lang="en-US" dirty="0" err="1">
                <a:latin typeface="Century Gothic" charset="0"/>
                <a:ea typeface="MS PGothic" charset="0"/>
              </a:rPr>
              <a:t>que</a:t>
            </a:r>
            <a:r>
              <a:rPr lang="en-US" dirty="0">
                <a:latin typeface="Century Gothic" charset="0"/>
                <a:ea typeface="MS PGothic" charset="0"/>
              </a:rPr>
              <a:t> du fait de </a:t>
            </a:r>
            <a:r>
              <a:rPr lang="en-US" dirty="0" err="1">
                <a:latin typeface="Century Gothic" charset="0"/>
                <a:ea typeface="MS PGothic" charset="0"/>
              </a:rPr>
              <a:t>leur</a:t>
            </a:r>
            <a:r>
              <a:rPr lang="en-US" dirty="0">
                <a:latin typeface="Century Gothic" charset="0"/>
                <a:ea typeface="MS PGothic" charset="0"/>
              </a:rPr>
              <a:t> race, de </a:t>
            </a:r>
            <a:r>
              <a:rPr lang="en-US" dirty="0" err="1">
                <a:latin typeface="Century Gothic" charset="0"/>
                <a:ea typeface="MS PGothic" charset="0"/>
              </a:rPr>
              <a:t>leur</a:t>
            </a:r>
            <a:r>
              <a:rPr lang="en-US" dirty="0">
                <a:latin typeface="Century Gothic" charset="0"/>
                <a:ea typeface="MS PGothic" charset="0"/>
              </a:rPr>
              <a:t> </a:t>
            </a:r>
            <a:r>
              <a:rPr lang="en-US" dirty="0" err="1">
                <a:latin typeface="Century Gothic" charset="0"/>
                <a:ea typeface="MS PGothic" charset="0"/>
              </a:rPr>
              <a:t>couleur</a:t>
            </a:r>
            <a:r>
              <a:rPr lang="en-US" dirty="0">
                <a:latin typeface="Century Gothic" charset="0"/>
                <a:ea typeface="MS PGothic" charset="0"/>
              </a:rPr>
              <a:t>, de </a:t>
            </a:r>
            <a:r>
              <a:rPr lang="en-US" dirty="0" err="1">
                <a:latin typeface="Century Gothic" charset="0"/>
                <a:ea typeface="MS PGothic" charset="0"/>
              </a:rPr>
              <a:t>leur</a:t>
            </a:r>
            <a:r>
              <a:rPr lang="en-US" dirty="0">
                <a:latin typeface="Century Gothic" charset="0"/>
                <a:ea typeface="MS PGothic" charset="0"/>
              </a:rPr>
              <a:t> langue, </a:t>
            </a:r>
            <a:r>
              <a:rPr lang="en-US" dirty="0" err="1">
                <a:latin typeface="Century Gothic" charset="0"/>
                <a:ea typeface="MS PGothic" charset="0"/>
              </a:rPr>
              <a:t>sexe</a:t>
            </a:r>
            <a:r>
              <a:rPr lang="en-US" dirty="0">
                <a:latin typeface="Century Gothic" charset="0"/>
                <a:ea typeface="MS PGothic" charset="0"/>
              </a:rPr>
              <a:t>, religion, opinion </a:t>
            </a:r>
            <a:r>
              <a:rPr lang="en-US" dirty="0" err="1">
                <a:latin typeface="Century Gothic" charset="0"/>
                <a:ea typeface="MS PGothic" charset="0"/>
              </a:rPr>
              <a:t>politique</a:t>
            </a:r>
            <a:r>
              <a:rPr lang="en-US" dirty="0">
                <a:latin typeface="Century Gothic" charset="0"/>
                <a:ea typeface="MS PGothic" charset="0"/>
              </a:rPr>
              <a:t> </a:t>
            </a:r>
            <a:r>
              <a:rPr lang="en-US" dirty="0" err="1">
                <a:latin typeface="Century Gothic" charset="0"/>
                <a:ea typeface="MS PGothic" charset="0"/>
              </a:rPr>
              <a:t>ou</a:t>
            </a:r>
            <a:r>
              <a:rPr lang="en-US" dirty="0">
                <a:latin typeface="Century Gothic" charset="0"/>
                <a:ea typeface="MS PGothic" charset="0"/>
              </a:rPr>
              <a:t> </a:t>
            </a:r>
            <a:r>
              <a:rPr lang="en-US" dirty="0" err="1">
                <a:latin typeface="Century Gothic" charset="0"/>
                <a:ea typeface="MS PGothic" charset="0"/>
              </a:rPr>
              <a:t>autre</a:t>
            </a:r>
            <a:r>
              <a:rPr lang="en-US" dirty="0">
                <a:latin typeface="Century Gothic" charset="0"/>
                <a:ea typeface="MS PGothic" charset="0"/>
              </a:rPr>
              <a:t>, </a:t>
            </a:r>
            <a:r>
              <a:rPr lang="en-US" dirty="0" err="1">
                <a:latin typeface="Century Gothic" charset="0"/>
                <a:ea typeface="MS PGothic" charset="0"/>
              </a:rPr>
              <a:t>appartenance</a:t>
            </a:r>
            <a:r>
              <a:rPr lang="en-US" dirty="0">
                <a:latin typeface="Century Gothic" charset="0"/>
                <a:ea typeface="MS PGothic" charset="0"/>
              </a:rPr>
              <a:t> </a:t>
            </a:r>
            <a:r>
              <a:rPr lang="en-US" dirty="0" err="1">
                <a:latin typeface="Century Gothic" charset="0"/>
                <a:ea typeface="MS PGothic" charset="0"/>
              </a:rPr>
              <a:t>nationale</a:t>
            </a:r>
            <a:r>
              <a:rPr lang="en-US" dirty="0">
                <a:latin typeface="Century Gothic" charset="0"/>
                <a:ea typeface="MS PGothic" charset="0"/>
              </a:rPr>
              <a:t> </a:t>
            </a:r>
            <a:r>
              <a:rPr lang="en-US" dirty="0" err="1">
                <a:latin typeface="Century Gothic" charset="0"/>
                <a:ea typeface="MS PGothic" charset="0"/>
              </a:rPr>
              <a:t>ethnique</a:t>
            </a:r>
            <a:r>
              <a:rPr lang="en-US" dirty="0">
                <a:latin typeface="Century Gothic" charset="0"/>
                <a:ea typeface="MS PGothic" charset="0"/>
              </a:rPr>
              <a:t> </a:t>
            </a:r>
            <a:r>
              <a:rPr lang="en-US" dirty="0" err="1">
                <a:latin typeface="Century Gothic" charset="0"/>
                <a:ea typeface="MS PGothic" charset="0"/>
              </a:rPr>
              <a:t>ou</a:t>
            </a:r>
            <a:r>
              <a:rPr lang="en-US" dirty="0">
                <a:latin typeface="Century Gothic" charset="0"/>
                <a:ea typeface="MS PGothic" charset="0"/>
              </a:rPr>
              <a:t> </a:t>
            </a:r>
            <a:r>
              <a:rPr lang="en-US" dirty="0" err="1">
                <a:latin typeface="Century Gothic" charset="0"/>
                <a:ea typeface="MS PGothic" charset="0"/>
              </a:rPr>
              <a:t>sociale</a:t>
            </a:r>
            <a:r>
              <a:rPr lang="en-US" dirty="0">
                <a:latin typeface="Century Gothic" charset="0"/>
                <a:ea typeface="MS PGothic" charset="0"/>
              </a:rPr>
              <a:t>, de </a:t>
            </a:r>
            <a:r>
              <a:rPr lang="en-US" dirty="0" err="1">
                <a:latin typeface="Century Gothic" charset="0"/>
                <a:ea typeface="MS PGothic" charset="0"/>
              </a:rPr>
              <a:t>leur</a:t>
            </a:r>
            <a:r>
              <a:rPr lang="en-US" dirty="0">
                <a:latin typeface="Century Gothic" charset="0"/>
                <a:ea typeface="MS PGothic" charset="0"/>
              </a:rPr>
              <a:t> </a:t>
            </a:r>
            <a:r>
              <a:rPr lang="en-US" dirty="0" err="1">
                <a:latin typeface="Century Gothic" charset="0"/>
                <a:ea typeface="MS PGothic" charset="0"/>
              </a:rPr>
              <a:t>origine</a:t>
            </a:r>
            <a:r>
              <a:rPr lang="en-US" dirty="0">
                <a:latin typeface="Century Gothic" charset="0"/>
                <a:ea typeface="MS PGothic" charset="0"/>
              </a:rPr>
              <a:t>, de </a:t>
            </a:r>
            <a:r>
              <a:rPr lang="en-US" dirty="0" err="1">
                <a:latin typeface="Century Gothic" charset="0"/>
                <a:ea typeface="MS PGothic" charset="0"/>
              </a:rPr>
              <a:t>leur</a:t>
            </a:r>
            <a:r>
              <a:rPr lang="en-US" dirty="0">
                <a:latin typeface="Century Gothic" charset="0"/>
                <a:ea typeface="MS PGothic" charset="0"/>
              </a:rPr>
              <a:t> </a:t>
            </a:r>
            <a:r>
              <a:rPr lang="en-US" dirty="0" err="1">
                <a:latin typeface="Century Gothic" charset="0"/>
                <a:ea typeface="MS PGothic" charset="0"/>
              </a:rPr>
              <a:t>propriété</a:t>
            </a:r>
            <a:r>
              <a:rPr lang="en-US" dirty="0">
                <a:latin typeface="Century Gothic" charset="0"/>
                <a:ea typeface="MS PGothic" charset="0"/>
              </a:rPr>
              <a:t> </a:t>
            </a:r>
            <a:r>
              <a:rPr lang="en-US" dirty="0" err="1">
                <a:latin typeface="Century Gothic" charset="0"/>
                <a:ea typeface="MS PGothic" charset="0"/>
              </a:rPr>
              <a:t>ou</a:t>
            </a:r>
            <a:r>
              <a:rPr lang="en-US" dirty="0">
                <a:latin typeface="Century Gothic" charset="0"/>
                <a:ea typeface="MS PGothic" charset="0"/>
              </a:rPr>
              <a:t> de </a:t>
            </a:r>
            <a:r>
              <a:rPr lang="en-US" dirty="0" err="1">
                <a:latin typeface="Century Gothic" charset="0"/>
                <a:ea typeface="MS PGothic" charset="0"/>
              </a:rPr>
              <a:t>leur</a:t>
            </a:r>
            <a:r>
              <a:rPr lang="en-US" dirty="0">
                <a:latin typeface="Century Gothic" charset="0"/>
                <a:ea typeface="MS PGothic" charset="0"/>
              </a:rPr>
              <a:t> domicile. </a:t>
            </a: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9219">
                                            <p:txEl>
                                              <p:pRg st="1" end="1"/>
                                            </p:txEl>
                                          </p:spTgt>
                                        </p:tgtEl>
                                        <p:attrNameLst>
                                          <p:attrName>style.visibility</p:attrName>
                                        </p:attrNameLst>
                                      </p:cBhvr>
                                      <p:to>
                                        <p:strVal val="visible"/>
                                      </p:to>
                                    </p:set>
                                    <p:anim calcmode="lin" valueType="num">
                                      <p:cBhvr>
                                        <p:cTn id="14" dur="1000" fill="hold"/>
                                        <p:tgtEl>
                                          <p:spTgt spid="9219">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9219">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921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nodeType="clickEffect">
                                  <p:stCondLst>
                                    <p:cond delay="0"/>
                                  </p:stCondLst>
                                  <p:childTnLst>
                                    <p:set>
                                      <p:cBhvr>
                                        <p:cTn id="20" dur="1" fill="hold">
                                          <p:stCondLst>
                                            <p:cond delay="0"/>
                                          </p:stCondLst>
                                        </p:cTn>
                                        <p:tgtEl>
                                          <p:spTgt spid="9219">
                                            <p:txEl>
                                              <p:pRg st="2" end="2"/>
                                            </p:txEl>
                                          </p:spTgt>
                                        </p:tgtEl>
                                        <p:attrNameLst>
                                          <p:attrName>style.visibility</p:attrName>
                                        </p:attrNameLst>
                                      </p:cBhvr>
                                      <p:to>
                                        <p:strVal val="visible"/>
                                      </p:to>
                                    </p:set>
                                    <p:anim calcmode="lin" valueType="num">
                                      <p:cBhvr>
                                        <p:cTn id="21" dur="1000" fill="hold"/>
                                        <p:tgtEl>
                                          <p:spTgt spid="9219">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9219">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921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9219">
                                            <p:txEl>
                                              <p:pRg st="3" end="3"/>
                                            </p:txEl>
                                          </p:spTgt>
                                        </p:tgtEl>
                                        <p:attrNameLst>
                                          <p:attrName>style.visibility</p:attrName>
                                        </p:attrNameLst>
                                      </p:cBhvr>
                                      <p:to>
                                        <p:strVal val="visible"/>
                                      </p:to>
                                    </p:set>
                                    <p:anim calcmode="lin" valueType="num">
                                      <p:cBhvr>
                                        <p:cTn id="28" dur="1000" fill="hold"/>
                                        <p:tgtEl>
                                          <p:spTgt spid="9219">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9219">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9219">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9219">
                                            <p:txEl>
                                              <p:pRg st="4" end="4"/>
                                            </p:txEl>
                                          </p:spTgt>
                                        </p:tgtEl>
                                        <p:attrNameLst>
                                          <p:attrName>style.visibility</p:attrName>
                                        </p:attrNameLst>
                                      </p:cBhvr>
                                      <p:to>
                                        <p:strVal val="visible"/>
                                      </p:to>
                                    </p:set>
                                    <p:anim calcmode="lin" valueType="num">
                                      <p:cBhvr>
                                        <p:cTn id="35" dur="1000" fill="hold"/>
                                        <p:tgtEl>
                                          <p:spTgt spid="9219">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9219">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9219">
                                            <p:txEl>
                                              <p:pRg st="4" end="4"/>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5" presetClass="entr" presetSubtype="0" fill="hold"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 calcmode="lin" valueType="num">
                                      <p:cBhvr>
                                        <p:cTn id="42" dur="1000" fill="hold"/>
                                        <p:tgtEl>
                                          <p:spTgt spid="12">
                                            <p:txEl>
                                              <p:pRg st="0" end="0"/>
                                            </p:txEl>
                                          </p:spTgt>
                                        </p:tgtEl>
                                        <p:attrNameLst>
                                          <p:attrName>ppt_w</p:attrName>
                                        </p:attrNameLst>
                                      </p:cBhvr>
                                      <p:tavLst>
                                        <p:tav tm="0">
                                          <p:val>
                                            <p:strVal val="#ppt_w*0.70"/>
                                          </p:val>
                                        </p:tav>
                                        <p:tav tm="100000">
                                          <p:val>
                                            <p:strVal val="#ppt_w"/>
                                          </p:val>
                                        </p:tav>
                                      </p:tavLst>
                                    </p:anim>
                                    <p:anim calcmode="lin" valueType="num">
                                      <p:cBhvr>
                                        <p:cTn id="43" dur="1000" fill="hold"/>
                                        <p:tgtEl>
                                          <p:spTgt spid="12">
                                            <p:txEl>
                                              <p:pRg st="0" end="0"/>
                                            </p:txEl>
                                          </p:spTgt>
                                        </p:tgtEl>
                                        <p:attrNameLst>
                                          <p:attrName>ppt_h</p:attrName>
                                        </p:attrNameLst>
                                      </p:cBhvr>
                                      <p:tavLst>
                                        <p:tav tm="0">
                                          <p:val>
                                            <p:strVal val="#ppt_h"/>
                                          </p:val>
                                        </p:tav>
                                        <p:tav tm="100000">
                                          <p:val>
                                            <p:strVal val="#ppt_h"/>
                                          </p:val>
                                        </p:tav>
                                      </p:tavLst>
                                    </p:anim>
                                    <p:animEffect transition="in" filter="fade">
                                      <p:cBhvr>
                                        <p:cTn id="44" dur="1000"/>
                                        <p:tgtEl>
                                          <p:spTgt spid="12">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nodeType="clickEffect">
                                  <p:stCondLst>
                                    <p:cond delay="0"/>
                                  </p:stCondLst>
                                  <p:childTnLst>
                                    <p:set>
                                      <p:cBhvr>
                                        <p:cTn id="48" dur="1" fill="hold">
                                          <p:stCondLst>
                                            <p:cond delay="0"/>
                                          </p:stCondLst>
                                        </p:cTn>
                                        <p:tgtEl>
                                          <p:spTgt spid="12">
                                            <p:txEl>
                                              <p:pRg st="1" end="1"/>
                                            </p:txEl>
                                          </p:spTgt>
                                        </p:tgtEl>
                                        <p:attrNameLst>
                                          <p:attrName>style.visibility</p:attrName>
                                        </p:attrNameLst>
                                      </p:cBhvr>
                                      <p:to>
                                        <p:strVal val="visible"/>
                                      </p:to>
                                    </p:set>
                                    <p:anim calcmode="lin" valueType="num">
                                      <p:cBhvr>
                                        <p:cTn id="49" dur="1000" fill="hold"/>
                                        <p:tgtEl>
                                          <p:spTgt spid="12">
                                            <p:txEl>
                                              <p:pRg st="1" end="1"/>
                                            </p:txEl>
                                          </p:spTgt>
                                        </p:tgtEl>
                                        <p:attrNameLst>
                                          <p:attrName>ppt_w</p:attrName>
                                        </p:attrNameLst>
                                      </p:cBhvr>
                                      <p:tavLst>
                                        <p:tav tm="0">
                                          <p:val>
                                            <p:strVal val="#ppt_w*0.70"/>
                                          </p:val>
                                        </p:tav>
                                        <p:tav tm="100000">
                                          <p:val>
                                            <p:strVal val="#ppt_w"/>
                                          </p:val>
                                        </p:tav>
                                      </p:tavLst>
                                    </p:anim>
                                    <p:anim calcmode="lin" valueType="num">
                                      <p:cBhvr>
                                        <p:cTn id="50" dur="1000" fill="hold"/>
                                        <p:tgtEl>
                                          <p:spTgt spid="12">
                                            <p:txEl>
                                              <p:pRg st="1" end="1"/>
                                            </p:txEl>
                                          </p:spTgt>
                                        </p:tgtEl>
                                        <p:attrNameLst>
                                          <p:attrName>ppt_h</p:attrName>
                                        </p:attrNameLst>
                                      </p:cBhvr>
                                      <p:tavLst>
                                        <p:tav tm="0">
                                          <p:val>
                                            <p:strVal val="#ppt_h"/>
                                          </p:val>
                                        </p:tav>
                                        <p:tav tm="100000">
                                          <p:val>
                                            <p:strVal val="#ppt_h"/>
                                          </p:val>
                                        </p:tav>
                                      </p:tavLst>
                                    </p:anim>
                                    <p:animEffect transition="in" filter="fade">
                                      <p:cBhvr>
                                        <p:cTn id="51" dur="10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334963" y="0"/>
            <a:ext cx="8229600" cy="981075"/>
          </a:xfrm>
        </p:spPr>
        <p:txBody>
          <a:bodyPr/>
          <a:lstStyle/>
          <a:p>
            <a:r>
              <a:rPr lang="fr-CH" b="1" dirty="0" smtClean="0">
                <a:latin typeface="Century Gothic" charset="0"/>
                <a:ea typeface="MS PGothic" charset="0"/>
              </a:rPr>
              <a:t>Les communautés d’accueil</a:t>
            </a:r>
            <a:endParaRPr lang="fr-CH" b="1" dirty="0">
              <a:latin typeface="Century Gothic" charset="0"/>
              <a:ea typeface="MS PGothic" charset="0"/>
            </a:endParaRPr>
          </a:p>
        </p:txBody>
      </p:sp>
      <p:sp>
        <p:nvSpPr>
          <p:cNvPr id="20483" name="Content Placeholder 4"/>
          <p:cNvSpPr>
            <a:spLocks noGrp="1"/>
          </p:cNvSpPr>
          <p:nvPr>
            <p:ph sz="half" idx="1"/>
          </p:nvPr>
        </p:nvSpPr>
        <p:spPr>
          <a:xfrm>
            <a:off x="357188" y="1341438"/>
            <a:ext cx="3998912" cy="3455987"/>
          </a:xfrm>
        </p:spPr>
        <p:txBody>
          <a:bodyPr rtlCol="0">
            <a:normAutofit/>
          </a:bodyPr>
          <a:lstStyle/>
          <a:p>
            <a:pPr fontAlgn="auto">
              <a:spcAft>
                <a:spcPts val="0"/>
              </a:spcAft>
              <a:buFont typeface="Wingdings" charset="2"/>
              <a:buChar char="§"/>
              <a:defRPr/>
            </a:pPr>
            <a:r>
              <a:rPr lang="fr-CH" altLang="fr-FR" sz="2000" dirty="0">
                <a:solidFill>
                  <a:schemeClr val="tx1">
                    <a:lumMod val="65000"/>
                    <a:lumOff val="35000"/>
                  </a:schemeClr>
                </a:solidFill>
                <a:ea typeface="ＭＳ Ｐゴシック" panose="020B0600070205080204" pitchFamily="34" charset="-128"/>
                <a:cs typeface="+mn-cs"/>
              </a:rPr>
              <a:t>Les principes directeurs ne font pas référence aux communautés d’accueil. </a:t>
            </a:r>
          </a:p>
          <a:p>
            <a:pPr fontAlgn="auto">
              <a:spcAft>
                <a:spcPts val="0"/>
              </a:spcAft>
              <a:buFont typeface="Wingdings" charset="2"/>
              <a:buChar char="§"/>
              <a:defRPr/>
            </a:pPr>
            <a:r>
              <a:rPr lang="fr-CH" altLang="fr-FR" sz="2000" dirty="0">
                <a:solidFill>
                  <a:schemeClr val="tx1">
                    <a:lumMod val="65000"/>
                    <a:lumOff val="35000"/>
                  </a:schemeClr>
                </a:solidFill>
                <a:ea typeface="ＭＳ Ｐゴシック" panose="020B0600070205080204" pitchFamily="34" charset="-128"/>
                <a:cs typeface="+mn-cs"/>
              </a:rPr>
              <a:t>Les articles 3.2.c et 5.5 of de la Convention de Kampala </a:t>
            </a:r>
            <a:r>
              <a:rPr lang="fr-CH" altLang="fr-FR" sz="2000" dirty="0" smtClean="0">
                <a:solidFill>
                  <a:schemeClr val="tx1">
                    <a:lumMod val="65000"/>
                    <a:lumOff val="35000"/>
                  </a:schemeClr>
                </a:solidFill>
                <a:ea typeface="ＭＳ Ｐゴシック" panose="020B0600070205080204" pitchFamily="34" charset="-128"/>
                <a:cs typeface="+mn-cs"/>
              </a:rPr>
              <a:t>recommandent </a:t>
            </a:r>
            <a:r>
              <a:rPr lang="fr-CH" altLang="fr-FR" sz="2000" dirty="0">
                <a:solidFill>
                  <a:schemeClr val="tx1">
                    <a:lumMod val="65000"/>
                    <a:lumOff val="35000"/>
                  </a:schemeClr>
                </a:solidFill>
                <a:ea typeface="ＭＳ Ｐゴシック" panose="020B0600070205080204" pitchFamily="34" charset="-128"/>
                <a:cs typeface="+mn-cs"/>
              </a:rPr>
              <a:t>une évaluation et une prise en considération de leurs besoins. </a:t>
            </a:r>
          </a:p>
          <a:p>
            <a:pPr fontAlgn="auto">
              <a:spcAft>
                <a:spcPts val="0"/>
              </a:spcAft>
              <a:buFont typeface="Wingdings" charset="2"/>
              <a:buChar char="§"/>
              <a:defRPr/>
            </a:pPr>
            <a:endParaRPr lang="fr-CH" altLang="fr-FR" sz="2000" dirty="0">
              <a:solidFill>
                <a:schemeClr val="tx1">
                  <a:lumMod val="65000"/>
                  <a:lumOff val="35000"/>
                </a:schemeClr>
              </a:solidFill>
              <a:ea typeface="ＭＳ Ｐゴシック" panose="020B0600070205080204" pitchFamily="34" charset="-128"/>
              <a:cs typeface="+mn-cs"/>
            </a:endParaRPr>
          </a:p>
        </p:txBody>
      </p:sp>
      <p:pic>
        <p:nvPicPr>
          <p:cNvPr id="22531" name="Picture 3" descr="C:\Users\jacopo.giorgi\Desktop\KE039195 Tana Delta - KIRA team conduct a youth focus group community discussion in Bulanazi.JPG"/>
          <p:cNvPicPr>
            <a:picLocks noGrp="1" noChangeAspect="1" noChangeArrowheads="1"/>
          </p:cNvPicPr>
          <p:nvPr>
            <p:ph sz="half" idx="2"/>
          </p:nvPr>
        </p:nvPicPr>
        <p:blipFill>
          <a:blip r:embed="rId3" cstate="email">
            <a:extLst>
              <a:ext uri="{28A0092B-C50C-407E-A947-70E740481C1C}">
                <a14:useLocalDpi xmlns:a14="http://schemas.microsoft.com/office/drawing/2010/main" val="0"/>
              </a:ext>
            </a:extLst>
          </a:blip>
          <a:srcRect/>
          <a:stretch>
            <a:fillRect/>
          </a:stretch>
        </p:blipFill>
        <p:spPr>
          <a:xfrm>
            <a:off x="4514850" y="1268413"/>
            <a:ext cx="4306888" cy="3097212"/>
          </a:xfrm>
          <a:noFill/>
        </p:spPr>
      </p:pic>
      <p:sp>
        <p:nvSpPr>
          <p:cNvPr id="22532" name="Rectangle 1"/>
          <p:cNvSpPr>
            <a:spLocks noChangeArrowheads="1"/>
          </p:cNvSpPr>
          <p:nvPr/>
        </p:nvSpPr>
        <p:spPr bwMode="auto">
          <a:xfrm>
            <a:off x="468313" y="4725144"/>
            <a:ext cx="6983412" cy="1631216"/>
          </a:xfrm>
          <a:prstGeom prst="rect">
            <a:avLst/>
          </a:prstGeom>
          <a:solidFill>
            <a:srgbClr val="C0D5EA">
              <a:alpha val="4705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sz="2000" dirty="0" smtClean="0">
                <a:latin typeface="Century Gothic" charset="0"/>
                <a:cs typeface="Century Gothic" charset="0"/>
              </a:rPr>
              <a:t>L’article 4.1.e de l’acte Kenyan sur les PDI et les communautés affectées mentionne : “Une protection et une assistance étendues, selon les besoins, aux communautés qui habitent dans les zones accueillant des personnes déplacées interne”. </a:t>
            </a:r>
            <a:endParaRPr lang="fr-FR" sz="2000" dirty="0">
              <a:latin typeface="Century Gothic" charset="0"/>
              <a:cs typeface="Century Gothic" charset="0"/>
            </a:endParaRPr>
          </a:p>
        </p:txBody>
      </p:sp>
    </p:spTree>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par>
    </p:tnLst>
  </p:timing>
</p:sld>
</file>

<file path=ppt/theme/theme1.xml><?xml version="1.0" encoding="utf-8"?>
<a:theme xmlns:a="http://schemas.openxmlformats.org/drawingml/2006/main" name="Percep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7227</TotalTime>
  <Words>2220</Words>
  <Application>Microsoft Office PowerPoint</Application>
  <PresentationFormat>On-screen Show (4:3)</PresentationFormat>
  <Paragraphs>149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Perception</vt:lpstr>
      <vt:lpstr>Qui sont les PDI Et quels sont leurs problèmes spécifiques?</vt:lpstr>
      <vt:lpstr>Objectifs</vt:lpstr>
      <vt:lpstr>Les PDI dans le monde</vt:lpstr>
      <vt:lpstr>Les PDI dans le Pays X</vt:lpstr>
      <vt:lpstr>Les PDI dans les Principes Directeurs</vt:lpstr>
      <vt:lpstr>Schemas et dynamique</vt:lpstr>
      <vt:lpstr>Définition étendue de la politique somaliennes sur les PDI</vt:lpstr>
      <vt:lpstr>Non-discrimination</vt:lpstr>
      <vt:lpstr>Les communautés d’accueil</vt:lpstr>
      <vt:lpstr>Les communautés affectées</vt:lpstr>
      <vt:lpstr>PowerPoint Presentation</vt:lpstr>
      <vt:lpstr>Qui sont les PDI avec des besoins spécifiques ?</vt:lpstr>
      <vt:lpstr>PowerPoint Presentation</vt:lpstr>
      <vt:lpstr>La définition de PDI dans les lois ou politiques</vt:lpstr>
    </vt:vector>
  </TitlesOfParts>
  <Company>NRC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Federica</dc:creator>
  <cp:lastModifiedBy>Jacopo Giorgi</cp:lastModifiedBy>
  <cp:revision>236</cp:revision>
  <dcterms:created xsi:type="dcterms:W3CDTF">2008-09-19T08:19:15Z</dcterms:created>
  <dcterms:modified xsi:type="dcterms:W3CDTF">2016-01-27T14:35:34Z</dcterms:modified>
</cp:coreProperties>
</file>