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5"/>
  </p:notesMasterIdLst>
  <p:handoutMasterIdLst>
    <p:handoutMasterId r:id="rId16"/>
  </p:handoutMasterIdLst>
  <p:sldIdLst>
    <p:sldId id="326" r:id="rId2"/>
    <p:sldId id="309" r:id="rId3"/>
    <p:sldId id="324" r:id="rId4"/>
    <p:sldId id="325" r:id="rId5"/>
    <p:sldId id="303" r:id="rId6"/>
    <p:sldId id="320" r:id="rId7"/>
    <p:sldId id="327" r:id="rId8"/>
    <p:sldId id="319" r:id="rId9"/>
    <p:sldId id="321" r:id="rId10"/>
    <p:sldId id="323" r:id="rId11"/>
    <p:sldId id="328" r:id="rId12"/>
    <p:sldId id="322" r:id="rId13"/>
    <p:sldId id="31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07" autoAdjust="0"/>
  </p:normalViewPr>
  <p:slideViewPr>
    <p:cSldViewPr>
      <p:cViewPr varScale="1">
        <p:scale>
          <a:sx n="49" d="100"/>
          <a:sy n="49" d="100"/>
        </p:scale>
        <p:origin x="264" y="4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EFABA-8A72-4826-BCF5-47EA5DAB7BC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CH"/>
        </a:p>
      </dgm:t>
    </dgm:pt>
    <dgm:pt modelId="{9CA4046C-A4EC-4C42-97D4-13B8D972059A}">
      <dgm:prSet phldrT="[Text]" custT="1"/>
      <dgm:spPr>
        <a:solidFill>
          <a:srgbClr val="CC3300"/>
        </a:solidFill>
      </dgm:spPr>
      <dgm:t>
        <a:bodyPr/>
        <a:lstStyle/>
        <a:p>
          <a:r>
            <a:rPr lang="fr-CH" sz="1800" b="1" dirty="0" smtClean="0"/>
            <a:t>6.2</a:t>
          </a:r>
          <a:endParaRPr lang="fr-CH" sz="1800" b="1" dirty="0"/>
        </a:p>
      </dgm:t>
    </dgm:pt>
    <dgm:pt modelId="{75C136A4-192E-4FBD-A00A-65FF3B5D2B23}" type="parTrans" cxnId="{B3A7DFED-B65F-491B-8974-8341962DFC11}">
      <dgm:prSet/>
      <dgm:spPr/>
      <dgm:t>
        <a:bodyPr/>
        <a:lstStyle/>
        <a:p>
          <a:endParaRPr lang="fr-CH"/>
        </a:p>
      </dgm:t>
    </dgm:pt>
    <dgm:pt modelId="{04400682-5317-4A50-B541-199AF44455F2}" type="sibTrans" cxnId="{B3A7DFED-B65F-491B-8974-8341962DFC11}">
      <dgm:prSet/>
      <dgm:spPr/>
      <dgm:t>
        <a:bodyPr/>
        <a:lstStyle/>
        <a:p>
          <a:endParaRPr lang="fr-CH"/>
        </a:p>
      </dgm:t>
    </dgm:pt>
    <dgm:pt modelId="{3D1606A2-D83A-49C8-8673-D78635BC76E1}">
      <dgm:prSet phldrT="[Text]" custT="1"/>
      <dgm:spPr/>
      <dgm:t>
        <a:bodyPr/>
        <a:lstStyle/>
        <a:p>
          <a:r>
            <a:rPr lang="fr-CH" sz="1800" b="1" dirty="0" smtClean="0"/>
            <a:t>Examples de déplacement arbitraire</a:t>
          </a:r>
          <a:endParaRPr lang="fr-CH" sz="1800" b="1" dirty="0"/>
        </a:p>
      </dgm:t>
    </dgm:pt>
    <dgm:pt modelId="{C91DA7CC-A7C2-4495-A607-53AF2D559437}" type="parTrans" cxnId="{4BA85717-45B9-4F37-A4D3-5D720E64B9C7}">
      <dgm:prSet/>
      <dgm:spPr/>
      <dgm:t>
        <a:bodyPr/>
        <a:lstStyle/>
        <a:p>
          <a:endParaRPr lang="fr-CH"/>
        </a:p>
      </dgm:t>
    </dgm:pt>
    <dgm:pt modelId="{CF0FB115-54CF-4D73-BD17-B0374E4A6EB6}" type="sibTrans" cxnId="{4BA85717-45B9-4F37-A4D3-5D720E64B9C7}">
      <dgm:prSet/>
      <dgm:spPr/>
      <dgm:t>
        <a:bodyPr/>
        <a:lstStyle/>
        <a:p>
          <a:endParaRPr lang="fr-CH"/>
        </a:p>
      </dgm:t>
    </dgm:pt>
    <dgm:pt modelId="{0B2520DA-EF09-449F-99D8-174C68B25900}">
      <dgm:prSet phldrT="[Text]" custT="1"/>
      <dgm:spPr>
        <a:solidFill>
          <a:srgbClr val="C00000"/>
        </a:solidFill>
      </dgm:spPr>
      <dgm:t>
        <a:bodyPr/>
        <a:lstStyle/>
        <a:p>
          <a:endParaRPr lang="fr-CH" sz="1400" b="1" dirty="0" smtClean="0"/>
        </a:p>
        <a:p>
          <a:r>
            <a:rPr lang="fr-CH" sz="1800" b="1" dirty="0" smtClean="0"/>
            <a:t>DIDH</a:t>
          </a:r>
        </a:p>
        <a:p>
          <a:r>
            <a:rPr lang="fr-CH" sz="1800" b="1" dirty="0" smtClean="0"/>
            <a:t>DIH</a:t>
          </a:r>
          <a:endParaRPr lang="fr-CH" sz="1800" b="1" dirty="0"/>
        </a:p>
      </dgm:t>
    </dgm:pt>
    <dgm:pt modelId="{E7426412-F2C1-4A7D-9A6B-AAA7C6128C0F}" type="parTrans" cxnId="{4A8E99E0-9220-42D1-B02E-A8F8F90A1AF5}">
      <dgm:prSet/>
      <dgm:spPr/>
      <dgm:t>
        <a:bodyPr/>
        <a:lstStyle/>
        <a:p>
          <a:endParaRPr lang="fr-CH"/>
        </a:p>
      </dgm:t>
    </dgm:pt>
    <dgm:pt modelId="{E19043DB-5EAA-42D3-906D-D95B47957374}" type="sibTrans" cxnId="{4A8E99E0-9220-42D1-B02E-A8F8F90A1AF5}">
      <dgm:prSet/>
      <dgm:spPr/>
      <dgm:t>
        <a:bodyPr/>
        <a:lstStyle/>
        <a:p>
          <a:endParaRPr lang="fr-CH"/>
        </a:p>
      </dgm:t>
    </dgm:pt>
    <dgm:pt modelId="{E0E46FF2-5714-467D-BF90-296B1520FA90}">
      <dgm:prSet phldrT="[Text]" custT="1"/>
      <dgm:spPr/>
      <dgm:t>
        <a:bodyPr/>
        <a:lstStyle/>
        <a:p>
          <a:r>
            <a:rPr lang="fr-CH" sz="1800" b="1" dirty="0" smtClean="0"/>
            <a:t>Legalité</a:t>
          </a:r>
          <a:endParaRPr lang="fr-CH" sz="1800" b="1" dirty="0"/>
        </a:p>
      </dgm:t>
    </dgm:pt>
    <dgm:pt modelId="{95222D5C-F253-4F0A-9E18-2F1F3F01465B}" type="parTrans" cxnId="{E504189A-8D73-407B-A317-7C3BFA32BEC2}">
      <dgm:prSet/>
      <dgm:spPr/>
      <dgm:t>
        <a:bodyPr/>
        <a:lstStyle/>
        <a:p>
          <a:endParaRPr lang="fr-CH"/>
        </a:p>
      </dgm:t>
    </dgm:pt>
    <dgm:pt modelId="{580FF6B3-4EF6-46F0-B8E3-E9EA3C1D57B1}" type="sibTrans" cxnId="{E504189A-8D73-407B-A317-7C3BFA32BEC2}">
      <dgm:prSet/>
      <dgm:spPr/>
      <dgm:t>
        <a:bodyPr/>
        <a:lstStyle/>
        <a:p>
          <a:endParaRPr lang="fr-CH"/>
        </a:p>
      </dgm:t>
    </dgm:pt>
    <dgm:pt modelId="{1942A179-9171-41DF-AC8E-D85D7359CCE2}">
      <dgm:prSet phldrT="[Text]" custT="1"/>
      <dgm:spPr/>
      <dgm:t>
        <a:bodyPr/>
        <a:lstStyle/>
        <a:p>
          <a:r>
            <a:rPr lang="fr-CH" sz="1800" b="1" dirty="0" smtClean="0"/>
            <a:t>Nécessité</a:t>
          </a:r>
          <a:endParaRPr lang="fr-CH" sz="1800" b="1" dirty="0"/>
        </a:p>
      </dgm:t>
    </dgm:pt>
    <dgm:pt modelId="{DBEB74A4-5D40-484B-83FC-8773C990CAC0}" type="parTrans" cxnId="{6800739E-DD3D-44BE-A446-07047E76C89D}">
      <dgm:prSet/>
      <dgm:spPr/>
      <dgm:t>
        <a:bodyPr/>
        <a:lstStyle/>
        <a:p>
          <a:endParaRPr lang="fr-CH"/>
        </a:p>
      </dgm:t>
    </dgm:pt>
    <dgm:pt modelId="{54E0DD95-912A-4676-B26A-36D4544369E7}" type="sibTrans" cxnId="{6800739E-DD3D-44BE-A446-07047E76C89D}">
      <dgm:prSet/>
      <dgm:spPr/>
      <dgm:t>
        <a:bodyPr/>
        <a:lstStyle/>
        <a:p>
          <a:endParaRPr lang="fr-CH"/>
        </a:p>
      </dgm:t>
    </dgm:pt>
    <dgm:pt modelId="{54416172-5734-49E5-A048-EEA69F099641}">
      <dgm:prSet phldrT="[Text]" custT="1"/>
      <dgm:spPr/>
      <dgm:t>
        <a:bodyPr/>
        <a:lstStyle/>
        <a:p>
          <a:r>
            <a:rPr lang="fr-CH" sz="1800" b="1" dirty="0" smtClean="0"/>
            <a:t>But légitime</a:t>
          </a:r>
          <a:endParaRPr lang="fr-CH" sz="1800" b="1" dirty="0"/>
        </a:p>
      </dgm:t>
    </dgm:pt>
    <dgm:pt modelId="{9AE4AB64-3B01-4F8D-951A-CE063CC9C475}" type="parTrans" cxnId="{191B00B8-911F-404A-98DB-0BB1375D262F}">
      <dgm:prSet/>
      <dgm:spPr/>
      <dgm:t>
        <a:bodyPr/>
        <a:lstStyle/>
        <a:p>
          <a:endParaRPr lang="fr-CH"/>
        </a:p>
      </dgm:t>
    </dgm:pt>
    <dgm:pt modelId="{C57B88B2-1FBB-455C-B939-9667182CB705}" type="sibTrans" cxnId="{191B00B8-911F-404A-98DB-0BB1375D262F}">
      <dgm:prSet/>
      <dgm:spPr/>
      <dgm:t>
        <a:bodyPr/>
        <a:lstStyle/>
        <a:p>
          <a:endParaRPr lang="fr-CH"/>
        </a:p>
      </dgm:t>
    </dgm:pt>
    <dgm:pt modelId="{0FBF29E1-A174-465E-987D-F8FD5DD7B7F9}" type="pres">
      <dgm:prSet presAssocID="{77FEFABA-8A72-4826-BCF5-47EA5DAB7BCC}" presName="linearFlow" presStyleCnt="0">
        <dgm:presLayoutVars>
          <dgm:dir/>
          <dgm:animLvl val="lvl"/>
          <dgm:resizeHandles val="exact"/>
        </dgm:presLayoutVars>
      </dgm:prSet>
      <dgm:spPr/>
      <dgm:t>
        <a:bodyPr/>
        <a:lstStyle/>
        <a:p>
          <a:endParaRPr lang="fr-CH"/>
        </a:p>
      </dgm:t>
    </dgm:pt>
    <dgm:pt modelId="{7CE321DA-D276-4B6B-BFF7-4300CBA20FF3}" type="pres">
      <dgm:prSet presAssocID="{9CA4046C-A4EC-4C42-97D4-13B8D972059A}" presName="composite" presStyleCnt="0"/>
      <dgm:spPr/>
    </dgm:pt>
    <dgm:pt modelId="{4A9FDECE-B780-42D2-91F0-3FCDA3C3C711}" type="pres">
      <dgm:prSet presAssocID="{9CA4046C-A4EC-4C42-97D4-13B8D972059A}" presName="parentText" presStyleLbl="alignNode1" presStyleIdx="0" presStyleCnt="2" custLinFactNeighborX="0" custLinFactNeighborY="8007">
        <dgm:presLayoutVars>
          <dgm:chMax val="1"/>
          <dgm:bulletEnabled val="1"/>
        </dgm:presLayoutVars>
      </dgm:prSet>
      <dgm:spPr/>
      <dgm:t>
        <a:bodyPr/>
        <a:lstStyle/>
        <a:p>
          <a:endParaRPr lang="fr-CH"/>
        </a:p>
      </dgm:t>
    </dgm:pt>
    <dgm:pt modelId="{8E183EF8-C496-441C-9687-AFF0F916B88B}" type="pres">
      <dgm:prSet presAssocID="{9CA4046C-A4EC-4C42-97D4-13B8D972059A}" presName="descendantText" presStyleLbl="alignAcc1" presStyleIdx="0" presStyleCnt="2" custLinFactNeighborX="478" custLinFactNeighborY="20809">
        <dgm:presLayoutVars>
          <dgm:bulletEnabled val="1"/>
        </dgm:presLayoutVars>
      </dgm:prSet>
      <dgm:spPr/>
      <dgm:t>
        <a:bodyPr/>
        <a:lstStyle/>
        <a:p>
          <a:endParaRPr lang="fr-CH"/>
        </a:p>
      </dgm:t>
    </dgm:pt>
    <dgm:pt modelId="{F661CA72-987F-47BA-A76F-67D37D72C815}" type="pres">
      <dgm:prSet presAssocID="{04400682-5317-4A50-B541-199AF44455F2}" presName="sp" presStyleCnt="0"/>
      <dgm:spPr/>
    </dgm:pt>
    <dgm:pt modelId="{87587C56-E8E9-4E4D-90DE-436D9EEBE175}" type="pres">
      <dgm:prSet presAssocID="{0B2520DA-EF09-449F-99D8-174C68B25900}" presName="composite" presStyleCnt="0"/>
      <dgm:spPr/>
    </dgm:pt>
    <dgm:pt modelId="{A2ACC493-3E8A-468E-9568-6B9DC5721C8D}" type="pres">
      <dgm:prSet presAssocID="{0B2520DA-EF09-449F-99D8-174C68B25900}" presName="parentText" presStyleLbl="alignNode1" presStyleIdx="1" presStyleCnt="2">
        <dgm:presLayoutVars>
          <dgm:chMax val="1"/>
          <dgm:bulletEnabled val="1"/>
        </dgm:presLayoutVars>
      </dgm:prSet>
      <dgm:spPr/>
      <dgm:t>
        <a:bodyPr/>
        <a:lstStyle/>
        <a:p>
          <a:endParaRPr lang="fr-CH"/>
        </a:p>
      </dgm:t>
    </dgm:pt>
    <dgm:pt modelId="{DC416380-AC26-4D1E-8513-D437C30D9A41}" type="pres">
      <dgm:prSet presAssocID="{0B2520DA-EF09-449F-99D8-174C68B25900}" presName="descendantText" presStyleLbl="alignAcc1" presStyleIdx="1" presStyleCnt="2" custLinFactNeighborX="478" custLinFactNeighborY="9647">
        <dgm:presLayoutVars>
          <dgm:bulletEnabled val="1"/>
        </dgm:presLayoutVars>
      </dgm:prSet>
      <dgm:spPr/>
      <dgm:t>
        <a:bodyPr/>
        <a:lstStyle/>
        <a:p>
          <a:endParaRPr lang="fr-CH"/>
        </a:p>
      </dgm:t>
    </dgm:pt>
  </dgm:ptLst>
  <dgm:cxnLst>
    <dgm:cxn modelId="{80542576-9CE8-F044-88E7-510CD82CD2D0}" type="presOf" srcId="{E0E46FF2-5714-467D-BF90-296B1520FA90}" destId="{DC416380-AC26-4D1E-8513-D437C30D9A41}" srcOrd="0" destOrd="0" presId="urn:microsoft.com/office/officeart/2005/8/layout/chevron2"/>
    <dgm:cxn modelId="{3A1D3AD4-4359-CA40-AC7A-68032B47B4D5}" type="presOf" srcId="{9CA4046C-A4EC-4C42-97D4-13B8D972059A}" destId="{4A9FDECE-B780-42D2-91F0-3FCDA3C3C711}" srcOrd="0" destOrd="0" presId="urn:microsoft.com/office/officeart/2005/8/layout/chevron2"/>
    <dgm:cxn modelId="{191B00B8-911F-404A-98DB-0BB1375D262F}" srcId="{0B2520DA-EF09-449F-99D8-174C68B25900}" destId="{54416172-5734-49E5-A048-EEA69F099641}" srcOrd="1" destOrd="0" parTransId="{9AE4AB64-3B01-4F8D-951A-CE063CC9C475}" sibTransId="{C57B88B2-1FBB-455C-B939-9667182CB705}"/>
    <dgm:cxn modelId="{2F627E72-E245-7045-AF40-0A9791D1446C}" type="presOf" srcId="{3D1606A2-D83A-49C8-8673-D78635BC76E1}" destId="{8E183EF8-C496-441C-9687-AFF0F916B88B}" srcOrd="0" destOrd="0" presId="urn:microsoft.com/office/officeart/2005/8/layout/chevron2"/>
    <dgm:cxn modelId="{4BA85717-45B9-4F37-A4D3-5D720E64B9C7}" srcId="{9CA4046C-A4EC-4C42-97D4-13B8D972059A}" destId="{3D1606A2-D83A-49C8-8673-D78635BC76E1}" srcOrd="0" destOrd="0" parTransId="{C91DA7CC-A7C2-4495-A607-53AF2D559437}" sibTransId="{CF0FB115-54CF-4D73-BD17-B0374E4A6EB6}"/>
    <dgm:cxn modelId="{E504189A-8D73-407B-A317-7C3BFA32BEC2}" srcId="{0B2520DA-EF09-449F-99D8-174C68B25900}" destId="{E0E46FF2-5714-467D-BF90-296B1520FA90}" srcOrd="0" destOrd="0" parTransId="{95222D5C-F253-4F0A-9E18-2F1F3F01465B}" sibTransId="{580FF6B3-4EF6-46F0-B8E3-E9EA3C1D57B1}"/>
    <dgm:cxn modelId="{AF55CA92-334F-AE46-8F68-78681A323E97}" type="presOf" srcId="{54416172-5734-49E5-A048-EEA69F099641}" destId="{DC416380-AC26-4D1E-8513-D437C30D9A41}" srcOrd="0" destOrd="1" presId="urn:microsoft.com/office/officeart/2005/8/layout/chevron2"/>
    <dgm:cxn modelId="{B3A7DFED-B65F-491B-8974-8341962DFC11}" srcId="{77FEFABA-8A72-4826-BCF5-47EA5DAB7BCC}" destId="{9CA4046C-A4EC-4C42-97D4-13B8D972059A}" srcOrd="0" destOrd="0" parTransId="{75C136A4-192E-4FBD-A00A-65FF3B5D2B23}" sibTransId="{04400682-5317-4A50-B541-199AF44455F2}"/>
    <dgm:cxn modelId="{8A053EC1-8DEF-814F-9020-BD926044980A}" type="presOf" srcId="{0B2520DA-EF09-449F-99D8-174C68B25900}" destId="{A2ACC493-3E8A-468E-9568-6B9DC5721C8D}" srcOrd="0" destOrd="0" presId="urn:microsoft.com/office/officeart/2005/8/layout/chevron2"/>
    <dgm:cxn modelId="{C34BF4B4-5BA4-2C41-9AD0-601D92C58297}" type="presOf" srcId="{1942A179-9171-41DF-AC8E-D85D7359CCE2}" destId="{DC416380-AC26-4D1E-8513-D437C30D9A41}" srcOrd="0" destOrd="2" presId="urn:microsoft.com/office/officeart/2005/8/layout/chevron2"/>
    <dgm:cxn modelId="{4A8E99E0-9220-42D1-B02E-A8F8F90A1AF5}" srcId="{77FEFABA-8A72-4826-BCF5-47EA5DAB7BCC}" destId="{0B2520DA-EF09-449F-99D8-174C68B25900}" srcOrd="1" destOrd="0" parTransId="{E7426412-F2C1-4A7D-9A6B-AAA7C6128C0F}" sibTransId="{E19043DB-5EAA-42D3-906D-D95B47957374}"/>
    <dgm:cxn modelId="{9FED026F-3254-A047-A8E5-B3C8072939E2}" type="presOf" srcId="{77FEFABA-8A72-4826-BCF5-47EA5DAB7BCC}" destId="{0FBF29E1-A174-465E-987D-F8FD5DD7B7F9}" srcOrd="0" destOrd="0" presId="urn:microsoft.com/office/officeart/2005/8/layout/chevron2"/>
    <dgm:cxn modelId="{6800739E-DD3D-44BE-A446-07047E76C89D}" srcId="{0B2520DA-EF09-449F-99D8-174C68B25900}" destId="{1942A179-9171-41DF-AC8E-D85D7359CCE2}" srcOrd="2" destOrd="0" parTransId="{DBEB74A4-5D40-484B-83FC-8773C990CAC0}" sibTransId="{54E0DD95-912A-4676-B26A-36D4544369E7}"/>
    <dgm:cxn modelId="{1C71EC68-5F38-B74B-8811-F8C87790DA40}" type="presParOf" srcId="{0FBF29E1-A174-465E-987D-F8FD5DD7B7F9}" destId="{7CE321DA-D276-4B6B-BFF7-4300CBA20FF3}" srcOrd="0" destOrd="0" presId="urn:microsoft.com/office/officeart/2005/8/layout/chevron2"/>
    <dgm:cxn modelId="{BFB7FC1A-45C0-6848-BAB4-F28A3123BF46}" type="presParOf" srcId="{7CE321DA-D276-4B6B-BFF7-4300CBA20FF3}" destId="{4A9FDECE-B780-42D2-91F0-3FCDA3C3C711}" srcOrd="0" destOrd="0" presId="urn:microsoft.com/office/officeart/2005/8/layout/chevron2"/>
    <dgm:cxn modelId="{36AC8FE9-4DEE-DF4C-8685-1FB4AF8BB034}" type="presParOf" srcId="{7CE321DA-D276-4B6B-BFF7-4300CBA20FF3}" destId="{8E183EF8-C496-441C-9687-AFF0F916B88B}" srcOrd="1" destOrd="0" presId="urn:microsoft.com/office/officeart/2005/8/layout/chevron2"/>
    <dgm:cxn modelId="{45D28CF3-459C-284B-A17D-0B8F789126C2}" type="presParOf" srcId="{0FBF29E1-A174-465E-987D-F8FD5DD7B7F9}" destId="{F661CA72-987F-47BA-A76F-67D37D72C815}" srcOrd="1" destOrd="0" presId="urn:microsoft.com/office/officeart/2005/8/layout/chevron2"/>
    <dgm:cxn modelId="{60F7CAAB-A850-484F-AFB3-E16307ACC1FF}" type="presParOf" srcId="{0FBF29E1-A174-465E-987D-F8FD5DD7B7F9}" destId="{87587C56-E8E9-4E4D-90DE-436D9EEBE175}" srcOrd="2" destOrd="0" presId="urn:microsoft.com/office/officeart/2005/8/layout/chevron2"/>
    <dgm:cxn modelId="{806958E1-D941-674E-8903-ADAB5AC588F9}" type="presParOf" srcId="{87587C56-E8E9-4E4D-90DE-436D9EEBE175}" destId="{A2ACC493-3E8A-468E-9568-6B9DC5721C8D}" srcOrd="0" destOrd="0" presId="urn:microsoft.com/office/officeart/2005/8/layout/chevron2"/>
    <dgm:cxn modelId="{C7106C51-2CA9-3E44-9A39-5E505CC4F1A6}" type="presParOf" srcId="{87587C56-E8E9-4E4D-90DE-436D9EEBE175}" destId="{DC416380-AC26-4D1E-8513-D437C30D9A4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FDECE-B780-42D2-91F0-3FCDA3C3C711}">
      <dsp:nvSpPr>
        <dsp:cNvPr id="0" name=""/>
        <dsp:cNvSpPr/>
      </dsp:nvSpPr>
      <dsp:spPr>
        <a:xfrm rot="5400000">
          <a:off x="-195707" y="301454"/>
          <a:ext cx="1304714" cy="913299"/>
        </a:xfrm>
        <a:prstGeom prst="chevron">
          <a:avLst/>
        </a:prstGeom>
        <a:solidFill>
          <a:srgbClr val="CC33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H" sz="1800" b="1" kern="1200" dirty="0" smtClean="0"/>
            <a:t>6.2</a:t>
          </a:r>
          <a:endParaRPr lang="fr-CH" sz="1800" b="1" kern="1200" dirty="0"/>
        </a:p>
      </dsp:txBody>
      <dsp:txXfrm rot="-5400000">
        <a:off x="1" y="562397"/>
        <a:ext cx="913299" cy="391415"/>
      </dsp:txXfrm>
    </dsp:sp>
    <dsp:sp modelId="{8E183EF8-C496-441C-9687-AFF0F916B88B}">
      <dsp:nvSpPr>
        <dsp:cNvPr id="0" name=""/>
        <dsp:cNvSpPr/>
      </dsp:nvSpPr>
      <dsp:spPr>
        <a:xfrm rot="5400000">
          <a:off x="2876933" y="-1785881"/>
          <a:ext cx="848064" cy="477533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CH" sz="1800" b="1" kern="1200" dirty="0" smtClean="0"/>
            <a:t>Examples de déplacement arbitraire</a:t>
          </a:r>
          <a:endParaRPr lang="fr-CH" sz="1800" b="1" kern="1200" dirty="0"/>
        </a:p>
      </dsp:txBody>
      <dsp:txXfrm rot="-5400000">
        <a:off x="913300" y="219151"/>
        <a:ext cx="4733932" cy="765266"/>
      </dsp:txXfrm>
    </dsp:sp>
    <dsp:sp modelId="{A2ACC493-3E8A-468E-9568-6B9DC5721C8D}">
      <dsp:nvSpPr>
        <dsp:cNvPr id="0" name=""/>
        <dsp:cNvSpPr/>
      </dsp:nvSpPr>
      <dsp:spPr>
        <a:xfrm rot="5400000">
          <a:off x="-195707" y="1227709"/>
          <a:ext cx="1304714" cy="913299"/>
        </a:xfrm>
        <a:prstGeom prst="chevron">
          <a:avLst/>
        </a:prstGeom>
        <a:solidFill>
          <a:srgbClr val="C0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fr-CH" sz="1400" b="1" kern="1200" dirty="0" smtClean="0"/>
        </a:p>
        <a:p>
          <a:pPr lvl="0" algn="ctr" defTabSz="622300">
            <a:lnSpc>
              <a:spcPct val="90000"/>
            </a:lnSpc>
            <a:spcBef>
              <a:spcPct val="0"/>
            </a:spcBef>
            <a:spcAft>
              <a:spcPct val="35000"/>
            </a:spcAft>
          </a:pPr>
          <a:r>
            <a:rPr lang="fr-CH" sz="1800" b="1" kern="1200" dirty="0" smtClean="0"/>
            <a:t>DIDH</a:t>
          </a:r>
        </a:p>
        <a:p>
          <a:pPr lvl="0" algn="ctr" defTabSz="622300">
            <a:lnSpc>
              <a:spcPct val="90000"/>
            </a:lnSpc>
            <a:spcBef>
              <a:spcPct val="0"/>
            </a:spcBef>
            <a:spcAft>
              <a:spcPct val="35000"/>
            </a:spcAft>
          </a:pPr>
          <a:r>
            <a:rPr lang="fr-CH" sz="1800" b="1" kern="1200" dirty="0" smtClean="0"/>
            <a:t>DIH</a:t>
          </a:r>
          <a:endParaRPr lang="fr-CH" sz="1800" b="1" kern="1200" dirty="0"/>
        </a:p>
      </dsp:txBody>
      <dsp:txXfrm rot="-5400000">
        <a:off x="1" y="1488652"/>
        <a:ext cx="913299" cy="391415"/>
      </dsp:txXfrm>
    </dsp:sp>
    <dsp:sp modelId="{DC416380-AC26-4D1E-8513-D437C30D9A41}">
      <dsp:nvSpPr>
        <dsp:cNvPr id="0" name=""/>
        <dsp:cNvSpPr/>
      </dsp:nvSpPr>
      <dsp:spPr>
        <a:xfrm rot="5400000">
          <a:off x="2876710" y="-849552"/>
          <a:ext cx="848510" cy="477533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CH" sz="1800" b="1" kern="1200" dirty="0" smtClean="0"/>
            <a:t>Legalité</a:t>
          </a:r>
          <a:endParaRPr lang="fr-CH" sz="1800" b="1" kern="1200" dirty="0"/>
        </a:p>
        <a:p>
          <a:pPr marL="171450" lvl="1" indent="-171450" algn="l" defTabSz="800100">
            <a:lnSpc>
              <a:spcPct val="90000"/>
            </a:lnSpc>
            <a:spcBef>
              <a:spcPct val="0"/>
            </a:spcBef>
            <a:spcAft>
              <a:spcPct val="15000"/>
            </a:spcAft>
            <a:buChar char="••"/>
          </a:pPr>
          <a:r>
            <a:rPr lang="fr-CH" sz="1800" b="1" kern="1200" dirty="0" smtClean="0"/>
            <a:t>But légitime</a:t>
          </a:r>
          <a:endParaRPr lang="fr-CH" sz="1800" b="1" kern="1200" dirty="0"/>
        </a:p>
        <a:p>
          <a:pPr marL="171450" lvl="1" indent="-171450" algn="l" defTabSz="800100">
            <a:lnSpc>
              <a:spcPct val="90000"/>
            </a:lnSpc>
            <a:spcBef>
              <a:spcPct val="0"/>
            </a:spcBef>
            <a:spcAft>
              <a:spcPct val="15000"/>
            </a:spcAft>
            <a:buChar char="••"/>
          </a:pPr>
          <a:r>
            <a:rPr lang="fr-CH" sz="1800" b="1" kern="1200" dirty="0" smtClean="0"/>
            <a:t>Nécessité</a:t>
          </a:r>
          <a:endParaRPr lang="fr-CH" sz="1800" b="1" kern="1200" dirty="0"/>
        </a:p>
      </dsp:txBody>
      <dsp:txXfrm rot="-5400000">
        <a:off x="913300" y="1155279"/>
        <a:ext cx="4733910" cy="7656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11F1160-D25D-9E45-B4C3-BB830CAB06B2}" type="slidenum">
              <a:rPr lang="en-GB"/>
              <a:pPr>
                <a:defRPr/>
              </a:pPr>
              <a:t>‹N°›</a:t>
            </a:fld>
            <a:endParaRPr lang="en-GB"/>
          </a:p>
        </p:txBody>
      </p:sp>
    </p:spTree>
    <p:extLst>
      <p:ext uri="{BB962C8B-B14F-4D97-AF65-F5344CB8AC3E}">
        <p14:creationId xmlns:p14="http://schemas.microsoft.com/office/powerpoint/2010/main" val="515088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F343A60-CD33-4E45-9FFC-9B35895BC627}" type="slidenum">
              <a:rPr lang="it-IT"/>
              <a:pPr>
                <a:defRPr/>
              </a:pPr>
              <a:t>‹N°›</a:t>
            </a:fld>
            <a:endParaRPr lang="it-IT"/>
          </a:p>
        </p:txBody>
      </p:sp>
    </p:spTree>
    <p:extLst>
      <p:ext uri="{BB962C8B-B14F-4D97-AF65-F5344CB8AC3E}">
        <p14:creationId xmlns:p14="http://schemas.microsoft.com/office/powerpoint/2010/main" val="640040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a:lnSpc>
                <a:spcPct val="107000"/>
              </a:lnSpc>
              <a:spcAft>
                <a:spcPts val="800"/>
              </a:spcAft>
            </a:pPr>
            <a:r>
              <a:rPr lang="en-US" dirty="0" err="1" smtClean="0">
                <a:latin typeface="Calibri" charset="0"/>
                <a:ea typeface="MS PGothic" charset="0"/>
              </a:rPr>
              <a:t>Cette</a:t>
            </a:r>
            <a:r>
              <a:rPr lang="en-US" dirty="0" smtClean="0">
                <a:latin typeface="Calibri" charset="0"/>
                <a:ea typeface="MS PGothic" charset="0"/>
              </a:rPr>
              <a:t> session </a:t>
            </a:r>
            <a:r>
              <a:rPr lang="en-US" dirty="0" err="1" smtClean="0">
                <a:latin typeface="Calibri" charset="0"/>
                <a:ea typeface="MS PGothic" charset="0"/>
              </a:rPr>
              <a:t>couvre</a:t>
            </a:r>
            <a:r>
              <a:rPr lang="en-US" dirty="0" smtClean="0">
                <a:latin typeface="Calibri" charset="0"/>
                <a:ea typeface="MS PGothic" charset="0"/>
              </a:rPr>
              <a:t> les </a:t>
            </a:r>
            <a:r>
              <a:rPr lang="en-US" dirty="0" err="1" smtClean="0">
                <a:latin typeface="Calibri" charset="0"/>
                <a:ea typeface="MS PGothic" charset="0"/>
              </a:rPr>
              <a:t>principales</a:t>
            </a:r>
            <a:r>
              <a:rPr lang="en-US" dirty="0" smtClean="0">
                <a:latin typeface="Calibri" charset="0"/>
                <a:ea typeface="MS PGothic" charset="0"/>
              </a:rPr>
              <a:t> sources </a:t>
            </a:r>
            <a:r>
              <a:rPr lang="en-US" dirty="0" err="1" smtClean="0">
                <a:latin typeface="Calibri" charset="0"/>
                <a:ea typeface="MS PGothic" charset="0"/>
              </a:rPr>
              <a:t>légales</a:t>
            </a:r>
            <a:r>
              <a:rPr lang="en-US" dirty="0" smtClean="0">
                <a:latin typeface="Calibri" charset="0"/>
                <a:ea typeface="MS PGothic" charset="0"/>
              </a:rPr>
              <a:t> </a:t>
            </a:r>
            <a:r>
              <a:rPr lang="en-US" dirty="0" err="1" smtClean="0">
                <a:latin typeface="Calibri" charset="0"/>
                <a:ea typeface="MS PGothic" charset="0"/>
              </a:rPr>
              <a:t>applicables</a:t>
            </a:r>
            <a:r>
              <a:rPr lang="en-US" dirty="0" smtClean="0">
                <a:latin typeface="Calibri" charset="0"/>
                <a:ea typeface="MS PGothic" charset="0"/>
              </a:rPr>
              <a:t> au </a:t>
            </a:r>
            <a:r>
              <a:rPr lang="en-US" dirty="0" err="1" smtClean="0">
                <a:latin typeface="Calibri" charset="0"/>
                <a:ea typeface="MS PGothic" charset="0"/>
              </a:rPr>
              <a:t>déplacement</a:t>
            </a:r>
            <a:r>
              <a:rPr lang="en-US" dirty="0" smtClean="0">
                <a:latin typeface="Calibri" charset="0"/>
                <a:ea typeface="MS PGothic" charset="0"/>
              </a:rPr>
              <a:t> interne. </a:t>
            </a:r>
            <a:r>
              <a:rPr lang="en-US" dirty="0" err="1" smtClean="0">
                <a:latin typeface="Calibri" charset="0"/>
                <a:ea typeface="MS PGothic" charset="0"/>
              </a:rPr>
              <a:t>Utiliser</a:t>
            </a:r>
            <a:r>
              <a:rPr lang="en-US" dirty="0" smtClean="0">
                <a:latin typeface="Calibri" charset="0"/>
                <a:ea typeface="MS PGothic" charset="0"/>
              </a:rPr>
              <a:t> </a:t>
            </a:r>
            <a:r>
              <a:rPr lang="en-US" dirty="0" err="1" smtClean="0">
                <a:latin typeface="Calibri" charset="0"/>
                <a:ea typeface="MS PGothic" charset="0"/>
              </a:rPr>
              <a:t>une</a:t>
            </a:r>
            <a:r>
              <a:rPr lang="en-US" dirty="0" smtClean="0">
                <a:latin typeface="Calibri" charset="0"/>
                <a:ea typeface="MS PGothic" charset="0"/>
              </a:rPr>
              <a:t> </a:t>
            </a:r>
            <a:r>
              <a:rPr lang="en-US" dirty="0" err="1" smtClean="0">
                <a:latin typeface="Calibri" charset="0"/>
                <a:ea typeface="MS PGothic" charset="0"/>
              </a:rPr>
              <a:t>approche</a:t>
            </a:r>
            <a:r>
              <a:rPr lang="en-US" dirty="0" smtClean="0">
                <a:latin typeface="Calibri" charset="0"/>
                <a:ea typeface="MS PGothic" charset="0"/>
              </a:rPr>
              <a:t> </a:t>
            </a:r>
            <a:r>
              <a:rPr lang="en-US" dirty="0" err="1" smtClean="0">
                <a:latin typeface="Calibri" charset="0"/>
                <a:ea typeface="MS PGothic" charset="0"/>
              </a:rPr>
              <a:t>basée</a:t>
            </a:r>
            <a:r>
              <a:rPr lang="en-US" dirty="0" smtClean="0">
                <a:latin typeface="Calibri" charset="0"/>
                <a:ea typeface="MS PGothic" charset="0"/>
              </a:rPr>
              <a:t> </a:t>
            </a:r>
            <a:r>
              <a:rPr lang="en-US" dirty="0" err="1" smtClean="0">
                <a:latin typeface="Calibri" charset="0"/>
                <a:ea typeface="MS PGothic" charset="0"/>
              </a:rPr>
              <a:t>sur</a:t>
            </a:r>
            <a:r>
              <a:rPr lang="en-US" dirty="0" smtClean="0">
                <a:latin typeface="Calibri" charset="0"/>
                <a:ea typeface="MS PGothic" charset="0"/>
              </a:rPr>
              <a:t> les </a:t>
            </a:r>
            <a:r>
              <a:rPr lang="en-US" dirty="0" err="1" smtClean="0">
                <a:latin typeface="Calibri" charset="0"/>
                <a:ea typeface="MS PGothic" charset="0"/>
              </a:rPr>
              <a:t>droits</a:t>
            </a:r>
            <a:r>
              <a:rPr lang="en-US" dirty="0" smtClean="0">
                <a:latin typeface="Calibri" charset="0"/>
                <a:ea typeface="MS PGothic" charset="0"/>
              </a:rPr>
              <a:t> </a:t>
            </a:r>
            <a:r>
              <a:rPr lang="en-US" dirty="0" err="1" smtClean="0">
                <a:latin typeface="Calibri" charset="0"/>
                <a:ea typeface="MS PGothic" charset="0"/>
              </a:rPr>
              <a:t>afin</a:t>
            </a:r>
            <a:r>
              <a:rPr lang="en-US" dirty="0" smtClean="0">
                <a:latin typeface="Calibri" charset="0"/>
                <a:ea typeface="MS PGothic" charset="0"/>
              </a:rPr>
              <a:t> de </a:t>
            </a:r>
            <a:r>
              <a:rPr lang="en-US" dirty="0" err="1" smtClean="0">
                <a:latin typeface="Calibri" charset="0"/>
                <a:ea typeface="MS PGothic" charset="0"/>
              </a:rPr>
              <a:t>répondre</a:t>
            </a:r>
            <a:r>
              <a:rPr lang="en-US" dirty="0" smtClean="0">
                <a:latin typeface="Calibri" charset="0"/>
                <a:ea typeface="MS PGothic" charset="0"/>
              </a:rPr>
              <a:t> </a:t>
            </a:r>
            <a:r>
              <a:rPr lang="en-US" dirty="0" err="1" smtClean="0">
                <a:latin typeface="Calibri" charset="0"/>
                <a:ea typeface="MS PGothic" charset="0"/>
              </a:rPr>
              <a:t>à</a:t>
            </a:r>
            <a:r>
              <a:rPr lang="en-US" dirty="0" smtClean="0">
                <a:latin typeface="Calibri" charset="0"/>
                <a:ea typeface="MS PGothic" charset="0"/>
              </a:rPr>
              <a:t> </a:t>
            </a:r>
            <a:r>
              <a:rPr lang="en-US" dirty="0" err="1" smtClean="0">
                <a:latin typeface="Calibri" charset="0"/>
                <a:ea typeface="MS PGothic" charset="0"/>
              </a:rPr>
              <a:t>ce</a:t>
            </a:r>
            <a:r>
              <a:rPr lang="en-US" dirty="0" smtClean="0">
                <a:latin typeface="Calibri" charset="0"/>
                <a:ea typeface="MS PGothic" charset="0"/>
              </a:rPr>
              <a:t> </a:t>
            </a:r>
            <a:r>
              <a:rPr lang="en-US" dirty="0" err="1" smtClean="0">
                <a:latin typeface="Calibri" charset="0"/>
                <a:ea typeface="MS PGothic" charset="0"/>
              </a:rPr>
              <a:t>problème</a:t>
            </a:r>
            <a:r>
              <a:rPr lang="en-US" dirty="0" smtClean="0">
                <a:latin typeface="Calibri" charset="0"/>
                <a:ea typeface="MS PGothic" charset="0"/>
              </a:rPr>
              <a:t> </a:t>
            </a:r>
            <a:r>
              <a:rPr lang="en-US" dirty="0" err="1" smtClean="0">
                <a:latin typeface="Calibri" charset="0"/>
                <a:ea typeface="MS PGothic" charset="0"/>
              </a:rPr>
              <a:t>est</a:t>
            </a:r>
            <a:r>
              <a:rPr lang="en-US" dirty="0" smtClean="0">
                <a:latin typeface="Calibri" charset="0"/>
                <a:ea typeface="MS PGothic" charset="0"/>
              </a:rPr>
              <a:t> crucial </a:t>
            </a:r>
            <a:r>
              <a:rPr lang="en-US" dirty="0" err="1" smtClean="0">
                <a:latin typeface="Calibri" charset="0"/>
                <a:ea typeface="MS PGothic" charset="0"/>
              </a:rPr>
              <a:t>afin</a:t>
            </a:r>
            <a:r>
              <a:rPr lang="en-US" dirty="0" smtClean="0">
                <a:latin typeface="Calibri" charset="0"/>
                <a:ea typeface="MS PGothic" charset="0"/>
              </a:rPr>
              <a:t> de </a:t>
            </a:r>
            <a:r>
              <a:rPr lang="en-US" dirty="0" err="1" smtClean="0">
                <a:latin typeface="Calibri" charset="0"/>
                <a:ea typeface="MS PGothic" charset="0"/>
              </a:rPr>
              <a:t>s’assurer</a:t>
            </a:r>
            <a:r>
              <a:rPr lang="en-US" dirty="0" smtClean="0">
                <a:latin typeface="Calibri" charset="0"/>
                <a:ea typeface="MS PGothic" charset="0"/>
              </a:rPr>
              <a:t> </a:t>
            </a:r>
            <a:r>
              <a:rPr lang="en-US" dirty="0" err="1" smtClean="0">
                <a:latin typeface="Calibri" charset="0"/>
                <a:ea typeface="MS PGothic" charset="0"/>
              </a:rPr>
              <a:t>que</a:t>
            </a:r>
            <a:r>
              <a:rPr lang="en-US" dirty="0" smtClean="0">
                <a:latin typeface="Calibri" charset="0"/>
                <a:ea typeface="MS PGothic" charset="0"/>
              </a:rPr>
              <a:t> les </a:t>
            </a:r>
            <a:r>
              <a:rPr lang="en-US" dirty="0" err="1" smtClean="0">
                <a:latin typeface="Calibri" charset="0"/>
                <a:ea typeface="MS PGothic" charset="0"/>
              </a:rPr>
              <a:t>droits</a:t>
            </a:r>
            <a:r>
              <a:rPr lang="en-US" dirty="0" smtClean="0">
                <a:latin typeface="Calibri" charset="0"/>
                <a:ea typeface="MS PGothic" charset="0"/>
              </a:rPr>
              <a:t> des PDI </a:t>
            </a:r>
            <a:r>
              <a:rPr lang="en-US" dirty="0" err="1" smtClean="0">
                <a:latin typeface="Calibri" charset="0"/>
                <a:ea typeface="MS PGothic" charset="0"/>
              </a:rPr>
              <a:t>seront</a:t>
            </a:r>
            <a:r>
              <a:rPr lang="en-US" dirty="0" smtClean="0">
                <a:latin typeface="Calibri" charset="0"/>
                <a:ea typeface="MS PGothic" charset="0"/>
              </a:rPr>
              <a:t> </a:t>
            </a:r>
            <a:r>
              <a:rPr lang="en-US" dirty="0" err="1" smtClean="0">
                <a:latin typeface="Calibri" charset="0"/>
                <a:ea typeface="MS PGothic" charset="0"/>
              </a:rPr>
              <a:t>respectés</a:t>
            </a:r>
            <a:r>
              <a:rPr lang="en-US" dirty="0" smtClean="0">
                <a:latin typeface="Calibri" charset="0"/>
                <a:ea typeface="MS PGothic" charset="0"/>
              </a:rPr>
              <a:t>, protégés et </a:t>
            </a:r>
            <a:r>
              <a:rPr lang="en-US" dirty="0" err="1" smtClean="0">
                <a:latin typeface="Calibri" charset="0"/>
                <a:ea typeface="MS PGothic" charset="0"/>
              </a:rPr>
              <a:t>réalisés</a:t>
            </a:r>
            <a:r>
              <a:rPr lang="en-US" dirty="0" smtClean="0">
                <a:latin typeface="Calibri" charset="0"/>
                <a:ea typeface="MS PGothic" charset="0"/>
              </a:rPr>
              <a:t>. </a:t>
            </a:r>
            <a:endParaRPr lang="en-GB" dirty="0">
              <a:latin typeface="Arial"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45371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noTextEdit="1"/>
          </p:cNvSpPr>
          <p:nvPr>
            <p:ph type="sldImg"/>
          </p:nvPr>
        </p:nvSpPr>
        <p:spPr>
          <a:ln/>
        </p:spPr>
      </p:sp>
      <p:sp>
        <p:nvSpPr>
          <p:cNvPr id="39938"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Une loi ou une politique sur le déplacement interne doit également couvrir les principes généraux qui gouvernent la poursuite de solutions durables. </a:t>
            </a:r>
          </a:p>
          <a:p>
            <a:r>
              <a:rPr lang="fr-FR" dirty="0" smtClean="0">
                <a:latin typeface="Arial" charset="0"/>
                <a:ea typeface="MS PGothic" charset="0"/>
              </a:rPr>
              <a:t>Les besoins et les vulnérabilités des PDI ne cessent pas avec la fin des circonstances qui ont conduit à leur déplacement et une loi se doit de prendre en compte leur besoin continu de protection et d’assistance. </a:t>
            </a:r>
          </a:p>
          <a:p>
            <a:r>
              <a:rPr lang="fr-FR" dirty="0" smtClean="0">
                <a:latin typeface="Arial" charset="0"/>
                <a:ea typeface="MS PGothic" charset="0"/>
              </a:rPr>
              <a:t>Les PDI ont le droit de choisir entre trois options d’installation qui peuvent conduire à la réalisation des solutions durables. Ce sont les autorités nationales </a:t>
            </a:r>
            <a:r>
              <a:rPr lang="fr-FR" dirty="0" smtClean="0">
                <a:latin typeface="Arial" charset="0"/>
                <a:ea typeface="MS PGothic" charset="0"/>
              </a:rPr>
              <a:t>qui doivent </a:t>
            </a:r>
            <a:r>
              <a:rPr lang="fr-FR" dirty="0" smtClean="0">
                <a:latin typeface="Arial" charset="0"/>
                <a:ea typeface="MS PGothic" charset="0"/>
              </a:rPr>
              <a:t>établir les conditions qui leur permettront de le faire et de mettre fin à leur déplacement de manière durable. </a:t>
            </a:r>
          </a:p>
          <a:p>
            <a:endParaRPr lang="en-GB" dirty="0">
              <a:latin typeface="Arial" charset="0"/>
              <a:ea typeface="MS PGothic" charset="0"/>
            </a:endParaRPr>
          </a:p>
        </p:txBody>
      </p:sp>
      <p:sp>
        <p:nvSpPr>
          <p:cNvPr id="39939"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A85B4D5-6446-AC43-9AFF-357E92314A2A}" type="slidenum">
              <a:rPr lang="it-IT" sz="1200"/>
              <a:pPr/>
              <a:t>10</a:t>
            </a:fld>
            <a:endParaRPr lang="it-IT" sz="1200"/>
          </a:p>
        </p:txBody>
      </p:sp>
    </p:spTree>
    <p:extLst>
      <p:ext uri="{BB962C8B-B14F-4D97-AF65-F5344CB8AC3E}">
        <p14:creationId xmlns:p14="http://schemas.microsoft.com/office/powerpoint/2010/main" val="3069895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 cadre conceptuel de l’IASC sur les solutions durables établit huit critères grâce auxquels on peut mesurer les progrès obtenus dans la réalisation des solutions durables :</a:t>
            </a:r>
          </a:p>
          <a:p>
            <a:pPr marL="171450" indent="-171450">
              <a:buFont typeface="Arial"/>
              <a:buChar char="•"/>
            </a:pPr>
            <a:r>
              <a:rPr lang="it-IT" dirty="0" err="1" smtClean="0">
                <a:latin typeface="Arial" charset="0"/>
                <a:ea typeface="MS PGothic" charset="0"/>
              </a:rPr>
              <a:t>Sécurité</a:t>
            </a:r>
            <a:r>
              <a:rPr lang="it-IT" dirty="0" smtClean="0">
                <a:latin typeface="Arial" charset="0"/>
                <a:ea typeface="MS PGothic" charset="0"/>
              </a:rPr>
              <a:t> et </a:t>
            </a:r>
            <a:r>
              <a:rPr lang="it-IT" dirty="0" err="1" smtClean="0">
                <a:latin typeface="Arial" charset="0"/>
                <a:ea typeface="MS PGothic" charset="0"/>
              </a:rPr>
              <a:t>sûreté</a:t>
            </a:r>
            <a:r>
              <a:rPr lang="it-IT" dirty="0" smtClean="0">
                <a:latin typeface="Arial" charset="0"/>
                <a:ea typeface="MS PGothic" charset="0"/>
              </a:rPr>
              <a:t> </a:t>
            </a:r>
            <a:r>
              <a:rPr lang="it-IT" dirty="0" err="1" smtClean="0">
                <a:latin typeface="Arial" charset="0"/>
                <a:ea typeface="MS PGothic" charset="0"/>
              </a:rPr>
              <a:t>sur</a:t>
            </a:r>
            <a:r>
              <a:rPr lang="it-IT" dirty="0" smtClean="0">
                <a:latin typeface="Arial" charset="0"/>
                <a:ea typeface="MS PGothic" charset="0"/>
              </a:rPr>
              <a:t> le long terme </a:t>
            </a:r>
            <a:r>
              <a:rPr lang="fr-FR" dirty="0" smtClean="0">
                <a:latin typeface="Arial" charset="0"/>
                <a:ea typeface="MS PGothic" charset="0"/>
              </a:rPr>
              <a:t>: Les PDI sont en sécurité et les causes de leur déplacement ont été résolues. </a:t>
            </a:r>
          </a:p>
          <a:p>
            <a:pPr marL="171450" indent="-171450">
              <a:buFont typeface="Arial"/>
              <a:buChar char="•"/>
            </a:pPr>
            <a:r>
              <a:rPr lang="fr-FR" dirty="0" smtClean="0">
                <a:latin typeface="Arial" charset="0"/>
                <a:ea typeface="MS PGothic" charset="0"/>
              </a:rPr>
              <a:t>Un</a:t>
            </a:r>
            <a:r>
              <a:rPr lang="fr-FR" baseline="0" dirty="0" smtClean="0">
                <a:latin typeface="Arial" charset="0"/>
                <a:ea typeface="MS PGothic" charset="0"/>
              </a:rPr>
              <a:t> niveau de vie </a:t>
            </a:r>
            <a:r>
              <a:rPr lang="fr-FR" baseline="0" dirty="0" err="1" smtClean="0">
                <a:latin typeface="Arial" charset="0"/>
                <a:ea typeface="MS PGothic" charset="0"/>
              </a:rPr>
              <a:t>siffisant</a:t>
            </a:r>
            <a:r>
              <a:rPr lang="fr-FR" dirty="0" smtClean="0">
                <a:latin typeface="Arial" charset="0"/>
                <a:ea typeface="MS PGothic" charset="0"/>
              </a:rPr>
              <a:t>: </a:t>
            </a:r>
            <a:r>
              <a:rPr lang="fr-FR" dirty="0" smtClean="0">
                <a:latin typeface="Arial" charset="0"/>
                <a:ea typeface="MS PGothic" charset="0"/>
              </a:rPr>
              <a:t>Ils ont accès aux services de base </a:t>
            </a:r>
          </a:p>
          <a:p>
            <a:pPr marL="171450" indent="-171450">
              <a:buFont typeface="Arial"/>
              <a:buChar char="•"/>
            </a:pPr>
            <a:r>
              <a:rPr lang="it-IT" dirty="0" err="1" smtClean="0">
                <a:latin typeface="Arial" charset="0"/>
                <a:ea typeface="MS PGothic" charset="0"/>
              </a:rPr>
              <a:t>Accès</a:t>
            </a:r>
            <a:r>
              <a:rPr lang="it-IT" dirty="0" smtClean="0">
                <a:latin typeface="Arial" charset="0"/>
                <a:ea typeface="MS PGothic" charset="0"/>
              </a:rPr>
              <a:t> à l’</a:t>
            </a:r>
            <a:r>
              <a:rPr lang="it-IT" dirty="0" err="1" smtClean="0">
                <a:latin typeface="Arial" charset="0"/>
                <a:ea typeface="MS PGothic" charset="0"/>
              </a:rPr>
              <a:t>emploi</a:t>
            </a:r>
            <a:r>
              <a:rPr lang="it-IT" dirty="0" smtClean="0">
                <a:latin typeface="Arial" charset="0"/>
                <a:ea typeface="MS PGothic" charset="0"/>
              </a:rPr>
              <a:t> et à </a:t>
            </a:r>
            <a:r>
              <a:rPr lang="it-IT" dirty="0" err="1" smtClean="0">
                <a:latin typeface="Arial" charset="0"/>
                <a:ea typeface="MS PGothic" charset="0"/>
              </a:rPr>
              <a:t>des</a:t>
            </a:r>
            <a:r>
              <a:rPr lang="it-IT" dirty="0" smtClean="0">
                <a:latin typeface="Arial" charset="0"/>
                <a:ea typeface="MS PGothic" charset="0"/>
              </a:rPr>
              <a:t> </a:t>
            </a:r>
            <a:r>
              <a:rPr lang="it-IT" dirty="0" err="1" smtClean="0">
                <a:latin typeface="Arial" charset="0"/>
                <a:ea typeface="MS PGothic" charset="0"/>
              </a:rPr>
              <a:t>moyens</a:t>
            </a:r>
            <a:r>
              <a:rPr lang="it-IT" dirty="0" smtClean="0">
                <a:latin typeface="Arial" charset="0"/>
                <a:ea typeface="MS PGothic" charset="0"/>
              </a:rPr>
              <a:t> de </a:t>
            </a:r>
            <a:r>
              <a:rPr lang="it-IT" dirty="0" err="1" smtClean="0">
                <a:latin typeface="Arial" charset="0"/>
                <a:ea typeface="MS PGothic" charset="0"/>
              </a:rPr>
              <a:t>subsistance</a:t>
            </a:r>
            <a:r>
              <a:rPr lang="fr-FR" dirty="0" smtClean="0">
                <a:latin typeface="Arial" charset="0"/>
                <a:ea typeface="MS PGothic" charset="0"/>
              </a:rPr>
              <a:t>: Ils ont accès au marché du travail, à un </a:t>
            </a:r>
            <a:r>
              <a:rPr lang="fr-FR" dirty="0" smtClean="0">
                <a:latin typeface="Arial" charset="0"/>
                <a:ea typeface="MS PGothic" charset="0"/>
              </a:rPr>
              <a:t>revenu </a:t>
            </a:r>
            <a:r>
              <a:rPr lang="fr-FR" dirty="0" smtClean="0">
                <a:latin typeface="Arial" charset="0"/>
                <a:ea typeface="MS PGothic" charset="0"/>
              </a:rPr>
              <a:t>et aux services sociaux </a:t>
            </a:r>
          </a:p>
          <a:p>
            <a:pPr marL="171450" indent="-171450">
              <a:buFont typeface="Arial"/>
              <a:buChar char="•"/>
            </a:pPr>
            <a:r>
              <a:rPr lang="fr-FR" dirty="0" smtClean="0">
                <a:latin typeface="Arial" charset="0"/>
                <a:ea typeface="MS PGothic" charset="0"/>
              </a:rPr>
              <a:t>Logement, Terre et Bien (LTB): Ils ont accès à des mécanismes efficaces pour la restauration de leurs LTB ou pour recevoir des compensations. </a:t>
            </a:r>
          </a:p>
          <a:p>
            <a:pPr marL="171450" indent="-171450">
              <a:buFont typeface="Arial"/>
              <a:buChar char="•"/>
            </a:pPr>
            <a:r>
              <a:rPr lang="it-IT" dirty="0" err="1" smtClean="0">
                <a:latin typeface="Arial" charset="0"/>
                <a:ea typeface="MS PGothic" charset="0"/>
              </a:rPr>
              <a:t>Documentation</a:t>
            </a:r>
            <a:r>
              <a:rPr lang="it-IT" dirty="0" smtClean="0">
                <a:latin typeface="Arial" charset="0"/>
                <a:ea typeface="MS PGothic" charset="0"/>
              </a:rPr>
              <a:t> </a:t>
            </a:r>
            <a:r>
              <a:rPr lang="it-IT" dirty="0" err="1" smtClean="0">
                <a:latin typeface="Arial" charset="0"/>
                <a:ea typeface="MS PGothic" charset="0"/>
              </a:rPr>
              <a:t>personnelle</a:t>
            </a:r>
            <a:r>
              <a:rPr lang="fr-FR" dirty="0" smtClean="0">
                <a:latin typeface="Arial" charset="0"/>
                <a:ea typeface="MS PGothic" charset="0"/>
              </a:rPr>
              <a:t>: Ils ont accès à leurs </a:t>
            </a:r>
            <a:r>
              <a:rPr lang="fr-FR" dirty="0" smtClean="0">
                <a:latin typeface="Arial" charset="0"/>
                <a:ea typeface="MS PGothic" charset="0"/>
              </a:rPr>
              <a:t>documents </a:t>
            </a:r>
            <a:r>
              <a:rPr lang="fr-FR" dirty="0" smtClean="0">
                <a:latin typeface="Arial" charset="0"/>
                <a:ea typeface="MS PGothic" charset="0"/>
              </a:rPr>
              <a:t>personnels ou à tout document nécessaire pour la jouissance de leurs droits et à des mécanismes pour les remplacer </a:t>
            </a:r>
            <a:r>
              <a:rPr lang="fr-FR" dirty="0" smtClean="0">
                <a:latin typeface="Arial" charset="0"/>
                <a:ea typeface="MS PGothic" charset="0"/>
              </a:rPr>
              <a:t>durant </a:t>
            </a:r>
            <a:r>
              <a:rPr lang="fr-FR" dirty="0" smtClean="0">
                <a:latin typeface="Arial" charset="0"/>
                <a:ea typeface="MS PGothic" charset="0"/>
              </a:rPr>
              <a:t>et après leur fuite. </a:t>
            </a:r>
          </a:p>
          <a:p>
            <a:pPr marL="171450" indent="-171450">
              <a:buFont typeface="Arial"/>
              <a:buChar char="•"/>
            </a:pPr>
            <a:r>
              <a:rPr lang="fr-FR" dirty="0" smtClean="0">
                <a:latin typeface="Arial" charset="0"/>
                <a:ea typeface="MS PGothic" charset="0"/>
              </a:rPr>
              <a:t>Réunification familiale: Ils ont pu être réunis avec les membres de leur famille dont ils ont été séparés </a:t>
            </a:r>
            <a:r>
              <a:rPr lang="fr-FR" dirty="0" smtClean="0">
                <a:latin typeface="Arial" charset="0"/>
                <a:ea typeface="MS PGothic" charset="0"/>
              </a:rPr>
              <a:t>durant </a:t>
            </a:r>
            <a:r>
              <a:rPr lang="fr-FR" dirty="0" smtClean="0">
                <a:latin typeface="Arial" charset="0"/>
                <a:ea typeface="MS PGothic" charset="0"/>
              </a:rPr>
              <a:t>le déplacement </a:t>
            </a:r>
          </a:p>
          <a:p>
            <a:pPr marL="171450" indent="-171450">
              <a:buFont typeface="Arial"/>
              <a:buChar char="•"/>
            </a:pPr>
            <a:r>
              <a:rPr lang="fr-FR" dirty="0" smtClean="0">
                <a:effectLst>
                  <a:outerShdw blurRad="38100" dist="38100" dir="2700000" algn="tl">
                    <a:srgbClr val="DDDDDD"/>
                  </a:outerShdw>
                </a:effectLst>
                <a:latin typeface="Arial" charset="0"/>
                <a:ea typeface="MS PGothic" charset="0"/>
              </a:rPr>
              <a:t>Participation à la vie publique :</a:t>
            </a:r>
            <a:r>
              <a:rPr lang="fr-FR" i="1" dirty="0" smtClean="0">
                <a:effectLst>
                  <a:outerShdw blurRad="38100" dist="38100" dir="2700000" algn="tl">
                    <a:srgbClr val="DDDDDD"/>
                  </a:outerShdw>
                </a:effectLst>
                <a:latin typeface="Arial" charset="0"/>
                <a:ea typeface="MS PGothic" charset="0"/>
              </a:rPr>
              <a:t> </a:t>
            </a:r>
            <a:r>
              <a:rPr lang="fr-FR" dirty="0" smtClean="0">
                <a:effectLst>
                  <a:outerShdw blurRad="38100" dist="38100" dir="2700000" algn="tl">
                    <a:srgbClr val="DDDDDD"/>
                  </a:outerShdw>
                </a:effectLst>
                <a:latin typeface="Arial" charset="0"/>
                <a:ea typeface="MS PGothic" charset="0"/>
              </a:rPr>
              <a:t>Ils ont accès à des emplois publics, ont le droit de voter et d’être élus. </a:t>
            </a:r>
            <a:endParaRPr lang="fr-FR" dirty="0" smtClean="0">
              <a:latin typeface="Arial" charset="0"/>
              <a:ea typeface="MS PGothic" charset="0"/>
            </a:endParaRPr>
          </a:p>
          <a:p>
            <a:endParaRPr lang="en-GB" dirty="0">
              <a:latin typeface="Arial" charset="0"/>
              <a:ea typeface="MS PGothic" charset="0"/>
            </a:endParaRPr>
          </a:p>
        </p:txBody>
      </p:sp>
      <p:sp>
        <p:nvSpPr>
          <p:cNvPr id="4198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F90915B-CF51-0945-A8C2-B7691C6053FF}" type="slidenum">
              <a:rPr lang="it-IT" sz="1200"/>
              <a:pPr/>
              <a:t>11</a:t>
            </a:fld>
            <a:endParaRPr lang="it-IT" sz="1200"/>
          </a:p>
        </p:txBody>
      </p:sp>
    </p:spTree>
    <p:extLst>
      <p:ext uri="{BB962C8B-B14F-4D97-AF65-F5344CB8AC3E}">
        <p14:creationId xmlns:p14="http://schemas.microsoft.com/office/powerpoint/2010/main" val="3102617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noTextEdit="1"/>
          </p:cNvSpPr>
          <p:nvPr>
            <p:ph type="sldImg"/>
          </p:nvPr>
        </p:nvSpPr>
        <p:spPr>
          <a:ln/>
        </p:spPr>
      </p:sp>
      <p:sp>
        <p:nvSpPr>
          <p:cNvPr id="4403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fr-FR" dirty="0" smtClean="0">
                <a:latin typeface="Arial" charset="0"/>
                <a:ea typeface="MS PGothic" charset="0"/>
              </a:rPr>
              <a:t>La Convention de Kampala adoptée en 2009 compte parmi ses objectifs l’établissement d’un cadre juridique qui, tout en cherchant à prévenir le déplacement interne prévoit la protection et l’assistance des PDI. Elle cherche également à promouvoir la solidarité, la coopération ainsi que des solutions durables et traite des responsabilités respectives des États parties et des autres acteurs. Elle est</a:t>
            </a:r>
          </a:p>
          <a:p>
            <a:pPr eaLnBrk="1" hangingPunct="1"/>
            <a:r>
              <a:rPr lang="fr-FR" dirty="0" smtClean="0">
                <a:latin typeface="Arial" charset="0"/>
                <a:ea typeface="MS PGothic" charset="0"/>
              </a:rPr>
              <a:t>entrée en vigueur le 6 décembre 2012 et les États qui y sont parties sont juridiquement tenus d’incorporer leurs obligations au titre de la convention à leur droit national et d’adopter, au niveau national comme au niveau local, des politiques ou des stratégies relatives au déplacement interne. À cet effet les États devraient désigner une autorité chargée de la coordination des activités visant à assurer</a:t>
            </a:r>
          </a:p>
          <a:p>
            <a:pPr eaLnBrk="1" hangingPunct="1"/>
            <a:r>
              <a:rPr lang="fr-FR" dirty="0" smtClean="0">
                <a:latin typeface="Arial" charset="0"/>
                <a:ea typeface="MS PGothic" charset="0"/>
              </a:rPr>
              <a:t>l’assistance et la protection des PDI et s’engager à procurer les financements nécessaires à ces activités. Les principes pertinents contenus dans la présente convention, si applicables, doivent être inclus dans les négociations des accords de paix et de tous autres accords menés en vue de trouver des solutions durables aux problèmes des déplacés (Article 3(2) de la Convention de Kampala)</a:t>
            </a:r>
          </a:p>
          <a:p>
            <a:pPr eaLnBrk="1" hangingPunct="1"/>
            <a:endParaRPr lang="it-IT" dirty="0" smtClean="0">
              <a:latin typeface="Arial" charset="0"/>
              <a:ea typeface="MS PGothic" charset="0"/>
            </a:endParaRPr>
          </a:p>
          <a:p>
            <a:endParaRPr lang="en-US" dirty="0" smtClean="0">
              <a:latin typeface="Arial" charset="0"/>
              <a:ea typeface="MS PGothic" charset="0"/>
            </a:endParaRPr>
          </a:p>
          <a:p>
            <a:r>
              <a:rPr lang="fr-FR" dirty="0" smtClean="0">
                <a:latin typeface="Arial" charset="0"/>
                <a:ea typeface="MS PGothic" charset="0"/>
              </a:rPr>
              <a:t>Le Pacte de 2006 sur la paix, la stabilité et le développement dans la région des Grands Lacs (Pacte des Grands Lacs), accompagné de ses dix protocoles et programmes d’action a pour objet de créer des conditions pérennes, propices à la sécurité, à la stabilité, au développement durable et à la reconstruction dans la région. Le Protocole sur la protection et l’assistance aux personnes déplacées à</a:t>
            </a:r>
          </a:p>
          <a:p>
            <a:r>
              <a:rPr lang="fr-FR" dirty="0" smtClean="0">
                <a:latin typeface="Arial" charset="0"/>
                <a:ea typeface="MS PGothic" charset="0"/>
              </a:rPr>
              <a:t>l’intérieur de leur propre pays compte parmi ses objectifs l’établissement d’un cadre juridique à l’échelle de la région permettant de veiller à l’adoption et à la mise en </a:t>
            </a:r>
            <a:r>
              <a:rPr lang="fr-FR" dirty="0" smtClean="0">
                <a:latin typeface="Arial" charset="0"/>
                <a:ea typeface="MS PGothic" charset="0"/>
              </a:rPr>
              <a:t>œuvre </a:t>
            </a:r>
            <a:r>
              <a:rPr lang="fr-FR" dirty="0" smtClean="0">
                <a:latin typeface="Arial" charset="0"/>
                <a:ea typeface="MS PGothic" charset="0"/>
              </a:rPr>
              <a:t>des Principes directeurs relatifs aux PDI en vue de leur apporter une protection</a:t>
            </a:r>
          </a:p>
          <a:p>
            <a:r>
              <a:rPr lang="fr-FR" dirty="0" smtClean="0">
                <a:latin typeface="Arial" charset="0"/>
                <a:ea typeface="MS PGothic" charset="0"/>
              </a:rPr>
              <a:t>juridique accrue en matière de sécurité physique et matérielle. Le Protocole sur les droits à la propriété des rapatriés est également un point de référence clé dans la mesure où il aborde des questions liées à la terre et à la propriété foncière</a:t>
            </a:r>
          </a:p>
          <a:p>
            <a:r>
              <a:rPr lang="fr-FR" dirty="0" smtClean="0">
                <a:latin typeface="Arial" charset="0"/>
                <a:ea typeface="MS PGothic" charset="0"/>
              </a:rPr>
              <a:t>dans le contexte d’une recherche de solutions durables à l’intention des PDI. Le Pacte des Grands Lacs possède un caractère juridiquement contraignant pour les États membres ayant participé à la Conférence internationale sur la Région des</a:t>
            </a:r>
          </a:p>
          <a:p>
            <a:r>
              <a:rPr lang="fr-FR" dirty="0" smtClean="0">
                <a:latin typeface="Arial" charset="0"/>
                <a:ea typeface="MS PGothic" charset="0"/>
              </a:rPr>
              <a:t>Grands Lacs. Ils ont à ce titre l’obligation d’élaborer des instruments nationaux relatifs au déplacement interne en conformité avec le pacte et ses protocoles et d’incorporer les Principes directeurs à leur législation nationale.</a:t>
            </a:r>
            <a:endParaRPr lang="en-US" dirty="0">
              <a:latin typeface="Arial" charset="0"/>
              <a:ea typeface="MS PGothic" charset="0"/>
            </a:endParaRPr>
          </a:p>
        </p:txBody>
      </p:sp>
      <p:sp>
        <p:nvSpPr>
          <p:cNvPr id="4403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9127F9E-A264-2141-B651-8AB79A095861}" type="slidenum">
              <a:rPr lang="it-IT" sz="1200"/>
              <a:pPr/>
              <a:t>12</a:t>
            </a:fld>
            <a:endParaRPr lang="it-IT" sz="1200"/>
          </a:p>
        </p:txBody>
      </p:sp>
    </p:spTree>
    <p:extLst>
      <p:ext uri="{BB962C8B-B14F-4D97-AF65-F5344CB8AC3E}">
        <p14:creationId xmlns:p14="http://schemas.microsoft.com/office/powerpoint/2010/main" val="1994606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noTextEdit="1"/>
          </p:cNvSpPr>
          <p:nvPr>
            <p:ph type="sldImg"/>
          </p:nvPr>
        </p:nvSpPr>
        <p:spPr>
          <a:ln/>
        </p:spPr>
      </p:sp>
      <p:sp>
        <p:nvSpPr>
          <p:cNvPr id="46082"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Arial" charset="0"/>
              <a:ea typeface="MS PGothic" charset="0"/>
            </a:endParaRPr>
          </a:p>
        </p:txBody>
      </p:sp>
      <p:sp>
        <p:nvSpPr>
          <p:cNvPr id="46083"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46A092D-524D-3D4B-BD2A-DF4416A75EEE}" type="slidenum">
              <a:rPr lang="it-IT" sz="1200"/>
              <a:pPr/>
              <a:t>13</a:t>
            </a:fld>
            <a:endParaRPr lang="it-IT" sz="1200"/>
          </a:p>
        </p:txBody>
      </p:sp>
    </p:spTree>
    <p:extLst>
      <p:ext uri="{BB962C8B-B14F-4D97-AF65-F5344CB8AC3E}">
        <p14:creationId xmlns:p14="http://schemas.microsoft.com/office/powerpoint/2010/main" val="232722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Arial" charset="0"/>
              <a:ea typeface="MS PGothic" charset="0"/>
            </a:endParaRPr>
          </a:p>
        </p:txBody>
      </p:sp>
    </p:spTree>
    <p:extLst>
      <p:ext uri="{BB962C8B-B14F-4D97-AF65-F5344CB8AC3E}">
        <p14:creationId xmlns:p14="http://schemas.microsoft.com/office/powerpoint/2010/main" val="76075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Il n’y a pas de convention internationale sur le déplacement interne </a:t>
            </a:r>
            <a:r>
              <a:rPr lang="fr-FR" dirty="0" smtClean="0">
                <a:latin typeface="Arial" charset="0"/>
                <a:ea typeface="MS PGothic" charset="0"/>
              </a:rPr>
              <a:t>mais </a:t>
            </a:r>
            <a:r>
              <a:rPr lang="fr-FR" dirty="0" smtClean="0">
                <a:latin typeface="Arial" charset="0"/>
                <a:ea typeface="MS PGothic" charset="0"/>
              </a:rPr>
              <a:t>le droit international des droits de l’homme, le droit international humanitaire, le droit international sur la réponse aux catastrophes forment un corpus de droit compréhensif qui nous guidera  dans l’élaboration d’un instrument national. </a:t>
            </a:r>
          </a:p>
          <a:p>
            <a:endParaRPr lang="fr-FR" dirty="0">
              <a:latin typeface="Arial" charset="0"/>
              <a:ea typeface="MS PGothic" charset="0"/>
            </a:endParaRPr>
          </a:p>
        </p:txBody>
      </p:sp>
      <p:sp>
        <p:nvSpPr>
          <p:cNvPr id="25603"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8F33FA6-A4BA-194D-916D-24F5BCE26006}" type="slidenum">
              <a:rPr lang="it-IT" sz="1200"/>
              <a:pPr/>
              <a:t>3</a:t>
            </a:fld>
            <a:endParaRPr lang="it-IT" sz="1200"/>
          </a:p>
        </p:txBody>
      </p:sp>
    </p:spTree>
    <p:extLst>
      <p:ext uri="{BB962C8B-B14F-4D97-AF65-F5344CB8AC3E}">
        <p14:creationId xmlns:p14="http://schemas.microsoft.com/office/powerpoint/2010/main" val="1426576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noTextEdit="1"/>
          </p:cNvSpPr>
          <p:nvPr>
            <p:ph type="sldImg"/>
          </p:nvPr>
        </p:nvSpPr>
        <p:spPr>
          <a:ln/>
        </p:spPr>
      </p:sp>
      <p:sp>
        <p:nvSpPr>
          <p:cNvPr id="27650"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sz="1200" b="1" i="0" u="none" strike="noStrike" kern="1200" baseline="0" dirty="0" smtClean="0">
                <a:solidFill>
                  <a:schemeClr val="tx1"/>
                </a:solidFill>
                <a:latin typeface="Arial" pitchFamily="34" charset="0"/>
                <a:ea typeface="MS PGothic" panose="020B0600070205080204" pitchFamily="34" charset="-128"/>
                <a:cs typeface="ＭＳ Ｐゴシック" charset="0"/>
              </a:rPr>
              <a:t>Le Droit des droits de l’homme </a:t>
            </a:r>
            <a:r>
              <a:rPr lang="fr-FR" sz="1200" b="0" i="0" u="none" strike="noStrike" kern="1200" baseline="0" dirty="0" smtClean="0">
                <a:solidFill>
                  <a:schemeClr val="tx1"/>
                </a:solidFill>
                <a:latin typeface="Arial" pitchFamily="34" charset="0"/>
                <a:ea typeface="MS PGothic" panose="020B0600070205080204" pitchFamily="34" charset="-128"/>
                <a:cs typeface="ＭＳ Ｐゴシック" charset="0"/>
              </a:rPr>
              <a:t>: Les crises de déplacement interne ont souvent lieu dans des contextes où les droits des PDI sont couramment négligés, méconnus ou violés. Le droit international des droits de l’homme constitue un cadre essentiel pour une réponse à ce problème, notamment à travers l’élaboration d’instruments nationaux fondés sur les droits. Des instruments de ce type, associés à l’incorporation des besoins et des préoccupations des PDI aux programmes nationaux d’action en matière</a:t>
            </a:r>
          </a:p>
          <a:p>
            <a:r>
              <a:rPr lang="fr-FR" sz="1200" b="0" i="0" u="none" strike="noStrike" kern="1200" baseline="0" dirty="0" smtClean="0">
                <a:solidFill>
                  <a:schemeClr val="tx1"/>
                </a:solidFill>
                <a:latin typeface="Arial" pitchFamily="34" charset="0"/>
                <a:ea typeface="MS PGothic" panose="020B0600070205080204" pitchFamily="34" charset="-128"/>
                <a:cs typeface="ＭＳ Ｐゴシック" charset="0"/>
              </a:rPr>
              <a:t>de droits de l’homme peuvent contribuer à améliorer les réponses apportées au déplacement interne</a:t>
            </a:r>
            <a:endParaRPr lang="en-US" altLang="fr-FR" dirty="0" smtClean="0"/>
          </a:p>
          <a:p>
            <a:endParaRPr lang="en-US" altLang="fr-FR" dirty="0" smtClean="0"/>
          </a:p>
          <a:p>
            <a:r>
              <a:rPr lang="fr-FR" sz="1200" b="0" i="0" u="none" strike="noStrike" kern="1200" baseline="0" dirty="0" smtClean="0">
                <a:solidFill>
                  <a:schemeClr val="tx1"/>
                </a:solidFill>
                <a:latin typeface="Arial" pitchFamily="34" charset="0"/>
                <a:ea typeface="MS PGothic" panose="020B0600070205080204" pitchFamily="34" charset="-128"/>
                <a:cs typeface="ＭＳ Ｐゴシック" charset="0"/>
              </a:rPr>
              <a:t>Il est fréquent dans le monde que les Constitutions nationales incluent une déclaration des droits qui reflète en grande partie les droits de l’homme inscrits dans le droit régional et international des droits de l’homme. Le droit des droits de l’homme est essentiellement codifié par le biais de traités internationaux ou régionaux, soit dans le cadre de conventions générales des droits de l’homme, ou dans celui d’instruments spécifiques destinés à protéger certains groupes particuliers comme les enfants ou les femmes, ou un droit particulier comme la protection contre la torture. Certains droits humains fondamentaux comme l’interdiction de la torture font également partie du droit coutumier international et doivent être respectés par tous les pays sans exception, y compris par ceux qui ne sont pas parties aux traités concernés.</a:t>
            </a:r>
            <a:endParaRPr lang="en-US" altLang="fr-FR" dirty="0" smtClean="0"/>
          </a:p>
          <a:p>
            <a:endParaRPr lang="en-US" altLang="fr-FR" dirty="0" smtClean="0"/>
          </a:p>
          <a:p>
            <a:r>
              <a:rPr lang="en-US" altLang="fr-FR" dirty="0" err="1" smtClean="0"/>
              <a:t>Exemples</a:t>
            </a:r>
            <a:r>
              <a:rPr lang="en-US" altLang="fr-FR" dirty="0" smtClean="0"/>
              <a:t> de</a:t>
            </a:r>
            <a:r>
              <a:rPr lang="en-US" altLang="fr-FR" baseline="0" dirty="0" smtClean="0"/>
              <a:t> </a:t>
            </a:r>
            <a:r>
              <a:rPr lang="en-US" altLang="fr-FR" baseline="0" dirty="0" err="1" smtClean="0"/>
              <a:t>traités</a:t>
            </a:r>
            <a:r>
              <a:rPr lang="en-US" altLang="fr-FR" baseline="0" dirty="0" smtClean="0"/>
              <a:t> des droits de </a:t>
            </a:r>
            <a:r>
              <a:rPr lang="en-US" altLang="fr-FR" baseline="0" dirty="0" err="1" smtClean="0"/>
              <a:t>l’homme</a:t>
            </a:r>
            <a:r>
              <a:rPr lang="en-US" altLang="fr-FR" baseline="0" dirty="0" smtClean="0"/>
              <a:t> </a:t>
            </a:r>
            <a:r>
              <a:rPr lang="en-US" altLang="fr-FR" baseline="0" dirty="0" err="1" smtClean="0"/>
              <a:t>généraux</a:t>
            </a:r>
            <a:r>
              <a:rPr lang="en-US" altLang="fr-FR" baseline="0" dirty="0" smtClean="0"/>
              <a:t> </a:t>
            </a:r>
            <a:r>
              <a:rPr lang="en-US" altLang="fr-FR" dirty="0" smtClean="0"/>
              <a:t>: </a:t>
            </a:r>
          </a:p>
          <a:p>
            <a:endParaRPr lang="en-US" altLang="fr-FR" dirty="0" smtClean="0"/>
          </a:p>
          <a:p>
            <a:pPr marL="171450" indent="-171450">
              <a:buFont typeface="Arial"/>
              <a:buChar char="•"/>
            </a:pPr>
            <a:r>
              <a:rPr lang="fr-FR" sz="1200" b="0" i="0" u="none" strike="noStrike" kern="1200" baseline="0" dirty="0" smtClean="0">
                <a:solidFill>
                  <a:schemeClr val="tx1"/>
                </a:solidFill>
                <a:latin typeface="Arial" pitchFamily="34" charset="0"/>
                <a:ea typeface="MS PGothic" panose="020B0600070205080204" pitchFamily="34" charset="-128"/>
                <a:cs typeface="ＭＳ Ｐゴシック" charset="0"/>
              </a:rPr>
              <a:t>Pacte international sur les droits civils et politiques</a:t>
            </a:r>
          </a:p>
          <a:p>
            <a:pPr marL="171450" indent="-171450">
              <a:buFont typeface="Arial"/>
              <a:buChar char="•"/>
            </a:pPr>
            <a:r>
              <a:rPr lang="fr-FR" sz="1200" b="0" i="0" u="none" strike="noStrike" kern="1200" baseline="0" dirty="0" smtClean="0">
                <a:solidFill>
                  <a:schemeClr val="tx1"/>
                </a:solidFill>
                <a:latin typeface="Arial" pitchFamily="34" charset="0"/>
                <a:ea typeface="MS PGothic" panose="020B0600070205080204" pitchFamily="34" charset="-128"/>
                <a:cs typeface="ＭＳ Ｐゴシック" charset="0"/>
              </a:rPr>
              <a:t>Pacte international sur les droits économiques, sociaux et culturels</a:t>
            </a:r>
            <a:endParaRPr lang="en-US" altLang="fr-FR" dirty="0" smtClean="0"/>
          </a:p>
          <a:p>
            <a:endParaRPr lang="en-US" altLang="fr-FR" dirty="0" smtClean="0"/>
          </a:p>
          <a:p>
            <a:r>
              <a:rPr lang="en-US" altLang="fr-FR" dirty="0" err="1" smtClean="0"/>
              <a:t>Exemples</a:t>
            </a:r>
            <a:r>
              <a:rPr lang="en-US" altLang="fr-FR" dirty="0" smtClean="0"/>
              <a:t> de </a:t>
            </a:r>
            <a:r>
              <a:rPr lang="en-US" altLang="fr-FR" dirty="0" err="1" smtClean="0"/>
              <a:t>traités</a:t>
            </a:r>
            <a:r>
              <a:rPr lang="en-US" altLang="fr-FR" dirty="0" smtClean="0"/>
              <a:t> de droits de </a:t>
            </a:r>
            <a:r>
              <a:rPr lang="en-US" altLang="fr-FR" dirty="0" err="1" smtClean="0"/>
              <a:t>l’homme</a:t>
            </a:r>
            <a:r>
              <a:rPr lang="en-US" altLang="fr-FR" dirty="0" smtClean="0"/>
              <a:t> </a:t>
            </a:r>
            <a:r>
              <a:rPr lang="en-US" altLang="fr-FR" dirty="0" err="1" smtClean="0"/>
              <a:t>spécifiques</a:t>
            </a:r>
            <a:r>
              <a:rPr lang="en-US" altLang="fr-FR" dirty="0" smtClean="0"/>
              <a:t>: </a:t>
            </a:r>
          </a:p>
          <a:p>
            <a:endParaRPr lang="en-US" altLang="fr-FR" dirty="0" smtClean="0">
              <a:solidFill>
                <a:srgbClr val="FF0000"/>
              </a:solidFill>
            </a:endParaRPr>
          </a:p>
          <a:p>
            <a:pPr marL="171450" indent="-171450">
              <a:buFont typeface="Arial"/>
              <a:buChar char="•"/>
            </a:pPr>
            <a:r>
              <a:rPr lang="fr-FR" altLang="fr-FR" dirty="0" smtClean="0">
                <a:solidFill>
                  <a:srgbClr val="FF0000"/>
                </a:solidFill>
              </a:rPr>
              <a:t>Convention internationale sur l’élimination de toutes les</a:t>
            </a:r>
            <a:r>
              <a:rPr lang="fr-FR" altLang="fr-FR" baseline="0" dirty="0" smtClean="0">
                <a:solidFill>
                  <a:srgbClr val="FF0000"/>
                </a:solidFill>
              </a:rPr>
              <a:t> </a:t>
            </a:r>
            <a:r>
              <a:rPr lang="fr-FR" altLang="fr-FR" dirty="0" smtClean="0">
                <a:solidFill>
                  <a:srgbClr val="FF0000"/>
                </a:solidFill>
              </a:rPr>
              <a:t>formes de discrimination raciale.</a:t>
            </a:r>
          </a:p>
          <a:p>
            <a:pPr marL="171450" indent="-171450">
              <a:buFont typeface="Arial"/>
              <a:buChar char="•"/>
            </a:pPr>
            <a:r>
              <a:rPr lang="fr-FR" altLang="fr-FR" dirty="0" smtClean="0">
                <a:solidFill>
                  <a:srgbClr val="FF0000"/>
                </a:solidFill>
              </a:rPr>
              <a:t>Convention contre la torture et autres peines et traitements</a:t>
            </a:r>
            <a:r>
              <a:rPr lang="fr-FR" altLang="fr-FR" baseline="0" dirty="0" smtClean="0">
                <a:solidFill>
                  <a:srgbClr val="FF0000"/>
                </a:solidFill>
              </a:rPr>
              <a:t> </a:t>
            </a:r>
            <a:r>
              <a:rPr lang="fr-FR" altLang="fr-FR" dirty="0" smtClean="0">
                <a:solidFill>
                  <a:srgbClr val="FF0000"/>
                </a:solidFill>
              </a:rPr>
              <a:t>cruels, inhumains ou dégradants</a:t>
            </a:r>
          </a:p>
          <a:p>
            <a:pPr marL="171450" indent="-171450">
              <a:buFont typeface="Arial"/>
              <a:buChar char="•"/>
            </a:pPr>
            <a:r>
              <a:rPr lang="fr-FR" altLang="fr-FR" dirty="0" smtClean="0">
                <a:solidFill>
                  <a:srgbClr val="FF0000"/>
                </a:solidFill>
              </a:rPr>
              <a:t>Convention sur l’élimination de toutes les formes de discrimination</a:t>
            </a:r>
            <a:r>
              <a:rPr lang="fr-FR" altLang="fr-FR" baseline="0" dirty="0" smtClean="0">
                <a:solidFill>
                  <a:srgbClr val="FF0000"/>
                </a:solidFill>
              </a:rPr>
              <a:t> </a:t>
            </a:r>
            <a:r>
              <a:rPr lang="fr-FR" altLang="fr-FR" dirty="0" smtClean="0">
                <a:solidFill>
                  <a:srgbClr val="FF0000"/>
                </a:solidFill>
              </a:rPr>
              <a:t>à l’égard des femmes</a:t>
            </a:r>
          </a:p>
          <a:p>
            <a:pPr marL="171450" indent="-171450">
              <a:buFont typeface="Arial"/>
              <a:buChar char="•"/>
            </a:pPr>
            <a:r>
              <a:rPr lang="fr-FR" altLang="fr-FR" dirty="0" smtClean="0">
                <a:solidFill>
                  <a:srgbClr val="FF0000"/>
                </a:solidFill>
              </a:rPr>
              <a:t>Convention relative aux droits de l’enfant et Protocole</a:t>
            </a:r>
            <a:r>
              <a:rPr lang="fr-FR" altLang="fr-FR" baseline="0" dirty="0" smtClean="0">
                <a:solidFill>
                  <a:srgbClr val="FF0000"/>
                </a:solidFill>
              </a:rPr>
              <a:t> </a:t>
            </a:r>
            <a:r>
              <a:rPr lang="fr-FR" altLang="fr-FR" dirty="0" smtClean="0">
                <a:solidFill>
                  <a:srgbClr val="FF0000"/>
                </a:solidFill>
              </a:rPr>
              <a:t>facultatif II</a:t>
            </a:r>
          </a:p>
          <a:p>
            <a:pPr marL="171450" indent="-171450">
              <a:buFont typeface="Arial"/>
              <a:buChar char="•"/>
            </a:pPr>
            <a:r>
              <a:rPr lang="fr-FR" altLang="fr-FR" dirty="0" smtClean="0">
                <a:solidFill>
                  <a:srgbClr val="FF0000"/>
                </a:solidFill>
              </a:rPr>
              <a:t>Convention pour la protection de toutes les personnes</a:t>
            </a:r>
            <a:r>
              <a:rPr lang="fr-FR" altLang="fr-FR" baseline="0" dirty="0" smtClean="0">
                <a:solidFill>
                  <a:srgbClr val="FF0000"/>
                </a:solidFill>
              </a:rPr>
              <a:t> </a:t>
            </a:r>
            <a:r>
              <a:rPr lang="fr-FR" altLang="fr-FR" dirty="0" smtClean="0">
                <a:solidFill>
                  <a:srgbClr val="FF0000"/>
                </a:solidFill>
              </a:rPr>
              <a:t>contre les disparitions forcées</a:t>
            </a:r>
          </a:p>
          <a:p>
            <a:pPr marL="171450" indent="-171450">
              <a:buFont typeface="Arial"/>
              <a:buChar char="•"/>
            </a:pPr>
            <a:r>
              <a:rPr lang="fr-FR" altLang="fr-FR" dirty="0" smtClean="0">
                <a:solidFill>
                  <a:srgbClr val="FF0000"/>
                </a:solidFill>
              </a:rPr>
              <a:t>Convention relative aux droits des personnes handicapées</a:t>
            </a:r>
          </a:p>
          <a:p>
            <a:pPr marL="171450" indent="-171450">
              <a:buFontTx/>
              <a:buChar char="-"/>
            </a:pPr>
            <a:endParaRPr lang="fr-FR" altLang="fr-FR" dirty="0" smtClean="0">
              <a:solidFill>
                <a:srgbClr val="FF0000"/>
              </a:solidFill>
            </a:endParaRPr>
          </a:p>
          <a:p>
            <a:pPr marL="0" indent="0">
              <a:buFontTx/>
              <a:buNone/>
            </a:pPr>
            <a:r>
              <a:rPr lang="fr-FR" altLang="fr-FR" b="1" dirty="0" smtClean="0">
                <a:solidFill>
                  <a:srgbClr val="FF0000"/>
                </a:solidFill>
              </a:rPr>
              <a:t>Le Droit International</a:t>
            </a:r>
            <a:r>
              <a:rPr lang="fr-FR" altLang="fr-FR" b="1" baseline="0" dirty="0" smtClean="0">
                <a:solidFill>
                  <a:srgbClr val="FF0000"/>
                </a:solidFill>
              </a:rPr>
              <a:t> Humanitaire :</a:t>
            </a:r>
            <a:r>
              <a:rPr lang="fr-FR" altLang="fr-FR" baseline="0" dirty="0" smtClean="0">
                <a:solidFill>
                  <a:srgbClr val="FF0000"/>
                </a:solidFill>
              </a:rPr>
              <a:t> </a:t>
            </a:r>
            <a:r>
              <a:rPr lang="fr-FR" altLang="fr-FR" dirty="0" smtClean="0">
                <a:solidFill>
                  <a:srgbClr val="FF0000"/>
                </a:solidFill>
              </a:rPr>
              <a:t>Le droit international humanitaire s’applique aux situations de conflit armé et</a:t>
            </a:r>
            <a:r>
              <a:rPr lang="fr-FR" altLang="fr-FR" baseline="0" dirty="0" smtClean="0">
                <a:solidFill>
                  <a:srgbClr val="FF0000"/>
                </a:solidFill>
              </a:rPr>
              <a:t> </a:t>
            </a:r>
            <a:r>
              <a:rPr lang="fr-FR" altLang="fr-FR" dirty="0" smtClean="0">
                <a:solidFill>
                  <a:srgbClr val="FF0000"/>
                </a:solidFill>
              </a:rPr>
              <a:t>d’occupation, et vise à en limiter les effets. Il établit des paramètres concernant</a:t>
            </a:r>
            <a:r>
              <a:rPr lang="fr-FR" altLang="fr-FR" baseline="0" dirty="0" smtClean="0">
                <a:solidFill>
                  <a:srgbClr val="FF0000"/>
                </a:solidFill>
              </a:rPr>
              <a:t> </a:t>
            </a:r>
            <a:r>
              <a:rPr lang="fr-FR" altLang="fr-FR" dirty="0" smtClean="0">
                <a:solidFill>
                  <a:srgbClr val="FF0000"/>
                </a:solidFill>
              </a:rPr>
              <a:t>les méthodes et moyens de guerre, et protège les individus qui ne participent pas ou ne participent plus aux hostilités. Les PDI font partie de la population civile et devraient donc, à ce titre, bénéficier entièrement de la protection établie par le droit international humanitaire dans les</a:t>
            </a:r>
            <a:r>
              <a:rPr lang="fr-FR" altLang="fr-FR" baseline="0" dirty="0" smtClean="0">
                <a:solidFill>
                  <a:srgbClr val="FF0000"/>
                </a:solidFill>
              </a:rPr>
              <a:t> </a:t>
            </a:r>
            <a:r>
              <a:rPr lang="fr-FR" altLang="fr-FR" dirty="0" smtClean="0">
                <a:solidFill>
                  <a:srgbClr val="FF0000"/>
                </a:solidFill>
              </a:rPr>
              <a:t>situations de conflit armé et/ou d’occupation. Dans le cadre d’un conflit, le droit</a:t>
            </a:r>
            <a:r>
              <a:rPr lang="fr-FR" altLang="fr-FR" baseline="0" dirty="0" smtClean="0">
                <a:solidFill>
                  <a:srgbClr val="FF0000"/>
                </a:solidFill>
              </a:rPr>
              <a:t> </a:t>
            </a:r>
            <a:r>
              <a:rPr lang="fr-FR" altLang="fr-FR" dirty="0" smtClean="0">
                <a:solidFill>
                  <a:srgbClr val="FF0000"/>
                </a:solidFill>
              </a:rPr>
              <a:t>international humanitaire est juridiquement contraignant pour toutes les parties</a:t>
            </a:r>
            <a:r>
              <a:rPr lang="fr-FR" altLang="fr-FR" baseline="0" dirty="0" smtClean="0">
                <a:solidFill>
                  <a:srgbClr val="FF0000"/>
                </a:solidFill>
              </a:rPr>
              <a:t> </a:t>
            </a:r>
            <a:r>
              <a:rPr lang="fr-FR" altLang="fr-FR" dirty="0" smtClean="0">
                <a:solidFill>
                  <a:srgbClr val="FF0000"/>
                </a:solidFill>
              </a:rPr>
              <a:t>au conflit, étatiques ou non-étatiques. </a:t>
            </a:r>
            <a:r>
              <a:rPr lang="fr-FR" sz="1200" b="0" i="0" u="none" strike="noStrike" kern="1200" baseline="0" dirty="0" smtClean="0">
                <a:solidFill>
                  <a:srgbClr val="FF0000"/>
                </a:solidFill>
                <a:latin typeface="Arial" pitchFamily="34" charset="0"/>
                <a:ea typeface="MS PGothic" panose="020B0600070205080204" pitchFamily="34" charset="-128"/>
                <a:cs typeface="ＭＳ Ｐゴシック" charset="0"/>
              </a:rPr>
              <a:t>Cet aspect est particulièrement important dans les situations de conflit armé interne où des populations peuvent se trouver déplacées à l’intérieur ou en direction de zones contrôlées par des groupes armés non-étatiques. Il incombe à ces groupes de respecter leurs obligations à l’égard de l’ensemble de la population civile, y compris des PDI. Le fait de respecter les dispositions du DIH ne confère toutefois aucun statut juridique à ces groupes</a:t>
            </a:r>
            <a:r>
              <a:rPr lang="en-US" altLang="fr-FR" dirty="0" smtClean="0">
                <a:solidFill>
                  <a:srgbClr val="FF0000"/>
                </a:solidFill>
              </a:rPr>
              <a:t> </a:t>
            </a:r>
            <a:r>
              <a:rPr lang="en-US" altLang="fr-FR" dirty="0" smtClean="0"/>
              <a:t>(</a:t>
            </a:r>
            <a:r>
              <a:rPr lang="fr-FR" sz="1200" kern="1200" dirty="0" smtClean="0">
                <a:solidFill>
                  <a:schemeClr val="tx1"/>
                </a:solidFill>
                <a:effectLst/>
                <a:latin typeface="Arial" pitchFamily="34" charset="0"/>
                <a:ea typeface="MS PGothic" panose="020B0600070205080204" pitchFamily="34" charset="-128"/>
                <a:cs typeface="ＭＳ Ｐゴシック" charset="0"/>
              </a:rPr>
              <a:t>Instruments nationaux relatifs au déplacement de personnes à l’intérieur de leur propre pays. Guide pour en faciliter l’élaboration, IDMC-NRC/Brookings-LSE, août 2013)</a:t>
            </a:r>
          </a:p>
          <a:p>
            <a:endParaRPr lang="en-US" altLang="fr-FR" dirty="0" smtClean="0">
              <a:solidFill>
                <a:srgbClr val="000000"/>
              </a:solidFill>
            </a:endParaRPr>
          </a:p>
          <a:p>
            <a:endParaRPr lang="en-US" altLang="fr-FR" dirty="0" smtClean="0"/>
          </a:p>
          <a:p>
            <a:endParaRPr lang="en-US" altLang="fr-FR" dirty="0" smtClean="0"/>
          </a:p>
          <a:p>
            <a:r>
              <a:rPr lang="en-US" altLang="fr-FR" dirty="0" smtClean="0"/>
              <a:t>Se </a:t>
            </a:r>
            <a:r>
              <a:rPr lang="en-US" altLang="fr-FR" dirty="0" err="1" smtClean="0"/>
              <a:t>réferer</a:t>
            </a:r>
            <a:r>
              <a:rPr lang="en-US" altLang="fr-FR" dirty="0" smtClean="0"/>
              <a:t> au </a:t>
            </a:r>
            <a:r>
              <a:rPr lang="fr-FR" sz="1200" b="1" i="0" u="none" strike="noStrike" baseline="0" dirty="0" smtClean="0">
                <a:latin typeface="Arial" panose="020B0604020202020204" pitchFamily="34" charset="0"/>
              </a:rPr>
              <a:t>SERVICE CONSULTATIF </a:t>
            </a:r>
            <a:r>
              <a:rPr lang="fr-FR" sz="1200" b="0" i="0" u="none" strike="noStrike" baseline="0" dirty="0" smtClean="0">
                <a:latin typeface="Arial" panose="020B0604020202020204" pitchFamily="34" charset="0"/>
              </a:rPr>
              <a:t>SUR LE DROIT INTERNATIONAL HUMANITAIRE</a:t>
            </a:r>
            <a:r>
              <a:rPr lang="en-US" altLang="fr-FR" dirty="0" smtClean="0"/>
              <a:t> sur</a:t>
            </a:r>
            <a:r>
              <a:rPr lang="en-US" altLang="fr-FR" baseline="0" dirty="0" smtClean="0"/>
              <a:t> les PDI et le DIH qui </a:t>
            </a:r>
            <a:r>
              <a:rPr lang="en-US" altLang="fr-FR" baseline="0" dirty="0" err="1" smtClean="0"/>
              <a:t>est</a:t>
            </a:r>
            <a:r>
              <a:rPr lang="en-US" altLang="fr-FR" baseline="0" dirty="0" smtClean="0"/>
              <a:t> </a:t>
            </a:r>
            <a:r>
              <a:rPr lang="en-US" altLang="fr-FR" baseline="0" dirty="0" err="1" smtClean="0"/>
              <a:t>distribué</a:t>
            </a:r>
            <a:r>
              <a:rPr lang="en-US" altLang="fr-FR" baseline="0" dirty="0" smtClean="0"/>
              <a:t> </a:t>
            </a:r>
            <a:r>
              <a:rPr lang="en-US" altLang="fr-FR" baseline="0" dirty="0" err="1" smtClean="0"/>
              <a:t>comme</a:t>
            </a:r>
            <a:r>
              <a:rPr lang="en-US" altLang="fr-FR" baseline="0" dirty="0" smtClean="0"/>
              <a:t> handout de </a:t>
            </a:r>
            <a:r>
              <a:rPr lang="en-US" altLang="fr-FR" baseline="0" dirty="0" err="1" smtClean="0"/>
              <a:t>ces</a:t>
            </a:r>
            <a:r>
              <a:rPr lang="en-US" altLang="fr-FR" baseline="0" dirty="0" smtClean="0"/>
              <a:t> sessions.</a:t>
            </a:r>
            <a:endParaRPr lang="en-US" altLang="fr-FR" dirty="0" smtClean="0"/>
          </a:p>
          <a:p>
            <a:endParaRPr lang="en-US" altLang="fr-FR" dirty="0" smtClean="0"/>
          </a:p>
          <a:p>
            <a:endParaRPr lang="fr-FR" altLang="fr-FR" dirty="0" smtClean="0"/>
          </a:p>
          <a:p>
            <a:endParaRPr lang="fr-FR" dirty="0">
              <a:latin typeface="Arial" charset="0"/>
              <a:ea typeface="MS PGothic" charset="0"/>
            </a:endParaRPr>
          </a:p>
        </p:txBody>
      </p:sp>
      <p:sp>
        <p:nvSpPr>
          <p:cNvPr id="27651"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9DE320B-774D-9B48-9842-98185B00305B}" type="slidenum">
              <a:rPr lang="it-IT" sz="1200"/>
              <a:pPr/>
              <a:t>4</a:t>
            </a:fld>
            <a:endParaRPr lang="it-IT" sz="1200"/>
          </a:p>
        </p:txBody>
      </p:sp>
    </p:spTree>
    <p:extLst>
      <p:ext uri="{BB962C8B-B14F-4D97-AF65-F5344CB8AC3E}">
        <p14:creationId xmlns:p14="http://schemas.microsoft.com/office/powerpoint/2010/main" val="3572764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2405063" y="641350"/>
            <a:ext cx="2095500" cy="1571625"/>
          </a:xfrm>
          <a:ln/>
        </p:spPr>
      </p:sp>
      <p:sp>
        <p:nvSpPr>
          <p:cNvPr id="29698" name="Rectangle 3"/>
          <p:cNvSpPr>
            <a:spLocks noGrp="1" noChangeArrowheads="1"/>
          </p:cNvSpPr>
          <p:nvPr>
            <p:ph type="body" idx="1"/>
          </p:nvPr>
        </p:nvSpPr>
        <p:spPr>
          <a:xfrm>
            <a:off x="922338" y="2282825"/>
            <a:ext cx="5092700" cy="63611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b="1" dirty="0" smtClean="0">
                <a:latin typeface="Arial" charset="0"/>
                <a:ea typeface="MS PGothic" charset="0"/>
              </a:rPr>
              <a:t>Le déplacement interne en tant que délit international</a:t>
            </a:r>
          </a:p>
          <a:p>
            <a:r>
              <a:rPr lang="fr-FR" dirty="0" smtClean="0">
                <a:latin typeface="Arial" charset="0"/>
                <a:ea typeface="MS PGothic" charset="0"/>
              </a:rPr>
              <a:t>Le Statut de Rome de la Cour pénale internationale datant de 1998, identifie</a:t>
            </a:r>
          </a:p>
          <a:p>
            <a:r>
              <a:rPr lang="fr-FR" dirty="0" smtClean="0">
                <a:latin typeface="Arial" charset="0"/>
                <a:ea typeface="MS PGothic" charset="0"/>
              </a:rPr>
              <a:t>principalement trois délits internationaux, le crime de génocide, les crimes</a:t>
            </a:r>
          </a:p>
          <a:p>
            <a:r>
              <a:rPr lang="fr-FR" dirty="0" smtClean="0">
                <a:latin typeface="Arial" charset="0"/>
                <a:ea typeface="MS PGothic" charset="0"/>
              </a:rPr>
              <a:t>contre l’humanité et les crimes de guerre. Et elle clarifie que le déplacement</a:t>
            </a:r>
          </a:p>
          <a:p>
            <a:r>
              <a:rPr lang="fr-FR" dirty="0" smtClean="0">
                <a:latin typeface="Arial" charset="0"/>
                <a:ea typeface="MS PGothic" charset="0"/>
              </a:rPr>
              <a:t>interne peut être entendu comme l’un de ces délits internationaux.</a:t>
            </a:r>
          </a:p>
          <a:p>
            <a:r>
              <a:rPr lang="fr-FR" dirty="0" smtClean="0">
                <a:latin typeface="Arial" charset="0"/>
                <a:ea typeface="MS PGothic" charset="0"/>
              </a:rPr>
              <a:t>Article 7 – Crimes contre l’humanité : la déportation ou le transfert forcé de</a:t>
            </a:r>
          </a:p>
          <a:p>
            <a:r>
              <a:rPr lang="fr-FR" dirty="0" smtClean="0">
                <a:latin typeface="Arial" charset="0"/>
                <a:ea typeface="MS PGothic" charset="0"/>
              </a:rPr>
              <a:t>population peut être entendu comme crime contre l’humanité s’il est commis</a:t>
            </a:r>
          </a:p>
          <a:p>
            <a:r>
              <a:rPr lang="fr-FR" dirty="0" smtClean="0">
                <a:latin typeface="Arial" charset="0"/>
                <a:ea typeface="MS PGothic" charset="0"/>
              </a:rPr>
              <a:t>dans le cadre d’une attaque généralisée ou systématique lancée contre la</a:t>
            </a:r>
          </a:p>
          <a:p>
            <a:r>
              <a:rPr lang="fr-FR" dirty="0" smtClean="0">
                <a:latin typeface="Arial" charset="0"/>
                <a:ea typeface="MS PGothic" charset="0"/>
              </a:rPr>
              <a:t>population civile et en connaissance de cette attaque. Par déportation ou</a:t>
            </a:r>
          </a:p>
          <a:p>
            <a:r>
              <a:rPr lang="fr-FR" dirty="0" smtClean="0">
                <a:latin typeface="Arial" charset="0"/>
                <a:ea typeface="MS PGothic" charset="0"/>
              </a:rPr>
              <a:t>transfert forcé de population on entend « le fait de déplacer de force des</a:t>
            </a:r>
          </a:p>
          <a:p>
            <a:r>
              <a:rPr lang="fr-FR" dirty="0" smtClean="0">
                <a:latin typeface="Arial" charset="0"/>
                <a:ea typeface="MS PGothic" charset="0"/>
              </a:rPr>
              <a:t>personnes, en les expulsant ou par d’autres moyens coercitifs, de la région</a:t>
            </a:r>
          </a:p>
          <a:p>
            <a:r>
              <a:rPr lang="fr-FR" dirty="0" smtClean="0">
                <a:latin typeface="Arial" charset="0"/>
                <a:ea typeface="MS PGothic" charset="0"/>
              </a:rPr>
              <a:t>où elles se trouvent légalement, sans motifs admis en droit international »</a:t>
            </a:r>
          </a:p>
          <a:p>
            <a:r>
              <a:rPr lang="fr-FR" dirty="0" smtClean="0">
                <a:latin typeface="Arial" charset="0"/>
                <a:ea typeface="MS PGothic" charset="0"/>
              </a:rPr>
              <a:t>(Article 7 (1) (d) et (2) (d)).</a:t>
            </a:r>
          </a:p>
          <a:p>
            <a:r>
              <a:rPr lang="fr-FR" dirty="0" smtClean="0">
                <a:latin typeface="Arial" charset="0"/>
                <a:ea typeface="MS PGothic" charset="0"/>
              </a:rPr>
              <a:t>Article 8 – Crimes de guerre : On entend par crimes de guerre des infractions</a:t>
            </a:r>
          </a:p>
          <a:p>
            <a:r>
              <a:rPr lang="fr-FR" dirty="0" smtClean="0">
                <a:latin typeface="Arial" charset="0"/>
                <a:ea typeface="MS PGothic" charset="0"/>
              </a:rPr>
              <a:t>graves aux Convention de Genève de 1949, ou d’autres violations graves des</a:t>
            </a:r>
          </a:p>
          <a:p>
            <a:r>
              <a:rPr lang="fr-FR" dirty="0" smtClean="0">
                <a:latin typeface="Arial" charset="0"/>
                <a:ea typeface="MS PGothic" charset="0"/>
              </a:rPr>
              <a:t>droits ou des coutumes applicables aux conflits armés, à savoir la déportation</a:t>
            </a:r>
          </a:p>
          <a:p>
            <a:r>
              <a:rPr lang="fr-FR" dirty="0" smtClean="0">
                <a:latin typeface="Arial" charset="0"/>
                <a:ea typeface="MS PGothic" charset="0"/>
              </a:rPr>
              <a:t>ou le transfert illégal ou la détention illégale de civils (Art. 8 (2) (a) (vii) ou le</a:t>
            </a:r>
          </a:p>
          <a:p>
            <a:r>
              <a:rPr lang="fr-FR" dirty="0" smtClean="0">
                <a:latin typeface="Arial" charset="0"/>
                <a:ea typeface="MS PGothic" charset="0"/>
              </a:rPr>
              <a:t>fait « d’ordonner le déplacement de la population civile pour des raisons ayant</a:t>
            </a:r>
          </a:p>
          <a:p>
            <a:r>
              <a:rPr lang="fr-FR" dirty="0" smtClean="0">
                <a:latin typeface="Arial" charset="0"/>
                <a:ea typeface="MS PGothic" charset="0"/>
              </a:rPr>
              <a:t>trait au conflit, sauf dans les cas où la sécurité des civils ou des impératifs</a:t>
            </a:r>
          </a:p>
          <a:p>
            <a:r>
              <a:rPr lang="fr-FR" dirty="0" smtClean="0">
                <a:latin typeface="Arial" charset="0"/>
                <a:ea typeface="MS PGothic" charset="0"/>
              </a:rPr>
              <a:t>militaires l’exigent » (Art. 8 (2) (e) (viii)).</a:t>
            </a:r>
          </a:p>
          <a:p>
            <a:r>
              <a:rPr lang="fr-FR" dirty="0" smtClean="0">
                <a:latin typeface="Arial" charset="0"/>
                <a:ea typeface="MS PGothic" charset="0"/>
              </a:rPr>
              <a:t>(Instruments nationaux relatifs au déplacement de personnes à l’intérieur de leur propre pays. Guide pour en faciliter l’élaboration, IDMC-NRC/Brookings-LSE, aout 2013)</a:t>
            </a:r>
          </a:p>
          <a:p>
            <a:endParaRPr lang="fr-FR" dirty="0">
              <a:latin typeface="Arial" charset="0"/>
              <a:ea typeface="MS PGothic" charset="0"/>
            </a:endParaRPr>
          </a:p>
        </p:txBody>
      </p:sp>
      <p:pic>
        <p:nvPicPr>
          <p:cNvPr id="29699" name="Picture 4"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863" y="4924425"/>
            <a:ext cx="3333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86175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Les Principes Directeurs détaillent les garanties applicables aux PDI et qui visent à empêcher le déplacement arbitraire, à en atténuer l’impact et à le résoudre lorsqu’il a lieu. Ils couvrent toutes les phases de déplacement, y compris la prévention, la protection </a:t>
            </a:r>
            <a:r>
              <a:rPr lang="fr-FR" dirty="0" smtClean="0">
                <a:latin typeface="Arial" charset="0"/>
                <a:ea typeface="MS PGothic" charset="0"/>
              </a:rPr>
              <a:t>durant </a:t>
            </a:r>
            <a:r>
              <a:rPr lang="fr-FR" dirty="0" smtClean="0">
                <a:latin typeface="Arial" charset="0"/>
                <a:ea typeface="MS PGothic" charset="0"/>
              </a:rPr>
              <a:t>le déplacement et la recherche de solutions durables. Ils établissent également des standards en termes de réponse humanitaire. </a:t>
            </a:r>
          </a:p>
          <a:p>
            <a:r>
              <a:rPr lang="fr-FR" dirty="0" smtClean="0">
                <a:latin typeface="Arial" charset="0"/>
                <a:ea typeface="MS PGothic" charset="0"/>
              </a:rPr>
              <a:t>Ils sont fondés sur les droits de l’homme, le droit humanitaire, et en tant que tel reflètent les normes existantes en clarifiant la manière de les appliquer au déplacement interne au lieu de créer de nouvelles obligations. Cela a facilité leur reconnaissance comme le montre leur incorporation croissante dans les cadres juridiques nationaux des pays affectés par le déplacement. </a:t>
            </a:r>
          </a:p>
          <a:p>
            <a:endParaRPr lang="fr-CH" dirty="0">
              <a:latin typeface="Arial" charset="0"/>
              <a:ea typeface="MS PGothic"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1A48011-6DE0-E14F-A4E8-D12F95DBD8C9}" type="slidenum">
              <a:rPr lang="it-IT" sz="1200"/>
              <a:pPr/>
              <a:t>6</a:t>
            </a:fld>
            <a:endParaRPr lang="it-IT" sz="1200"/>
          </a:p>
        </p:txBody>
      </p:sp>
    </p:spTree>
    <p:extLst>
      <p:ext uri="{BB962C8B-B14F-4D97-AF65-F5344CB8AC3E}">
        <p14:creationId xmlns:p14="http://schemas.microsoft.com/office/powerpoint/2010/main" val="1782013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Afin de réduire le risque de déplacement arbitraire </a:t>
            </a:r>
            <a:r>
              <a:rPr lang="fr-FR" dirty="0" smtClean="0">
                <a:latin typeface="Arial" charset="0"/>
                <a:ea typeface="MS PGothic" charset="0"/>
              </a:rPr>
              <a:t>durant </a:t>
            </a:r>
            <a:r>
              <a:rPr lang="fr-FR" dirty="0" smtClean="0">
                <a:latin typeface="Arial" charset="0"/>
                <a:ea typeface="MS PGothic" charset="0"/>
              </a:rPr>
              <a:t>les conflits armés, les autorités doivent s’assurer du respect total des provisions du droit international humanitaire, y compris la distinction entre combattants et civils. D’autres obligations importantes sont:</a:t>
            </a:r>
          </a:p>
          <a:p>
            <a:pPr marL="171450" indent="-171450">
              <a:buFont typeface="Arial"/>
              <a:buChar char="•"/>
            </a:pPr>
            <a:r>
              <a:rPr lang="fr-FR" dirty="0" smtClean="0">
                <a:latin typeface="Arial" charset="0"/>
                <a:ea typeface="MS PGothic" charset="0"/>
              </a:rPr>
              <a:t>S’assurer que les mouvements involontaires de civils sont justifiés par des motifs sécuritaires ou par des impératifs militaires.</a:t>
            </a:r>
          </a:p>
          <a:p>
            <a:pPr marL="171450" indent="-171450">
              <a:buFont typeface="Arial"/>
              <a:buChar char="•"/>
            </a:pPr>
            <a:r>
              <a:rPr lang="fr-FR" dirty="0" smtClean="0">
                <a:latin typeface="Arial" charset="0"/>
                <a:ea typeface="MS PGothic" charset="0"/>
              </a:rPr>
              <a:t>De fournir aux personnes affectées par le déplacement des conditions satisfaisantes en termes d’abris, d’hygiène, de santé, de sécurité et de nourriture</a:t>
            </a:r>
          </a:p>
          <a:p>
            <a:pPr marL="171450" indent="-171450">
              <a:buFont typeface="Arial"/>
              <a:buChar char="•"/>
            </a:pPr>
            <a:r>
              <a:rPr lang="fr-FR" dirty="0" smtClean="0">
                <a:latin typeface="Arial" charset="0"/>
                <a:ea typeface="MS PGothic" charset="0"/>
              </a:rPr>
              <a:t>De permettre aux déplacés de retourner volontairement chez eux où dans leur lieu de résidence habituelle dès que les motifs qui ont conduit au déplacement ont </a:t>
            </a:r>
            <a:r>
              <a:rPr lang="fr-FR" dirty="0" smtClean="0">
                <a:latin typeface="Arial" charset="0"/>
                <a:ea typeface="MS PGothic" charset="0"/>
              </a:rPr>
              <a:t>cessé. </a:t>
            </a:r>
            <a:endParaRPr lang="fr-FR" dirty="0" smtClean="0">
              <a:latin typeface="Arial" charset="0"/>
              <a:ea typeface="MS PGothic" charset="0"/>
            </a:endParaRPr>
          </a:p>
          <a:p>
            <a:endParaRPr lang="en-GB" b="1" dirty="0">
              <a:latin typeface="Arial" charset="0"/>
              <a:ea typeface="MS PGothic"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ACDE11C-F82A-5847-80E2-99F196F562F4}" type="slidenum">
              <a:rPr lang="it-IT" sz="1200"/>
              <a:pPr/>
              <a:t>7</a:t>
            </a:fld>
            <a:endParaRPr lang="it-IT" sz="1200"/>
          </a:p>
        </p:txBody>
      </p:sp>
    </p:spTree>
    <p:extLst>
      <p:ext uri="{BB962C8B-B14F-4D97-AF65-F5344CB8AC3E}">
        <p14:creationId xmlns:p14="http://schemas.microsoft.com/office/powerpoint/2010/main" val="2559002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noTextEdit="1"/>
          </p:cNvSpPr>
          <p:nvPr>
            <p:ph type="sldImg"/>
          </p:nvPr>
        </p:nvSpPr>
        <p:spPr>
          <a:ln/>
        </p:spPr>
      </p:sp>
      <p:sp>
        <p:nvSpPr>
          <p:cNvPr id="35842" name="Segnaposto note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sz="1200" kern="1200" dirty="0" smtClean="0">
                <a:solidFill>
                  <a:schemeClr val="tx1"/>
                </a:solidFill>
                <a:effectLst/>
                <a:latin typeface="Arial" pitchFamily="34" charset="0"/>
                <a:ea typeface="MS PGothic" panose="020B0600070205080204" pitchFamily="34" charset="-128"/>
                <a:cs typeface="MS PGothic" charset="0"/>
              </a:rPr>
              <a:t>Un instrument national sur le déplacement interne doit se doter de provisions qui donnent aux autorités la responsabilité de :</a:t>
            </a:r>
          </a:p>
          <a:p>
            <a:r>
              <a:rPr lang="fr-FR" sz="1200" kern="1200" dirty="0" smtClean="0">
                <a:solidFill>
                  <a:schemeClr val="tx1"/>
                </a:solidFill>
                <a:effectLst/>
                <a:latin typeface="Arial" pitchFamily="34" charset="0"/>
                <a:ea typeface="MS PGothic" panose="020B0600070205080204" pitchFamily="34" charset="-128"/>
                <a:cs typeface="MS PGothic" charset="0"/>
              </a:rPr>
              <a:t>	- protéger contre le déplacement et d’éviter les conditions qui y conduisent. </a:t>
            </a:r>
          </a:p>
          <a:p>
            <a:r>
              <a:rPr lang="fr-FR" sz="1200" kern="1200" dirty="0" smtClean="0">
                <a:solidFill>
                  <a:schemeClr val="tx1"/>
                </a:solidFill>
                <a:effectLst/>
                <a:latin typeface="Arial" pitchFamily="34" charset="0"/>
                <a:ea typeface="MS PGothic" panose="020B0600070205080204" pitchFamily="34" charset="-128"/>
                <a:cs typeface="MS PGothic" charset="0"/>
              </a:rPr>
              <a:t>	- de procéder à des déplacements, quand ils sont inévitables, conformément aux critères stipulés dans le Principe Directeur sept. </a:t>
            </a:r>
          </a:p>
          <a:p>
            <a:r>
              <a:rPr lang="fr-FR" sz="1200" kern="1200" dirty="0" smtClean="0">
                <a:solidFill>
                  <a:schemeClr val="tx1"/>
                </a:solidFill>
                <a:effectLst/>
                <a:latin typeface="Arial" pitchFamily="34" charset="0"/>
                <a:ea typeface="MS PGothic" panose="020B0600070205080204" pitchFamily="34" charset="-128"/>
                <a:cs typeface="MS PGothic" charset="0"/>
              </a:rPr>
              <a:t>A l’obligation d’empêcher le déplacement et d’éviter les conditions qui y conduisent s’ajoute le devoir de ne procéder à des déplacements que dans des circonstances extrêmes et en mettant en place des garde fous afin de s’assurer de son caractère juste et équitable.  </a:t>
            </a:r>
          </a:p>
          <a:p>
            <a:r>
              <a:rPr lang="fr-FR" sz="1200" kern="1200" dirty="0" smtClean="0">
                <a:solidFill>
                  <a:schemeClr val="tx1"/>
                </a:solidFill>
                <a:effectLst/>
                <a:latin typeface="Arial" pitchFamily="34" charset="0"/>
                <a:ea typeface="MS PGothic" panose="020B0600070205080204" pitchFamily="34" charset="-128"/>
                <a:cs typeface="MS PGothic" charset="0"/>
              </a:rPr>
              <a:t>Et s’agissant des déplacements causés par des catastrophes? </a:t>
            </a:r>
          </a:p>
          <a:p>
            <a:r>
              <a:rPr lang="fr-FR" sz="1200" kern="1200" dirty="0" smtClean="0">
                <a:solidFill>
                  <a:schemeClr val="tx1"/>
                </a:solidFill>
                <a:effectLst/>
                <a:latin typeface="Arial" pitchFamily="34" charset="0"/>
                <a:ea typeface="MS PGothic" panose="020B0600070205080204" pitchFamily="34" charset="-128"/>
                <a:cs typeface="MS PGothic" charset="0"/>
              </a:rPr>
              <a:t>Vous pouvez vous référer à l’acte modèle sur l’assistance et le secours dans le contexte de catastrophes de la FICR (Fédération Internationale de la Croix Rouge). Ils peuvent servir d’outils de référence pour les législateurs dans la mesure où ils fournissent des exemples de rédaction de lois sur la gestion de l’aide internationale en abordant tous les aspects des secours et de l’assistance. En tant que tels, ils peuvent être extrêmement utiles pour les membres du parlement qui prennent part au développement d’un instrument national sur le déplacement interne. </a:t>
            </a:r>
          </a:p>
          <a:p>
            <a:r>
              <a:rPr lang="fr-FR" sz="1200" kern="1200" dirty="0" smtClean="0">
                <a:solidFill>
                  <a:schemeClr val="tx1"/>
                </a:solidFill>
                <a:effectLst/>
                <a:latin typeface="Arial" pitchFamily="34" charset="0"/>
                <a:ea typeface="MS PGothic" panose="020B0600070205080204" pitchFamily="34" charset="-128"/>
                <a:cs typeface="MS PGothic" charset="0"/>
              </a:rPr>
              <a:t>Le déplacement peut être évité ou atténué grâce à des systèmes d’alerte précoce, qui font partie des cadres relatifs à la réponse aux catastrophes. Le bureau des NU pour la réduction des risques (UNISDR) a identifié de nombreuses mesures pouvant aider à la gestion des catastrophes.  </a:t>
            </a:r>
          </a:p>
          <a:p>
            <a:endParaRPr lang="en-GB" sz="800" dirty="0">
              <a:latin typeface="Arial" charset="0"/>
              <a:ea typeface="MS PGothic" charset="0"/>
            </a:endParaRPr>
          </a:p>
        </p:txBody>
      </p:sp>
      <p:sp>
        <p:nvSpPr>
          <p:cNvPr id="35843" name="Segnaposto numero diapositiva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D7CC1E5-196F-D741-A2A1-66FD4EF11B00}" type="slidenum">
              <a:rPr lang="it-IT" sz="1200"/>
              <a:pPr/>
              <a:t>8</a:t>
            </a:fld>
            <a:endParaRPr lang="it-IT" sz="1200"/>
          </a:p>
        </p:txBody>
      </p:sp>
    </p:spTree>
    <p:extLst>
      <p:ext uri="{BB962C8B-B14F-4D97-AF65-F5344CB8AC3E}">
        <p14:creationId xmlns:p14="http://schemas.microsoft.com/office/powerpoint/2010/main" val="3699448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noTextEdit="1"/>
          </p:cNvSpPr>
          <p:nvPr>
            <p:ph type="sldImg"/>
          </p:nvPr>
        </p:nvSpPr>
        <p:spPr>
          <a:ln/>
        </p:spPr>
      </p:sp>
      <p:sp>
        <p:nvSpPr>
          <p:cNvPr id="37890" name="Segnaposto note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dirty="0" smtClean="0">
                <a:latin typeface="Arial" charset="0"/>
                <a:ea typeface="MS PGothic" charset="0"/>
              </a:rPr>
              <a:t>Le déplacement interne constitue en soi une menace pour les droits des PDI, notamment à travers la perte de leurs maisons et de leurs moyens de subsistance, la perturbation de l’éducation des enfants, la séparation des familles, la destruction des réseaux sociaux, la perte ou la destruction des documents personnels et l’exposition à la violence. Le droit des droits de l’homme couvre des droits civils comme</a:t>
            </a:r>
          </a:p>
          <a:p>
            <a:r>
              <a:rPr lang="fr-FR" dirty="0" smtClean="0">
                <a:latin typeface="Arial" charset="0"/>
                <a:ea typeface="MS PGothic" charset="0"/>
              </a:rPr>
              <a:t>politiques, notamment le droit à la vie, à l’unité de la famille et à la documentation ; des droits sociaux, économiques et culturels, par exemple le droit à la nourriture et à l’eau, à un logement décent, à l’éducation et à des soins médicaux. La liste des</a:t>
            </a:r>
          </a:p>
          <a:p>
            <a:r>
              <a:rPr lang="fr-FR" dirty="0" smtClean="0">
                <a:latin typeface="Arial" charset="0"/>
                <a:ea typeface="MS PGothic" charset="0"/>
              </a:rPr>
              <a:t>droits humains comprend des droits individuels et spécifie l’obligation qui est faite à l’État de respecter, de protéger et de permettre l’exercice de ces droits. La protection prévue par le droit des droits de l’homme est pertinente avant, pendant et après le</a:t>
            </a:r>
          </a:p>
          <a:p>
            <a:r>
              <a:rPr lang="fr-FR" dirty="0" smtClean="0">
                <a:latin typeface="Arial" charset="0"/>
                <a:ea typeface="MS PGothic" charset="0"/>
              </a:rPr>
              <a:t>déplacement, et elle est applicable aux PDI quel que soit le motif de leur déplacement.</a:t>
            </a:r>
            <a:endParaRPr lang="en-US" dirty="0" smtClean="0">
              <a:latin typeface="Arial" charset="0"/>
              <a:ea typeface="MS PGothic" charset="0"/>
            </a:endParaRPr>
          </a:p>
          <a:p>
            <a:endParaRPr lang="fr-FR" dirty="0" smtClean="0">
              <a:latin typeface="Arial" charset="0"/>
              <a:ea typeface="MS PGothic" charset="0"/>
            </a:endParaRPr>
          </a:p>
          <a:p>
            <a:r>
              <a:rPr lang="fr-FR" dirty="0" smtClean="0">
                <a:latin typeface="Arial" charset="0"/>
                <a:ea typeface="MS PGothic" charset="0"/>
              </a:rPr>
              <a:t>L’incorporation du droit des droits de l’homme à la législation et aux politiques nationales relatives au déplacement interne contribue à garantir que les dispositions prises en vue de répondre aux besoins des PDI sont conformes aux normes en matière de droits de l’homme. Il constitue un point de référence clair à l’action étatique, et peut être utilisé pour identifier et clarifier les responsabilités respectives des différents organes du gouvernement.</a:t>
            </a:r>
            <a:endParaRPr lang="en-US" dirty="0" smtClean="0">
              <a:latin typeface="Arial" charset="0"/>
              <a:ea typeface="MS PGothic" charset="0"/>
            </a:endParaRPr>
          </a:p>
          <a:p>
            <a:endParaRPr lang="en-US" dirty="0" smtClean="0">
              <a:latin typeface="Arial" charset="0"/>
              <a:ea typeface="MS PGothic" charset="0"/>
            </a:endParaRPr>
          </a:p>
          <a:p>
            <a:endParaRPr lang="fr-FR" dirty="0">
              <a:latin typeface="Arial" charset="0"/>
              <a:ea typeface="MS PGothic" charset="0"/>
            </a:endParaRPr>
          </a:p>
        </p:txBody>
      </p:sp>
      <p:sp>
        <p:nvSpPr>
          <p:cNvPr id="37891" name="Segnaposto numero diapositiva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2A502CB-7F46-C84C-88E9-3DAB623EA786}" type="slidenum">
              <a:rPr lang="it-IT" sz="1200"/>
              <a:pPr/>
              <a:t>9</a:t>
            </a:fld>
            <a:endParaRPr lang="it-IT" sz="1200"/>
          </a:p>
        </p:txBody>
      </p:sp>
    </p:spTree>
    <p:extLst>
      <p:ext uri="{BB962C8B-B14F-4D97-AF65-F5344CB8AC3E}">
        <p14:creationId xmlns:p14="http://schemas.microsoft.com/office/powerpoint/2010/main" val="3688753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49C1F0-29C6-6D44-85EC-C468B1669A88}" type="slidenum">
              <a:rPr lang="en-GB"/>
              <a:pPr>
                <a:defRPr/>
              </a:pPr>
              <a:t>‹N°›</a:t>
            </a:fld>
            <a:endParaRPr lang="en-GB"/>
          </a:p>
        </p:txBody>
      </p:sp>
    </p:spTree>
    <p:extLst>
      <p:ext uri="{BB962C8B-B14F-4D97-AF65-F5344CB8AC3E}">
        <p14:creationId xmlns:p14="http://schemas.microsoft.com/office/powerpoint/2010/main" val="203941317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62122CBD-5B75-9D46-8044-6F0DCF136128}" type="slidenum">
              <a:rPr lang="en-GB"/>
              <a:pPr>
                <a:defRPr/>
              </a:pPr>
              <a:t>‹N°›</a:t>
            </a:fld>
            <a:endParaRPr lang="en-GB"/>
          </a:p>
        </p:txBody>
      </p:sp>
    </p:spTree>
    <p:extLst>
      <p:ext uri="{BB962C8B-B14F-4D97-AF65-F5344CB8AC3E}">
        <p14:creationId xmlns:p14="http://schemas.microsoft.com/office/powerpoint/2010/main" val="159393880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37837667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239341591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26870970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92DBCF-1F5C-1F42-8CB3-2A9ADCDBD112}" type="slidenum">
              <a:rPr lang="en-GB"/>
              <a:pPr>
                <a:defRPr/>
              </a:pPr>
              <a:t>‹N°›</a:t>
            </a:fld>
            <a:endParaRPr lang="en-GB"/>
          </a:p>
        </p:txBody>
      </p:sp>
    </p:spTree>
    <p:extLst>
      <p:ext uri="{BB962C8B-B14F-4D97-AF65-F5344CB8AC3E}">
        <p14:creationId xmlns:p14="http://schemas.microsoft.com/office/powerpoint/2010/main" val="1258559855"/>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997A87-A83F-424E-BC52-CE662C72D20B}" type="slidenum">
              <a:rPr lang="en-GB"/>
              <a:pPr>
                <a:defRPr/>
              </a:pPr>
              <a:t>‹N°›</a:t>
            </a:fld>
            <a:endParaRPr lang="en-GB"/>
          </a:p>
        </p:txBody>
      </p:sp>
    </p:spTree>
    <p:extLst>
      <p:ext uri="{BB962C8B-B14F-4D97-AF65-F5344CB8AC3E}">
        <p14:creationId xmlns:p14="http://schemas.microsoft.com/office/powerpoint/2010/main" val="42620963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94811204-D116-3549-B5FA-58322BD98DC3}" type="slidenum">
              <a:rPr lang="en-US"/>
              <a:pPr>
                <a:defRPr/>
              </a:pPr>
              <a:t>‹N°›</a:t>
            </a:fld>
            <a:endParaRPr lang="en-US"/>
          </a:p>
        </p:txBody>
      </p:sp>
    </p:spTree>
    <p:extLst>
      <p:ext uri="{BB962C8B-B14F-4D97-AF65-F5344CB8AC3E}">
        <p14:creationId xmlns:p14="http://schemas.microsoft.com/office/powerpoint/2010/main" val="2382538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03341582-7C60-1741-9B2C-8830D8E93B55}"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5A0CB1-3014-3A48-8D4C-996BCABF9730}" type="slidenum">
              <a:rPr lang="en-GB"/>
              <a:pPr>
                <a:defRPr/>
              </a:pPr>
              <a:t>‹N°›</a:t>
            </a:fld>
            <a:endParaRPr lang="en-GB"/>
          </a:p>
        </p:txBody>
      </p:sp>
    </p:spTree>
    <p:extLst>
      <p:ext uri="{BB962C8B-B14F-4D97-AF65-F5344CB8AC3E}">
        <p14:creationId xmlns:p14="http://schemas.microsoft.com/office/powerpoint/2010/main" val="298717072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90536777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8C6054-8ECD-CD41-B288-396CA074F565}"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69EDAF-D594-D24B-918E-3A87D60E07CD}" type="slidenum">
              <a:rPr lang="en-GB"/>
              <a:pPr>
                <a:defRPr/>
              </a:pPr>
              <a:t>‹N°›</a:t>
            </a:fld>
            <a:endParaRPr lang="en-GB"/>
          </a:p>
        </p:txBody>
      </p:sp>
    </p:spTree>
    <p:extLst>
      <p:ext uri="{BB962C8B-B14F-4D97-AF65-F5344CB8AC3E}">
        <p14:creationId xmlns:p14="http://schemas.microsoft.com/office/powerpoint/2010/main" val="398194775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CF6AE480-51A8-0341-AAB1-F63A3EB08F23}" type="slidenum">
              <a:rPr lang="en-GB"/>
              <a:pPr>
                <a:defRPr/>
              </a:pPr>
              <a:t>‹N°›</a:t>
            </a:fld>
            <a:endParaRPr lang="en-GB"/>
          </a:p>
        </p:txBody>
      </p:sp>
    </p:spTree>
    <p:extLst>
      <p:ext uri="{BB962C8B-B14F-4D97-AF65-F5344CB8AC3E}">
        <p14:creationId xmlns:p14="http://schemas.microsoft.com/office/powerpoint/2010/main" val="267115551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4BE87BB7-D8CE-1B46-B98E-D33E26759E05}" type="slidenum">
              <a:rPr lang="en-GB"/>
              <a:pPr>
                <a:defRPr/>
              </a:pPr>
              <a:t>‹N°›</a:t>
            </a:fld>
            <a:endParaRPr lang="en-GB"/>
          </a:p>
        </p:txBody>
      </p:sp>
    </p:spTree>
    <p:extLst>
      <p:ext uri="{BB962C8B-B14F-4D97-AF65-F5344CB8AC3E}">
        <p14:creationId xmlns:p14="http://schemas.microsoft.com/office/powerpoint/2010/main" val="250441286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A759CB5D-6A8E-944F-8077-FE2A7903E47C}" type="slidenum">
              <a:rPr lang="en-GB"/>
              <a:pPr>
                <a:defRPr/>
              </a:pPr>
              <a:t>‹N°›</a:t>
            </a:fld>
            <a:endParaRPr lang="en-GB"/>
          </a:p>
        </p:txBody>
      </p:sp>
    </p:spTree>
    <p:extLst>
      <p:ext uri="{BB962C8B-B14F-4D97-AF65-F5344CB8AC3E}">
        <p14:creationId xmlns:p14="http://schemas.microsoft.com/office/powerpoint/2010/main" val="91541361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DF7F6FF-EFC7-454E-9030-17C061A322FA}" type="datetimeFigureOut">
              <a:rPr lang="en-US"/>
              <a:pPr>
                <a:defRPr/>
              </a:pPr>
              <a:t>1/16/2016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3EE3AE9-B6AD-CA45-9425-AA286EA6BE08}" type="slidenum">
              <a:rPr lang="en-GB"/>
              <a:pPr>
                <a:defRPr/>
              </a:pPr>
              <a:t>‹N°›</a:t>
            </a:fld>
            <a:endParaRPr lang="en-GB"/>
          </a:p>
        </p:txBody>
      </p:sp>
    </p:spTree>
    <p:extLst>
      <p:ext uri="{BB962C8B-B14F-4D97-AF65-F5344CB8AC3E}">
        <p14:creationId xmlns:p14="http://schemas.microsoft.com/office/powerpoint/2010/main" val="278645769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B59E4E6-786D-C74A-A827-5047A1CEE87F}" type="slidenum">
              <a:rPr lang="en-GB"/>
              <a:pPr>
                <a:defRPr/>
              </a:pPr>
              <a:t>‹N°›</a:t>
            </a:fld>
            <a:endParaRPr lang="en-GB"/>
          </a:p>
        </p:txBody>
      </p:sp>
    </p:spTree>
    <p:extLst>
      <p:ext uri="{BB962C8B-B14F-4D97-AF65-F5344CB8AC3E}">
        <p14:creationId xmlns:p14="http://schemas.microsoft.com/office/powerpoint/2010/main" val="74458746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3AD2CCB4-35EC-0549-A767-290E561BEF9B}" type="datetimeFigureOut">
              <a:rPr lang="it-IT"/>
              <a:pPr>
                <a:defRPr/>
              </a:pPr>
              <a:t>16/01/2016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CFB1EAA1-561B-DC49-94F3-A11F78AEA304}" type="slidenum">
              <a:rPr lang="it-IT"/>
              <a:pPr>
                <a:defRPr/>
              </a:pPr>
              <a:t>‹N°›</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5B8ABA4A-A52D-F542-A453-9506CB678CEE}" type="slidenum">
              <a:rPr lang="en-GB" sz="900" smtClean="0">
                <a:solidFill>
                  <a:srgbClr val="898989"/>
                </a:solidFill>
                <a:latin typeface="Calibri" charset="0"/>
              </a:rPr>
              <a:pPr algn="r" eaLnBrk="1" hangingPunct="1">
                <a:defRPr/>
              </a:pPr>
              <a:t>‹N°›</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51" r:id="rId1"/>
    <p:sldLayoutId id="2147485652" r:id="rId2"/>
    <p:sldLayoutId id="2147485653" r:id="rId3"/>
    <p:sldLayoutId id="2147485654" r:id="rId4"/>
    <p:sldLayoutId id="2147485655" r:id="rId5"/>
    <p:sldLayoutId id="2147485656" r:id="rId6"/>
    <p:sldLayoutId id="2147485657" r:id="rId7"/>
    <p:sldLayoutId id="2147485658" r:id="rId8"/>
    <p:sldLayoutId id="2147485659" r:id="rId9"/>
    <p:sldLayoutId id="2147485660" r:id="rId10"/>
    <p:sldLayoutId id="2147485661" r:id="rId11"/>
    <p:sldLayoutId id="2147485662" r:id="rId12"/>
    <p:sldLayoutId id="2147485663" r:id="rId13"/>
    <p:sldLayoutId id="2147485664" r:id="rId14"/>
    <p:sldLayoutId id="2147485665" r:id="rId15"/>
    <p:sldLayoutId id="2147485666" r:id="rId16"/>
  </p:sldLayoutIdLst>
  <p:transition spd="slow">
    <p:push dir="u"/>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L’élaboration de lois et de politiques, une approche basée sur les droits</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395288" y="0"/>
            <a:ext cx="8229600" cy="1341438"/>
          </a:xfrm>
        </p:spPr>
        <p:txBody>
          <a:bodyPr/>
          <a:lstStyle/>
          <a:p>
            <a:pPr eaLnBrk="1" hangingPunct="1"/>
            <a:r>
              <a:rPr lang="fr-CH" sz="2800" b="1" dirty="0" smtClean="0">
                <a:latin typeface="Century Gothic" charset="0"/>
                <a:ea typeface="MS PGothic" charset="0"/>
                <a:cs typeface="MS PGothic" charset="0"/>
              </a:rPr>
              <a:t>Solutions Durables: </a:t>
            </a:r>
            <a:r>
              <a:rPr lang="fr-CH" sz="2800" b="1" dirty="0" smtClean="0">
                <a:latin typeface="Century Gothic" charset="0"/>
                <a:ea typeface="MS PGothic" charset="0"/>
                <a:cs typeface="MS PGothic" charset="0"/>
              </a:rPr>
              <a:t>Principes </a:t>
            </a:r>
            <a:r>
              <a:rPr lang="fr-CH" sz="2800" b="1" dirty="0" smtClean="0">
                <a:latin typeface="Century Gothic" charset="0"/>
                <a:ea typeface="MS PGothic" charset="0"/>
                <a:cs typeface="MS PGothic" charset="0"/>
              </a:rPr>
              <a:t>Directeurs 28 à 30 et cadre du IASC</a:t>
            </a:r>
            <a:endParaRPr lang="fr-CH" sz="2800" b="1" dirty="0">
              <a:latin typeface="Century Gothic" charset="0"/>
              <a:ea typeface="MS PGothic" charset="0"/>
              <a:cs typeface="MS PGothic" charset="0"/>
            </a:endParaRPr>
          </a:p>
        </p:txBody>
      </p:sp>
      <p:sp>
        <p:nvSpPr>
          <p:cNvPr id="38914" name="Rectangle 3"/>
          <p:cNvSpPr>
            <a:spLocks noChangeArrowheads="1"/>
          </p:cNvSpPr>
          <p:nvPr/>
        </p:nvSpPr>
        <p:spPr bwMode="auto">
          <a:xfrm>
            <a:off x="539750" y="3251200"/>
            <a:ext cx="8064500" cy="2554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eaLnBrk="1" hangingPunct="1">
              <a:spcAft>
                <a:spcPts val="1200"/>
              </a:spcAft>
              <a:buClr>
                <a:schemeClr val="tx2"/>
              </a:buClr>
              <a:buFont typeface="Wingdings" charset="0"/>
              <a:buChar char="§"/>
            </a:pPr>
            <a:r>
              <a:rPr lang="en-GB" sz="2000" dirty="0" err="1" smtClean="0">
                <a:latin typeface="Century Gothic" charset="0"/>
                <a:cs typeface="Century Gothic" charset="0"/>
              </a:rPr>
              <a:t>Etablit</a:t>
            </a:r>
            <a:r>
              <a:rPr lang="en-GB" sz="2000" dirty="0" smtClean="0">
                <a:latin typeface="Century Gothic" charset="0"/>
                <a:cs typeface="Century Gothic" charset="0"/>
              </a:rPr>
              <a:t> </a:t>
            </a:r>
            <a:r>
              <a:rPr lang="en-GB" sz="2000" dirty="0" smtClean="0">
                <a:latin typeface="Century Gothic" charset="0"/>
                <a:cs typeface="Century Gothic" charset="0"/>
              </a:rPr>
              <a:t>le droit </a:t>
            </a:r>
            <a:r>
              <a:rPr lang="en-GB" sz="2000" dirty="0" smtClean="0">
                <a:latin typeface="Century Gothic" charset="0"/>
                <a:cs typeface="Century Gothic" charset="0"/>
              </a:rPr>
              <a:t>des PDI à un </a:t>
            </a:r>
            <a:r>
              <a:rPr lang="en-GB" sz="2000" dirty="0" err="1" smtClean="0">
                <a:latin typeface="Century Gothic" charset="0"/>
                <a:cs typeface="Century Gothic" charset="0"/>
              </a:rPr>
              <a:t>choix</a:t>
            </a:r>
            <a:r>
              <a:rPr lang="en-GB" sz="2000" dirty="0" smtClean="0">
                <a:latin typeface="Century Gothic" charset="0"/>
                <a:cs typeface="Century Gothic" charset="0"/>
              </a:rPr>
              <a:t> </a:t>
            </a:r>
            <a:r>
              <a:rPr lang="en-GB" sz="2000" dirty="0" err="1" smtClean="0">
                <a:latin typeface="Century Gothic" charset="0"/>
                <a:cs typeface="Century Gothic" charset="0"/>
              </a:rPr>
              <a:t>libre</a:t>
            </a:r>
            <a:r>
              <a:rPr lang="en-GB" sz="2000" dirty="0" smtClean="0">
                <a:latin typeface="Century Gothic" charset="0"/>
                <a:cs typeface="Century Gothic" charset="0"/>
              </a:rPr>
              <a:t> et </a:t>
            </a:r>
            <a:r>
              <a:rPr lang="en-GB" sz="2000" dirty="0" err="1" smtClean="0">
                <a:latin typeface="Century Gothic" charset="0"/>
                <a:cs typeface="Century Gothic" charset="0"/>
              </a:rPr>
              <a:t>informé</a:t>
            </a:r>
            <a:r>
              <a:rPr lang="en-GB" sz="2000" dirty="0" smtClean="0">
                <a:latin typeface="Century Gothic" charset="0"/>
                <a:cs typeface="Century Gothic" charset="0"/>
              </a:rPr>
              <a:t> entre :</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réintégration</a:t>
            </a:r>
            <a:r>
              <a:rPr lang="en-GB" sz="2000" dirty="0" smtClean="0">
                <a:latin typeface="Century Gothic" charset="0"/>
                <a:cs typeface="Century Gothic" charset="0"/>
              </a:rPr>
              <a:t> durable </a:t>
            </a:r>
            <a:r>
              <a:rPr lang="en-GB" sz="2000" dirty="0" err="1" smtClean="0">
                <a:latin typeface="Century Gothic" charset="0"/>
                <a:cs typeface="Century Gothic" charset="0"/>
              </a:rPr>
              <a:t>dans</a:t>
            </a:r>
            <a:r>
              <a:rPr lang="en-GB" sz="2000" dirty="0" smtClean="0">
                <a:latin typeface="Century Gothic" charset="0"/>
                <a:cs typeface="Century Gothic" charset="0"/>
              </a:rPr>
              <a:t> </a:t>
            </a:r>
            <a:r>
              <a:rPr lang="en-GB" sz="2000" dirty="0" err="1" smtClean="0">
                <a:latin typeface="Century Gothic" charset="0"/>
                <a:cs typeface="Century Gothic" charset="0"/>
              </a:rPr>
              <a:t>leur</a:t>
            </a:r>
            <a:r>
              <a:rPr lang="en-GB" sz="2000" dirty="0" smtClean="0">
                <a:latin typeface="Century Gothic" charset="0"/>
                <a:cs typeface="Century Gothic" charset="0"/>
              </a:rPr>
              <a:t> lieu </a:t>
            </a:r>
            <a:r>
              <a:rPr lang="en-GB" sz="2000" dirty="0" err="1" smtClean="0">
                <a:latin typeface="Century Gothic" charset="0"/>
                <a:cs typeface="Century Gothic" charset="0"/>
              </a:rPr>
              <a:t>d’origine</a:t>
            </a:r>
            <a:r>
              <a:rPr lang="en-GB" sz="2000" dirty="0" smtClean="0">
                <a:latin typeface="Century Gothic" charset="0"/>
                <a:cs typeface="Century Gothic" charset="0"/>
              </a:rPr>
              <a:t> </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intégration</a:t>
            </a:r>
            <a:r>
              <a:rPr lang="en-GB" sz="2000" dirty="0" smtClean="0">
                <a:latin typeface="Century Gothic" charset="0"/>
                <a:cs typeface="Century Gothic" charset="0"/>
              </a:rPr>
              <a:t> locale durable</a:t>
            </a:r>
          </a:p>
          <a:p>
            <a:pPr marL="800100" lvl="1" indent="-342900" eaLnBrk="1" hangingPunct="1">
              <a:spcAft>
                <a:spcPts val="1200"/>
              </a:spcAft>
              <a:buClr>
                <a:schemeClr val="tx2"/>
              </a:buClr>
              <a:buSzPct val="80000"/>
              <a:buFont typeface="Wingdings" charset="2"/>
              <a:buChar char=""/>
            </a:pP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réinstallation</a:t>
            </a:r>
            <a:r>
              <a:rPr lang="en-GB" sz="2000" dirty="0" smtClean="0">
                <a:latin typeface="Century Gothic" charset="0"/>
                <a:cs typeface="Century Gothic" charset="0"/>
              </a:rPr>
              <a:t> durable </a:t>
            </a:r>
            <a:r>
              <a:rPr lang="en-GB" sz="2000" dirty="0" err="1" smtClean="0">
                <a:latin typeface="Century Gothic" charset="0"/>
                <a:cs typeface="Century Gothic" charset="0"/>
              </a:rPr>
              <a:t>dans</a:t>
            </a:r>
            <a:r>
              <a:rPr lang="en-GB" sz="2000" dirty="0" smtClean="0">
                <a:latin typeface="Century Gothic" charset="0"/>
                <a:cs typeface="Century Gothic" charset="0"/>
              </a:rPr>
              <a:t> </a:t>
            </a:r>
            <a:r>
              <a:rPr lang="en-GB" sz="2000" dirty="0" err="1" smtClean="0">
                <a:latin typeface="Century Gothic" charset="0"/>
                <a:cs typeface="Century Gothic" charset="0"/>
              </a:rPr>
              <a:t>une</a:t>
            </a:r>
            <a:r>
              <a:rPr lang="en-GB" sz="2000" dirty="0" smtClean="0">
                <a:latin typeface="Century Gothic" charset="0"/>
                <a:cs typeface="Century Gothic" charset="0"/>
              </a:rPr>
              <a:t> </a:t>
            </a:r>
            <a:r>
              <a:rPr lang="en-GB" sz="2000" dirty="0" err="1" smtClean="0">
                <a:latin typeface="Century Gothic" charset="0"/>
                <a:cs typeface="Century Gothic" charset="0"/>
              </a:rPr>
              <a:t>autre</a:t>
            </a:r>
            <a:r>
              <a:rPr lang="en-GB" sz="2000" dirty="0" smtClean="0">
                <a:latin typeface="Century Gothic" charset="0"/>
                <a:cs typeface="Century Gothic" charset="0"/>
              </a:rPr>
              <a:t> </a:t>
            </a:r>
            <a:r>
              <a:rPr lang="en-GB" sz="2000" dirty="0" err="1" smtClean="0">
                <a:latin typeface="Century Gothic" charset="0"/>
                <a:cs typeface="Century Gothic" charset="0"/>
              </a:rPr>
              <a:t>partie</a:t>
            </a:r>
            <a:r>
              <a:rPr lang="en-GB" sz="2000" dirty="0" smtClean="0">
                <a:latin typeface="Century Gothic" charset="0"/>
                <a:cs typeface="Century Gothic" charset="0"/>
              </a:rPr>
              <a:t> du pays</a:t>
            </a:r>
          </a:p>
          <a:p>
            <a:pPr marL="285750" indent="-285750" eaLnBrk="1" hangingPunct="1">
              <a:spcAft>
                <a:spcPts val="1200"/>
              </a:spcAft>
              <a:buClr>
                <a:schemeClr val="tx2"/>
              </a:buClr>
              <a:buFont typeface="Wingdings" charset="0"/>
              <a:buChar char="§"/>
            </a:pPr>
            <a:r>
              <a:rPr lang="en-GB" sz="2000" dirty="0" err="1" smtClean="0">
                <a:latin typeface="Century Gothic" charset="0"/>
                <a:cs typeface="Century Gothic" charset="0"/>
              </a:rPr>
              <a:t>Réaffirme</a:t>
            </a:r>
            <a:r>
              <a:rPr lang="en-GB" sz="2000" dirty="0" smtClean="0">
                <a:latin typeface="Century Gothic" charset="0"/>
                <a:cs typeface="Century Gothic" charset="0"/>
              </a:rPr>
              <a:t> la </a:t>
            </a:r>
            <a:r>
              <a:rPr lang="en-GB" sz="2000" dirty="0" err="1" smtClean="0">
                <a:latin typeface="Century Gothic" charset="0"/>
                <a:cs typeface="Century Gothic" charset="0"/>
              </a:rPr>
              <a:t>responsabilité</a:t>
            </a:r>
            <a:r>
              <a:rPr lang="en-GB" sz="2000" dirty="0" smtClean="0">
                <a:latin typeface="Century Gothic" charset="0"/>
                <a:cs typeface="Century Gothic" charset="0"/>
              </a:rPr>
              <a:t> de </a:t>
            </a:r>
            <a:r>
              <a:rPr lang="en-GB" sz="2000" dirty="0" err="1" smtClean="0">
                <a:latin typeface="Century Gothic" charset="0"/>
                <a:cs typeface="Century Gothic" charset="0"/>
              </a:rPr>
              <a:t>l’Etat</a:t>
            </a:r>
            <a:r>
              <a:rPr lang="en-GB" sz="2000" dirty="0" smtClean="0">
                <a:latin typeface="Century Gothic" charset="0"/>
                <a:cs typeface="Century Gothic" charset="0"/>
              </a:rPr>
              <a:t> </a:t>
            </a:r>
            <a:r>
              <a:rPr lang="en-GB" sz="2000" dirty="0" err="1" smtClean="0">
                <a:latin typeface="Century Gothic" charset="0"/>
                <a:cs typeface="Century Gothic" charset="0"/>
              </a:rPr>
              <a:t>d’établir</a:t>
            </a:r>
            <a:r>
              <a:rPr lang="en-GB" sz="2000" dirty="0" smtClean="0">
                <a:latin typeface="Century Gothic" charset="0"/>
                <a:cs typeface="Century Gothic" charset="0"/>
              </a:rPr>
              <a:t> les conditions pour </a:t>
            </a:r>
            <a:r>
              <a:rPr lang="en-GB" sz="2000" dirty="0" err="1" smtClean="0">
                <a:latin typeface="Century Gothic" charset="0"/>
                <a:cs typeface="Century Gothic" charset="0"/>
              </a:rPr>
              <a:t>que</a:t>
            </a:r>
            <a:r>
              <a:rPr lang="en-GB" sz="2000" dirty="0" smtClean="0">
                <a:latin typeface="Century Gothic" charset="0"/>
                <a:cs typeface="Century Gothic" charset="0"/>
              </a:rPr>
              <a:t> les PDI </a:t>
            </a:r>
            <a:r>
              <a:rPr lang="en-GB" sz="2000" dirty="0" err="1" smtClean="0">
                <a:latin typeface="Century Gothic" charset="0"/>
                <a:cs typeface="Century Gothic" charset="0"/>
              </a:rPr>
              <a:t>puissent</a:t>
            </a:r>
            <a:r>
              <a:rPr lang="en-GB" sz="2000" dirty="0" smtClean="0">
                <a:latin typeface="Century Gothic" charset="0"/>
                <a:cs typeface="Century Gothic" charset="0"/>
              </a:rPr>
              <a:t> </a:t>
            </a:r>
            <a:r>
              <a:rPr lang="en-GB" sz="2000" dirty="0" err="1" smtClean="0">
                <a:latin typeface="Century Gothic" charset="0"/>
                <a:cs typeface="Century Gothic" charset="0"/>
              </a:rPr>
              <a:t>atteindre</a:t>
            </a:r>
            <a:r>
              <a:rPr lang="en-GB" sz="2000" dirty="0" smtClean="0">
                <a:latin typeface="Century Gothic" charset="0"/>
                <a:cs typeface="Century Gothic" charset="0"/>
              </a:rPr>
              <a:t> des solutions durables</a:t>
            </a:r>
            <a:endParaRPr lang="en-GB" sz="2000" dirty="0">
              <a:latin typeface="Century Gothic" charset="0"/>
              <a:cs typeface="Century Gothic" charset="0"/>
            </a:endParaRPr>
          </a:p>
        </p:txBody>
      </p:sp>
      <p:sp>
        <p:nvSpPr>
          <p:cNvPr id="9" name="Segnaposto contenuto 11"/>
          <p:cNvSpPr>
            <a:spLocks noGrp="1"/>
          </p:cNvSpPr>
          <p:nvPr>
            <p:ph sz="half" idx="2"/>
          </p:nvPr>
        </p:nvSpPr>
        <p:spPr>
          <a:xfrm>
            <a:off x="1187450" y="1700213"/>
            <a:ext cx="6913563" cy="1368425"/>
          </a:xfrm>
          <a:solidFill>
            <a:srgbClr val="C0D5EA">
              <a:alpha val="38823"/>
            </a:srgbClr>
          </a:solidFill>
        </p:spPr>
        <p:txBody>
          <a:bodyPr>
            <a:normAutofit/>
          </a:bodyPr>
          <a:lstStyle/>
          <a:p>
            <a:pPr marL="0" indent="0" eaLnBrk="1" hangingPunct="1">
              <a:buFontTx/>
              <a:buNone/>
            </a:pPr>
            <a:r>
              <a:rPr lang="en-US" sz="2000" dirty="0" err="1">
                <a:latin typeface="Century Gothic" charset="0"/>
                <a:ea typeface="MS PGothic" charset="0"/>
                <a:cs typeface="MS PGothic" charset="0"/>
              </a:rPr>
              <a:t>Une</a:t>
            </a:r>
            <a:r>
              <a:rPr lang="en-US" sz="2000" dirty="0">
                <a:latin typeface="Century Gothic" charset="0"/>
                <a:ea typeface="MS PGothic" charset="0"/>
                <a:cs typeface="MS PGothic" charset="0"/>
              </a:rPr>
              <a:t> solution durable </a:t>
            </a:r>
            <a:r>
              <a:rPr lang="en-US" sz="2000" dirty="0" err="1">
                <a:latin typeface="Century Gothic" charset="0"/>
                <a:ea typeface="MS PGothic" charset="0"/>
                <a:cs typeface="MS PGothic" charset="0"/>
              </a:rPr>
              <a:t>est</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réalisée</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Lorsque</a:t>
            </a:r>
            <a:r>
              <a:rPr lang="en-US" sz="2000" dirty="0">
                <a:latin typeface="Century Gothic" charset="0"/>
                <a:ea typeface="MS PGothic" charset="0"/>
                <a:cs typeface="MS PGothic" charset="0"/>
              </a:rPr>
              <a:t> les </a:t>
            </a:r>
            <a:r>
              <a:rPr lang="en-US" sz="2000" dirty="0" smtClean="0">
                <a:latin typeface="Century Gothic" charset="0"/>
                <a:ea typeface="MS PGothic" charset="0"/>
                <a:cs typeface="MS PGothic" charset="0"/>
              </a:rPr>
              <a:t>PDI </a:t>
            </a:r>
            <a:r>
              <a:rPr lang="en-US" sz="2000" dirty="0" err="1" smtClean="0">
                <a:latin typeface="Century Gothic" charset="0"/>
                <a:ea typeface="MS PGothic" charset="0"/>
                <a:cs typeface="MS PGothic" charset="0"/>
              </a:rPr>
              <a:t>n’ont</a:t>
            </a:r>
            <a:r>
              <a:rPr lang="en-US" sz="2000" dirty="0" smtClean="0">
                <a:latin typeface="Century Gothic" charset="0"/>
                <a:ea typeface="MS PGothic" charset="0"/>
                <a:cs typeface="MS PGothic" charset="0"/>
              </a:rPr>
              <a:t> </a:t>
            </a:r>
            <a:r>
              <a:rPr lang="en-US" sz="2000" dirty="0">
                <a:latin typeface="Century Gothic" charset="0"/>
                <a:ea typeface="MS PGothic" charset="0"/>
                <a:cs typeface="MS PGothic" charset="0"/>
              </a:rPr>
              <a:t>plus </a:t>
            </a:r>
            <a:r>
              <a:rPr lang="en-US" sz="2000" dirty="0" err="1">
                <a:latin typeface="Century Gothic" charset="0"/>
                <a:ea typeface="MS PGothic" charset="0"/>
                <a:cs typeface="MS PGothic" charset="0"/>
              </a:rPr>
              <a:t>besoin</a:t>
            </a:r>
            <a:r>
              <a:rPr lang="en-US" sz="2000" dirty="0">
                <a:latin typeface="Century Gothic" charset="0"/>
                <a:ea typeface="MS PGothic" charset="0"/>
                <a:cs typeface="MS PGothic" charset="0"/>
              </a:rPr>
              <a:t> </a:t>
            </a:r>
            <a:r>
              <a:rPr lang="en-US" sz="2000" dirty="0" err="1" smtClean="0">
                <a:latin typeface="Century Gothic" charset="0"/>
                <a:ea typeface="MS PGothic" charset="0"/>
                <a:cs typeface="MS PGothic" charset="0"/>
              </a:rPr>
              <a:t>d’aide</a:t>
            </a:r>
            <a:r>
              <a:rPr lang="en-US" sz="2000" dirty="0">
                <a:latin typeface="Century Gothic" charset="0"/>
                <a:ea typeface="MS PGothic" charset="0"/>
                <a:cs typeface="MS PGothic" charset="0"/>
              </a:rPr>
              <a:t>,</a:t>
            </a:r>
            <a:r>
              <a:rPr lang="en-US" sz="2000" dirty="0" smtClean="0">
                <a:latin typeface="Century Gothic" charset="0"/>
                <a:ea typeface="MS PGothic" charset="0"/>
                <a:cs typeface="MS PGothic" charset="0"/>
              </a:rPr>
              <a:t> </a:t>
            </a:r>
            <a:r>
              <a:rPr lang="en-US" sz="2000" dirty="0" err="1">
                <a:latin typeface="Century Gothic" charset="0"/>
                <a:ea typeface="MS PGothic" charset="0"/>
                <a:cs typeface="MS PGothic" charset="0"/>
              </a:rPr>
              <a:t>ni</a:t>
            </a:r>
            <a:r>
              <a:rPr lang="en-US" sz="2000" dirty="0">
                <a:latin typeface="Century Gothic" charset="0"/>
                <a:ea typeface="MS PGothic" charset="0"/>
                <a:cs typeface="MS PGothic" charset="0"/>
              </a:rPr>
              <a:t> de protection </a:t>
            </a:r>
            <a:r>
              <a:rPr lang="en-US" sz="2000" dirty="0" err="1">
                <a:latin typeface="Century Gothic" charset="0"/>
                <a:ea typeface="MS PGothic" charset="0"/>
                <a:cs typeface="MS PGothic" charset="0"/>
              </a:rPr>
              <a:t>spécifiques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liées</a:t>
            </a:r>
            <a:r>
              <a:rPr lang="en-US" sz="2000" dirty="0">
                <a:latin typeface="Century Gothic" charset="0"/>
                <a:ea typeface="MS PGothic" charset="0"/>
                <a:cs typeface="MS PGothic" charset="0"/>
              </a:rPr>
              <a:t> à </a:t>
            </a:r>
            <a:r>
              <a:rPr lang="en-US" sz="2000" dirty="0" err="1">
                <a:latin typeface="Century Gothic" charset="0"/>
                <a:ea typeface="MS PGothic" charset="0"/>
                <a:cs typeface="MS PGothic" charset="0"/>
              </a:rPr>
              <a:t>leur</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déplacement</a:t>
            </a:r>
            <a:r>
              <a:rPr lang="en-US" sz="2000" dirty="0">
                <a:latin typeface="Century Gothic" charset="0"/>
                <a:ea typeface="MS PGothic" charset="0"/>
                <a:cs typeface="MS PGothic" charset="0"/>
              </a:rPr>
              <a:t>, et </a:t>
            </a:r>
            <a:r>
              <a:rPr lang="en-US" sz="2000" dirty="0" err="1">
                <a:latin typeface="Century Gothic" charset="0"/>
                <a:ea typeface="MS PGothic" charset="0"/>
                <a:cs typeface="MS PGothic" charset="0"/>
              </a:rPr>
              <a:t>jouissent</a:t>
            </a:r>
            <a:r>
              <a:rPr lang="en-US" sz="2000" dirty="0">
                <a:latin typeface="Century Gothic" charset="0"/>
                <a:ea typeface="MS PGothic" charset="0"/>
                <a:cs typeface="MS PGothic" charset="0"/>
              </a:rPr>
              <a:t> des droits de </a:t>
            </a:r>
            <a:r>
              <a:rPr lang="en-US" sz="2000" dirty="0" err="1">
                <a:latin typeface="Century Gothic" charset="0"/>
                <a:ea typeface="MS PGothic" charset="0"/>
                <a:cs typeface="MS PGothic" charset="0"/>
              </a:rPr>
              <a:t>l’homme</a:t>
            </a:r>
            <a:r>
              <a:rPr lang="en-US" sz="2000" dirty="0">
                <a:latin typeface="Century Gothic" charset="0"/>
                <a:ea typeface="MS PGothic" charset="0"/>
                <a:cs typeface="MS PGothic" charset="0"/>
              </a:rPr>
              <a:t> sans discrimination en raison de </a:t>
            </a:r>
            <a:r>
              <a:rPr lang="en-US" sz="2000" dirty="0" err="1">
                <a:latin typeface="Century Gothic" charset="0"/>
                <a:ea typeface="MS PGothic" charset="0"/>
                <a:cs typeface="MS PGothic" charset="0"/>
              </a:rPr>
              <a:t>leur</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déplacement</a:t>
            </a:r>
            <a:r>
              <a:rPr lang="en-US" sz="2000" dirty="0">
                <a:latin typeface="Century Gothic" charset="0"/>
                <a:ea typeface="MS PGothic" charset="0"/>
                <a:cs typeface="MS PGothic" charset="0"/>
              </a:rPr>
              <a:t>.</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txBox="1">
            <a:spLocks/>
          </p:cNvSpPr>
          <p:nvPr/>
        </p:nvSpPr>
        <p:spPr bwMode="auto">
          <a:xfrm>
            <a:off x="395288" y="0"/>
            <a:ext cx="8401050" cy="1268413"/>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it-IT" sz="3600" b="1" dirty="0" err="1" smtClean="0">
                <a:solidFill>
                  <a:schemeClr val="bg1"/>
                </a:solidFill>
                <a:latin typeface="Century Gothic" charset="0"/>
                <a:cs typeface="Century Gothic" charset="0"/>
              </a:rPr>
              <a:t>Critères</a:t>
            </a:r>
            <a:r>
              <a:rPr lang="it-IT" sz="3600" b="1" dirty="0" smtClean="0">
                <a:solidFill>
                  <a:schemeClr val="bg1"/>
                </a:solidFill>
                <a:latin typeface="Century Gothic" charset="0"/>
                <a:cs typeface="Century Gothic" charset="0"/>
              </a:rPr>
              <a:t> pour </a:t>
            </a:r>
            <a:r>
              <a:rPr lang="it-IT" sz="3600" b="1" dirty="0" err="1" smtClean="0">
                <a:solidFill>
                  <a:schemeClr val="bg1"/>
                </a:solidFill>
                <a:latin typeface="Century Gothic" charset="0"/>
                <a:cs typeface="Century Gothic" charset="0"/>
              </a:rPr>
              <a:t>les</a:t>
            </a:r>
            <a:r>
              <a:rPr lang="it-IT" sz="3600" b="1" dirty="0" smtClean="0">
                <a:solidFill>
                  <a:schemeClr val="bg1"/>
                </a:solidFill>
                <a:latin typeface="Century Gothic" charset="0"/>
                <a:cs typeface="Century Gothic" charset="0"/>
              </a:rPr>
              <a:t> </a:t>
            </a:r>
            <a:r>
              <a:rPr lang="it-IT" sz="3600" b="1" dirty="0" err="1" smtClean="0">
                <a:solidFill>
                  <a:schemeClr val="bg1"/>
                </a:solidFill>
                <a:latin typeface="Century Gothic" charset="0"/>
                <a:cs typeface="Century Gothic" charset="0"/>
              </a:rPr>
              <a:t>solutions</a:t>
            </a:r>
            <a:r>
              <a:rPr lang="it-IT" sz="3600" b="1" dirty="0" smtClean="0">
                <a:solidFill>
                  <a:schemeClr val="bg1"/>
                </a:solidFill>
                <a:latin typeface="Century Gothic" charset="0"/>
                <a:cs typeface="Century Gothic" charset="0"/>
              </a:rPr>
              <a:t> </a:t>
            </a:r>
            <a:r>
              <a:rPr lang="it-IT" sz="3600" b="1" dirty="0" err="1" smtClean="0">
                <a:solidFill>
                  <a:schemeClr val="bg1"/>
                </a:solidFill>
                <a:latin typeface="Century Gothic" charset="0"/>
                <a:cs typeface="Century Gothic" charset="0"/>
              </a:rPr>
              <a:t>durables</a:t>
            </a:r>
            <a:endParaRPr lang="it-IT" sz="3600" b="1" dirty="0">
              <a:solidFill>
                <a:schemeClr val="bg1"/>
              </a:solidFill>
              <a:latin typeface="Century Gothic" charset="0"/>
              <a:cs typeface="Century Gothic" charset="0"/>
            </a:endParaRPr>
          </a:p>
        </p:txBody>
      </p:sp>
      <p:sp>
        <p:nvSpPr>
          <p:cNvPr id="25" name="Segnaposto contenuto 2"/>
          <p:cNvSpPr txBox="1">
            <a:spLocks/>
          </p:cNvSpPr>
          <p:nvPr/>
        </p:nvSpPr>
        <p:spPr>
          <a:xfrm>
            <a:off x="395288" y="1884363"/>
            <a:ext cx="4176712" cy="3344862"/>
          </a:xfrm>
          <a:prstGeom prst="rect">
            <a:avLst/>
          </a:prstGeom>
        </p:spPr>
        <p:txBody>
          <a:bodyPr>
            <a:normAutofit/>
          </a:bodyPr>
          <a:lstStyle>
            <a:lvl1pPr marL="342900" indent="-342900" algn="l" rtl="0" fontAlgn="base">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fontAlgn="auto">
              <a:spcAft>
                <a:spcPts val="0"/>
              </a:spcAft>
              <a:buFont typeface="Wingdings" charset="2"/>
              <a:buChar char="§"/>
              <a:defRPr/>
            </a:pPr>
            <a:r>
              <a:rPr lang="it-IT" altLang="fr-FR" dirty="0" err="1" smtClean="0">
                <a:ea typeface="+mn-ea"/>
                <a:cs typeface="+mn-cs"/>
              </a:rPr>
              <a:t>Sécurité</a:t>
            </a:r>
            <a:r>
              <a:rPr lang="it-IT" altLang="fr-FR" dirty="0" smtClean="0">
                <a:ea typeface="+mn-ea"/>
                <a:cs typeface="+mn-cs"/>
              </a:rPr>
              <a:t> </a:t>
            </a:r>
            <a:r>
              <a:rPr lang="it-IT" altLang="fr-FR" dirty="0">
                <a:ea typeface="+mn-ea"/>
                <a:cs typeface="+mn-cs"/>
              </a:rPr>
              <a:t>et </a:t>
            </a:r>
            <a:r>
              <a:rPr lang="it-IT" altLang="fr-FR" dirty="0" err="1">
                <a:ea typeface="+mn-ea"/>
                <a:cs typeface="+mn-cs"/>
              </a:rPr>
              <a:t>sûreté</a:t>
            </a:r>
            <a:r>
              <a:rPr lang="it-IT" altLang="fr-FR" dirty="0">
                <a:ea typeface="+mn-ea"/>
                <a:cs typeface="+mn-cs"/>
              </a:rPr>
              <a:t> </a:t>
            </a:r>
            <a:r>
              <a:rPr lang="it-IT" altLang="fr-FR" dirty="0" err="1">
                <a:ea typeface="+mn-ea"/>
                <a:cs typeface="+mn-cs"/>
              </a:rPr>
              <a:t>sur</a:t>
            </a:r>
            <a:r>
              <a:rPr lang="it-IT" altLang="fr-FR" dirty="0">
                <a:ea typeface="+mn-ea"/>
                <a:cs typeface="+mn-cs"/>
              </a:rPr>
              <a:t> le long terme </a:t>
            </a:r>
          </a:p>
          <a:p>
            <a:pPr fontAlgn="auto">
              <a:spcAft>
                <a:spcPts val="0"/>
              </a:spcAft>
              <a:buFont typeface="Wingdings" charset="2"/>
              <a:buChar char="§"/>
              <a:defRPr/>
            </a:pPr>
            <a:r>
              <a:rPr lang="it-IT" altLang="fr-FR" dirty="0" smtClean="0">
                <a:ea typeface="+mn-ea"/>
                <a:cs typeface="+mn-cs"/>
              </a:rPr>
              <a:t>Un niveau de vie suffisant</a:t>
            </a:r>
          </a:p>
          <a:p>
            <a:pPr fontAlgn="auto">
              <a:spcAft>
                <a:spcPts val="0"/>
              </a:spcAft>
              <a:buFont typeface="Wingdings" charset="2"/>
              <a:buChar char="§"/>
              <a:defRPr/>
            </a:pPr>
            <a:r>
              <a:rPr lang="it-IT" altLang="fr-FR" dirty="0" smtClean="0">
                <a:ea typeface="+mn-ea"/>
                <a:cs typeface="+mn-cs"/>
              </a:rPr>
              <a:t>Accès </a:t>
            </a:r>
            <a:r>
              <a:rPr lang="it-IT" altLang="fr-FR" dirty="0">
                <a:ea typeface="+mn-ea"/>
                <a:cs typeface="+mn-cs"/>
              </a:rPr>
              <a:t>à l’emploi et à des moyens de subsistance</a:t>
            </a:r>
          </a:p>
          <a:p>
            <a:pPr fontAlgn="auto">
              <a:spcAft>
                <a:spcPts val="0"/>
              </a:spcAft>
              <a:buFont typeface="Wingdings" charset="2"/>
              <a:buChar char="§"/>
              <a:defRPr/>
            </a:pPr>
            <a:r>
              <a:rPr lang="it-IT" altLang="fr-FR" dirty="0">
                <a:ea typeface="+mn-ea"/>
                <a:cs typeface="+mn-cs"/>
              </a:rPr>
              <a:t>Accès </a:t>
            </a:r>
            <a:r>
              <a:rPr lang="it-IT" altLang="fr-FR" dirty="0" smtClean="0">
                <a:ea typeface="+mn-ea"/>
                <a:cs typeface="+mn-cs"/>
              </a:rPr>
              <a:t>à des voies de</a:t>
            </a:r>
            <a:r>
              <a:rPr lang="it-IT" altLang="fr-FR" dirty="0" smtClean="0">
                <a:ea typeface="+mn-ea"/>
                <a:cs typeface="+mn-cs"/>
              </a:rPr>
              <a:t> </a:t>
            </a:r>
            <a:r>
              <a:rPr lang="it-IT" altLang="fr-FR" dirty="0">
                <a:ea typeface="+mn-ea"/>
                <a:cs typeface="+mn-cs"/>
              </a:rPr>
              <a:t>recours et à la justice</a:t>
            </a:r>
            <a:endParaRPr lang="it-IT" altLang="fr-FR" dirty="0" smtClean="0">
              <a:ea typeface="+mn-ea"/>
              <a:cs typeface="+mn-cs"/>
            </a:endParaRPr>
          </a:p>
        </p:txBody>
      </p:sp>
      <p:sp>
        <p:nvSpPr>
          <p:cNvPr id="26" name="Segnaposto contenuto 4"/>
          <p:cNvSpPr txBox="1">
            <a:spLocks/>
          </p:cNvSpPr>
          <p:nvPr/>
        </p:nvSpPr>
        <p:spPr bwMode="auto">
          <a:xfrm>
            <a:off x="4859338" y="1844675"/>
            <a:ext cx="4033837" cy="323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Des</a:t>
            </a:r>
            <a:r>
              <a:rPr lang="it-IT" sz="2000" dirty="0" smtClean="0">
                <a:solidFill>
                  <a:srgbClr val="595959"/>
                </a:solidFill>
                <a:latin typeface="Century Gothic" charset="0"/>
                <a:cs typeface="Century Gothic" charset="0"/>
              </a:rPr>
              <a:t> </a:t>
            </a:r>
            <a:r>
              <a:rPr lang="fr-FR" sz="2000" dirty="0" smtClean="0">
                <a:solidFill>
                  <a:srgbClr val="595959"/>
                </a:solidFill>
                <a:latin typeface="Century Gothic" charset="0"/>
                <a:cs typeface="Century Gothic" charset="0"/>
              </a:rPr>
              <a:t>mécanismes</a:t>
            </a:r>
            <a:r>
              <a:rPr lang="it-IT" sz="2000" dirty="0" smtClean="0">
                <a:solidFill>
                  <a:srgbClr val="595959"/>
                </a:solidFill>
                <a:latin typeface="Century Gothic" charset="0"/>
                <a:cs typeface="Century Gothic" charset="0"/>
              </a:rPr>
              <a:t> accessibles pour la </a:t>
            </a:r>
            <a:r>
              <a:rPr lang="it-IT" sz="2000" dirty="0" smtClean="0">
                <a:solidFill>
                  <a:srgbClr val="595959"/>
                </a:solidFill>
                <a:latin typeface="Century Gothic" charset="0"/>
                <a:cs typeface="Century Gothic" charset="0"/>
              </a:rPr>
              <a:t>restitution </a:t>
            </a:r>
            <a:r>
              <a:rPr lang="it-IT" sz="2000" dirty="0" smtClean="0">
                <a:solidFill>
                  <a:srgbClr val="595959"/>
                </a:solidFill>
                <a:latin typeface="Century Gothic" charset="0"/>
                <a:cs typeface="Century Gothic" charset="0"/>
              </a:rPr>
              <a:t>des LTB</a:t>
            </a: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Documentation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personnelle</a:t>
            </a:r>
            <a:endParaRPr lang="it-IT" sz="2000" dirty="0" smtClean="0">
              <a:solidFill>
                <a:srgbClr val="595959"/>
              </a:solidFill>
              <a:latin typeface="Century Gothic" charset="0"/>
              <a:cs typeface="Century Gothic" charset="0"/>
            </a:endParaRP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Réunification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familiale</a:t>
            </a:r>
            <a:r>
              <a:rPr lang="it-IT" sz="2000" dirty="0" smtClean="0">
                <a:solidFill>
                  <a:srgbClr val="595959"/>
                </a:solidFill>
                <a:latin typeface="Century Gothic" charset="0"/>
                <a:cs typeface="Century Gothic" charset="0"/>
              </a:rPr>
              <a:t> </a:t>
            </a:r>
          </a:p>
          <a:p>
            <a:pPr>
              <a:spcBef>
                <a:spcPts val="2000"/>
              </a:spcBef>
              <a:buClr>
                <a:schemeClr val="accent1"/>
              </a:buClr>
              <a:buFont typeface="Wingdings" charset="0"/>
              <a:buChar char="§"/>
            </a:pPr>
            <a:r>
              <a:rPr lang="it-IT" sz="2000" dirty="0" err="1" smtClean="0">
                <a:solidFill>
                  <a:srgbClr val="595959"/>
                </a:solidFill>
                <a:latin typeface="Century Gothic" charset="0"/>
                <a:cs typeface="Century Gothic" charset="0"/>
              </a:rPr>
              <a:t>Participation</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aux</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affaires</a:t>
            </a:r>
            <a:r>
              <a:rPr lang="it-IT" sz="2000" dirty="0" smtClean="0">
                <a:solidFill>
                  <a:srgbClr val="595959"/>
                </a:solidFill>
                <a:latin typeface="Century Gothic" charset="0"/>
                <a:cs typeface="Century Gothic" charset="0"/>
              </a:rPr>
              <a:t> </a:t>
            </a:r>
            <a:r>
              <a:rPr lang="it-IT" sz="2000" dirty="0" err="1" smtClean="0">
                <a:solidFill>
                  <a:srgbClr val="595959"/>
                </a:solidFill>
                <a:latin typeface="Century Gothic" charset="0"/>
                <a:cs typeface="Century Gothic" charset="0"/>
              </a:rPr>
              <a:t>publiques</a:t>
            </a:r>
            <a:endParaRPr lang="it-IT" sz="2000" dirty="0">
              <a:solidFill>
                <a:srgbClr val="595959"/>
              </a:solidFill>
              <a:latin typeface="Century Gothic" charset="0"/>
              <a:cs typeface="Century Gothic" charset="0"/>
            </a:endParaRPr>
          </a:p>
        </p:txBody>
      </p:sp>
      <p:sp>
        <p:nvSpPr>
          <p:cNvPr id="27" name="ZoneTexte 1"/>
          <p:cNvSpPr txBox="1"/>
          <p:nvPr/>
        </p:nvSpPr>
        <p:spPr>
          <a:xfrm>
            <a:off x="955675" y="5313363"/>
            <a:ext cx="5759450" cy="1200329"/>
          </a:xfrm>
          <a:prstGeom prst="rect">
            <a:avLst/>
          </a:prstGeom>
          <a:solidFill>
            <a:schemeClr val="accent1">
              <a:lumMod val="20000"/>
              <a:lumOff val="80000"/>
            </a:schemeClr>
          </a:solid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defRPr/>
            </a:pPr>
            <a:r>
              <a:rPr lang="fr-FR" dirty="0">
                <a:latin typeface="Century Gothic"/>
                <a:cs typeface="Century Gothic"/>
              </a:rPr>
              <a:t>But numéro 3 de la politique nationale sur les PDI du </a:t>
            </a:r>
            <a:r>
              <a:rPr lang="fr-FR" dirty="0" smtClean="0">
                <a:latin typeface="Century Gothic"/>
                <a:cs typeface="Century Gothic"/>
              </a:rPr>
              <a:t>Yémen </a:t>
            </a:r>
            <a:r>
              <a:rPr lang="fr-FR" dirty="0">
                <a:latin typeface="Century Gothic"/>
                <a:cs typeface="Century Gothic"/>
              </a:rPr>
              <a:t>stipule la création de « conditions permettant des solutions durables au déplacement  volontaires et en toute sécurité”.</a:t>
            </a:r>
            <a:endParaRPr lang="fr-FR" dirty="0" smtClean="0">
              <a:latin typeface="Century Gothic"/>
              <a:cs typeface="Century Gothic"/>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additive="base">
                                        <p:cTn id="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xEl>
                                              <p:pRg st="1" end="1"/>
                                            </p:txEl>
                                          </p:spTgt>
                                        </p:tgtEl>
                                        <p:attrNameLst>
                                          <p:attrName>style.visibility</p:attrName>
                                        </p:attrNameLst>
                                      </p:cBhvr>
                                      <p:to>
                                        <p:strVal val="visible"/>
                                      </p:to>
                                    </p:set>
                                    <p:anim calcmode="lin" valueType="num">
                                      <p:cBhvr additive="base">
                                        <p:cTn id="13"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
                                            <p:txEl>
                                              <p:pRg st="2" end="2"/>
                                            </p:txEl>
                                          </p:spTgt>
                                        </p:tgtEl>
                                        <p:attrNameLst>
                                          <p:attrName>style.visibility</p:attrName>
                                        </p:attrNameLst>
                                      </p:cBhvr>
                                      <p:to>
                                        <p:strVal val="visible"/>
                                      </p:to>
                                    </p:set>
                                    <p:anim calcmode="lin" valueType="num">
                                      <p:cBhvr additive="base">
                                        <p:cTn id="19"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xEl>
                                              <p:pRg st="3" end="3"/>
                                            </p:txEl>
                                          </p:spTgt>
                                        </p:tgtEl>
                                        <p:attrNameLst>
                                          <p:attrName>style.visibility</p:attrName>
                                        </p:attrNameLst>
                                      </p:cBhvr>
                                      <p:to>
                                        <p:strVal val="visible"/>
                                      </p:to>
                                    </p:set>
                                    <p:anim calcmode="lin" valueType="num">
                                      <p:cBhvr additive="base">
                                        <p:cTn id="25" dur="500" fill="hold"/>
                                        <p:tgtEl>
                                          <p:spTgt spid="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xEl>
                                              <p:pRg st="0" end="0"/>
                                            </p:txEl>
                                          </p:spTgt>
                                        </p:tgtEl>
                                        <p:attrNameLst>
                                          <p:attrName>style.visibility</p:attrName>
                                        </p:attrNameLst>
                                      </p:cBhvr>
                                      <p:to>
                                        <p:strVal val="visible"/>
                                      </p:to>
                                    </p:set>
                                    <p:anim calcmode="lin" valueType="num">
                                      <p:cBhvr additive="base">
                                        <p:cTn id="3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
                                            <p:txEl>
                                              <p:pRg st="1" end="1"/>
                                            </p:txEl>
                                          </p:spTgt>
                                        </p:tgtEl>
                                        <p:attrNameLst>
                                          <p:attrName>style.visibility</p:attrName>
                                        </p:attrNameLst>
                                      </p:cBhvr>
                                      <p:to>
                                        <p:strVal val="visible"/>
                                      </p:to>
                                    </p:set>
                                    <p:anim calcmode="lin" valueType="num">
                                      <p:cBhvr additive="base">
                                        <p:cTn id="37"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xEl>
                                              <p:pRg st="2" end="2"/>
                                            </p:txEl>
                                          </p:spTgt>
                                        </p:tgtEl>
                                        <p:attrNameLst>
                                          <p:attrName>style.visibility</p:attrName>
                                        </p:attrNameLst>
                                      </p:cBhvr>
                                      <p:to>
                                        <p:strVal val="visible"/>
                                      </p:to>
                                    </p:set>
                                    <p:anim calcmode="lin" valueType="num">
                                      <p:cBhvr additive="base">
                                        <p:cTn id="43"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xEl>
                                              <p:pRg st="3" end="3"/>
                                            </p:txEl>
                                          </p:spTgt>
                                        </p:tgtEl>
                                        <p:attrNameLst>
                                          <p:attrName>style.visibility</p:attrName>
                                        </p:attrNameLst>
                                      </p:cBhvr>
                                      <p:to>
                                        <p:strVal val="visible"/>
                                      </p:to>
                                    </p:set>
                                    <p:anim calcmode="lin" valueType="num">
                                      <p:cBhvr additive="base">
                                        <p:cTn id="4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1"/>
          <p:cNvSpPr>
            <a:spLocks noGrp="1"/>
          </p:cNvSpPr>
          <p:nvPr>
            <p:ph type="title"/>
          </p:nvPr>
        </p:nvSpPr>
        <p:spPr>
          <a:xfrm>
            <a:off x="285750" y="0"/>
            <a:ext cx="8401050" cy="1214438"/>
          </a:xfrm>
        </p:spPr>
        <p:txBody>
          <a:bodyPr/>
          <a:lstStyle/>
          <a:p>
            <a:pPr eaLnBrk="1" hangingPunct="1"/>
            <a:r>
              <a:rPr lang="it-IT" b="1" dirty="0" err="1" smtClean="0">
                <a:latin typeface="Century Gothic" charset="0"/>
                <a:ea typeface="MS PGothic" charset="0"/>
              </a:rPr>
              <a:t>Standards</a:t>
            </a:r>
            <a:r>
              <a:rPr lang="it-IT" b="1" dirty="0" smtClean="0">
                <a:latin typeface="Century Gothic" charset="0"/>
                <a:ea typeface="MS PGothic" charset="0"/>
              </a:rPr>
              <a:t> </a:t>
            </a:r>
            <a:r>
              <a:rPr lang="it-IT" b="1" dirty="0" err="1" smtClean="0">
                <a:latin typeface="Century Gothic" charset="0"/>
                <a:ea typeface="MS PGothic" charset="0"/>
              </a:rPr>
              <a:t>régionaux</a:t>
            </a:r>
            <a:endParaRPr lang="it-IT" b="1" dirty="0">
              <a:latin typeface="Century Gothic" charset="0"/>
              <a:ea typeface="MS PGothic" charset="0"/>
            </a:endParaRPr>
          </a:p>
        </p:txBody>
      </p:sp>
      <p:sp>
        <p:nvSpPr>
          <p:cNvPr id="6" name="Content Placeholder 2"/>
          <p:cNvSpPr>
            <a:spLocks noGrp="1"/>
          </p:cNvSpPr>
          <p:nvPr>
            <p:ph idx="1"/>
          </p:nvPr>
        </p:nvSpPr>
        <p:spPr>
          <a:xfrm>
            <a:off x="2627313" y="3716338"/>
            <a:ext cx="5903912" cy="1441450"/>
          </a:xfrm>
        </p:spPr>
        <p:txBody>
          <a:bodyPr/>
          <a:lstStyle/>
          <a:p>
            <a:pPr marL="0" indent="0" eaLnBrk="1" hangingPunct="1">
              <a:buFont typeface="Arial" charset="0"/>
              <a:buNone/>
              <a:defRPr/>
            </a:pPr>
            <a:r>
              <a:rPr lang="fr-CH" b="1" dirty="0">
                <a:solidFill>
                  <a:srgbClr val="404040"/>
                </a:solidFill>
                <a:ea typeface="MS PGothic" charset="0"/>
                <a:cs typeface="Century Gothic"/>
              </a:rPr>
              <a:t>Pacte sur la Sécurité, la Stabilité et le Développement dans la Région des Grands Lacs (Pacte des Grands Lacs)</a:t>
            </a:r>
          </a:p>
          <a:p>
            <a:pPr eaLnBrk="1" hangingPunct="1">
              <a:spcBef>
                <a:spcPts val="800"/>
              </a:spcBef>
              <a:buFont typeface="Wingdings" charset="2"/>
              <a:buChar char="§"/>
              <a:defRPr/>
            </a:pPr>
            <a:r>
              <a:rPr lang="fr-CH" sz="1800" dirty="0" smtClean="0">
                <a:solidFill>
                  <a:srgbClr val="404040"/>
                </a:solidFill>
                <a:ea typeface="MS PGothic" charset="0"/>
                <a:cs typeface="Century Gothic"/>
              </a:rPr>
              <a:t>Protocole </a:t>
            </a:r>
            <a:r>
              <a:rPr lang="fr-CH" sz="1800" dirty="0">
                <a:solidFill>
                  <a:srgbClr val="404040"/>
                </a:solidFill>
                <a:ea typeface="MS PGothic" charset="0"/>
                <a:cs typeface="Century Gothic"/>
              </a:rPr>
              <a:t>sur l’assistance et la protection des </a:t>
            </a:r>
            <a:r>
              <a:rPr lang="fr-CH" sz="1800" dirty="0" smtClean="0">
                <a:solidFill>
                  <a:srgbClr val="404040"/>
                </a:solidFill>
                <a:ea typeface="MS PGothic" charset="0"/>
                <a:cs typeface="Century Gothic"/>
              </a:rPr>
              <a:t>PDI</a:t>
            </a:r>
            <a:endParaRPr lang="fr-CH" sz="1800" dirty="0">
              <a:solidFill>
                <a:srgbClr val="404040"/>
              </a:solidFill>
              <a:ea typeface="MS PGothic" charset="0"/>
              <a:cs typeface="Century Gothic"/>
            </a:endParaRPr>
          </a:p>
          <a:p>
            <a:pPr eaLnBrk="1" hangingPunct="1">
              <a:spcBef>
                <a:spcPts val="800"/>
              </a:spcBef>
              <a:buFont typeface="Wingdings" charset="2"/>
              <a:buChar char="§"/>
              <a:defRPr/>
            </a:pPr>
            <a:r>
              <a:rPr lang="fr-CH" sz="1800" dirty="0" smtClean="0">
                <a:solidFill>
                  <a:srgbClr val="404040"/>
                </a:solidFill>
                <a:ea typeface="MS PGothic" charset="0"/>
                <a:cs typeface="Century Gothic"/>
              </a:rPr>
              <a:t>Protocole </a:t>
            </a:r>
            <a:r>
              <a:rPr lang="fr-CH" sz="1800" dirty="0">
                <a:solidFill>
                  <a:srgbClr val="404040"/>
                </a:solidFill>
                <a:ea typeface="MS PGothic" charset="0"/>
                <a:cs typeface="Century Gothic"/>
              </a:rPr>
              <a:t>sur les droits à la propriété des retournés</a:t>
            </a:r>
          </a:p>
        </p:txBody>
      </p:sp>
      <p:pic>
        <p:nvPicPr>
          <p:cNvPr id="43011" name="Picture 5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1188" y="1851025"/>
            <a:ext cx="1512887" cy="135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p:cNvSpPr txBox="1"/>
          <p:nvPr/>
        </p:nvSpPr>
        <p:spPr>
          <a:xfrm>
            <a:off x="2627313" y="1844675"/>
            <a:ext cx="6049962" cy="1103313"/>
          </a:xfrm>
          <a:prstGeom prst="rect">
            <a:avLst/>
          </a:prstGeom>
          <a:noFill/>
        </p:spPr>
        <p:txBody>
          <a:bodyPr>
            <a:spAutoFit/>
          </a:bodyPr>
          <a:lstStyle/>
          <a:p>
            <a:pPr eaLnBrk="1" fontAlgn="auto" hangingPunct="1">
              <a:lnSpc>
                <a:spcPct val="110000"/>
              </a:lnSpc>
              <a:spcAft>
                <a:spcPts val="0"/>
              </a:spcAft>
              <a:defRPr/>
            </a:pPr>
            <a:r>
              <a:rPr lang="en-US" sz="2000" b="1" dirty="0">
                <a:solidFill>
                  <a:schemeClr val="tx1">
                    <a:lumMod val="75000"/>
                    <a:lumOff val="25000"/>
                  </a:schemeClr>
                </a:solidFill>
                <a:latin typeface="+mn-lt"/>
                <a:ea typeface="ＭＳ Ｐゴシック" charset="0"/>
                <a:cs typeface="+mn-cs"/>
              </a:rPr>
              <a:t>Convention </a:t>
            </a:r>
            <a:r>
              <a:rPr lang="fr-FR" sz="2000" b="1" dirty="0" smtClean="0">
                <a:solidFill>
                  <a:schemeClr val="tx1">
                    <a:lumMod val="75000"/>
                    <a:lumOff val="25000"/>
                  </a:schemeClr>
                </a:solidFill>
                <a:latin typeface="+mn-lt"/>
                <a:ea typeface="ＭＳ Ｐゴシック" charset="0"/>
                <a:cs typeface="+mn-cs"/>
              </a:rPr>
              <a:t>Africaine</a:t>
            </a:r>
            <a:r>
              <a:rPr lang="en-US" sz="2000" b="1" dirty="0" smtClean="0">
                <a:solidFill>
                  <a:schemeClr val="tx1">
                    <a:lumMod val="75000"/>
                    <a:lumOff val="25000"/>
                  </a:schemeClr>
                </a:solidFill>
                <a:latin typeface="+mn-lt"/>
                <a:ea typeface="ＭＳ Ｐゴシック" charset="0"/>
                <a:cs typeface="+mn-cs"/>
              </a:rPr>
              <a:t> </a:t>
            </a:r>
            <a:r>
              <a:rPr lang="en-US" sz="2000" b="1" dirty="0">
                <a:solidFill>
                  <a:schemeClr val="tx1">
                    <a:lumMod val="75000"/>
                    <a:lumOff val="25000"/>
                  </a:schemeClr>
                </a:solidFill>
                <a:latin typeface="+mn-lt"/>
                <a:ea typeface="ＭＳ Ｐゴシック" charset="0"/>
                <a:cs typeface="+mn-cs"/>
              </a:rPr>
              <a:t>sur la Protection et </a:t>
            </a:r>
            <a:r>
              <a:rPr lang="en-US" sz="2000" b="1" dirty="0" err="1">
                <a:solidFill>
                  <a:schemeClr val="tx1">
                    <a:lumMod val="75000"/>
                    <a:lumOff val="25000"/>
                  </a:schemeClr>
                </a:solidFill>
                <a:latin typeface="+mn-lt"/>
                <a:ea typeface="ＭＳ Ｐゴシック" charset="0"/>
                <a:cs typeface="+mn-cs"/>
              </a:rPr>
              <a:t>l’Assistance</a:t>
            </a:r>
            <a:r>
              <a:rPr lang="en-US" sz="2000" b="1" dirty="0">
                <a:solidFill>
                  <a:schemeClr val="tx1">
                    <a:lumMod val="75000"/>
                    <a:lumOff val="25000"/>
                  </a:schemeClr>
                </a:solidFill>
                <a:latin typeface="+mn-lt"/>
                <a:ea typeface="ＭＳ Ｐゴシック" charset="0"/>
                <a:cs typeface="+mn-cs"/>
              </a:rPr>
              <a:t> aux </a:t>
            </a:r>
            <a:r>
              <a:rPr lang="en-US" sz="2000" b="1" dirty="0" err="1">
                <a:solidFill>
                  <a:schemeClr val="tx1">
                    <a:lumMod val="75000"/>
                    <a:lumOff val="25000"/>
                  </a:schemeClr>
                </a:solidFill>
                <a:latin typeface="+mn-lt"/>
                <a:ea typeface="ＭＳ Ｐゴシック" charset="0"/>
                <a:cs typeface="+mn-cs"/>
              </a:rPr>
              <a:t>Personnes</a:t>
            </a:r>
            <a:r>
              <a:rPr lang="en-US" sz="2000" b="1" dirty="0">
                <a:solidFill>
                  <a:schemeClr val="tx1">
                    <a:lumMod val="75000"/>
                    <a:lumOff val="25000"/>
                  </a:schemeClr>
                </a:solidFill>
                <a:latin typeface="+mn-lt"/>
                <a:ea typeface="ＭＳ Ｐゴシック" charset="0"/>
                <a:cs typeface="+mn-cs"/>
              </a:rPr>
              <a:t> </a:t>
            </a:r>
            <a:r>
              <a:rPr lang="en-US" sz="2000" b="1" dirty="0" err="1">
                <a:solidFill>
                  <a:schemeClr val="tx1">
                    <a:lumMod val="75000"/>
                    <a:lumOff val="25000"/>
                  </a:schemeClr>
                </a:solidFill>
                <a:latin typeface="+mn-lt"/>
                <a:ea typeface="ＭＳ Ｐゴシック" charset="0"/>
                <a:cs typeface="+mn-cs"/>
              </a:rPr>
              <a:t>Déplacées</a:t>
            </a:r>
            <a:r>
              <a:rPr lang="en-US" sz="2000" b="1" dirty="0">
                <a:solidFill>
                  <a:schemeClr val="tx1">
                    <a:lumMod val="75000"/>
                    <a:lumOff val="25000"/>
                  </a:schemeClr>
                </a:solidFill>
                <a:latin typeface="+mn-lt"/>
                <a:ea typeface="ＭＳ Ｐゴシック" charset="0"/>
                <a:cs typeface="+mn-cs"/>
              </a:rPr>
              <a:t> Interne en </a:t>
            </a:r>
            <a:r>
              <a:rPr lang="en-US" sz="2000" b="1" dirty="0" err="1">
                <a:solidFill>
                  <a:schemeClr val="tx1">
                    <a:lumMod val="75000"/>
                    <a:lumOff val="25000"/>
                  </a:schemeClr>
                </a:solidFill>
                <a:latin typeface="+mn-lt"/>
                <a:ea typeface="ＭＳ Ｐゴシック" charset="0"/>
                <a:cs typeface="+mn-cs"/>
              </a:rPr>
              <a:t>Afrique</a:t>
            </a:r>
            <a:r>
              <a:rPr lang="en-US" sz="2000" b="1" dirty="0">
                <a:solidFill>
                  <a:schemeClr val="tx1">
                    <a:lumMod val="75000"/>
                    <a:lumOff val="25000"/>
                  </a:schemeClr>
                </a:solidFill>
                <a:latin typeface="+mn-lt"/>
                <a:ea typeface="ＭＳ Ｐゴシック" charset="0"/>
                <a:cs typeface="+mn-cs"/>
              </a:rPr>
              <a:t> (Convention de Kampala) </a:t>
            </a:r>
          </a:p>
        </p:txBody>
      </p:sp>
      <p:pic>
        <p:nvPicPr>
          <p:cNvPr id="43013" name="Picture 2"/>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8313" y="3789363"/>
            <a:ext cx="1830387" cy="2217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250825" y="274638"/>
            <a:ext cx="8435975" cy="922337"/>
          </a:xfrm>
        </p:spPr>
        <p:txBody>
          <a:bodyPr/>
          <a:lstStyle/>
          <a:p>
            <a:pPr eaLnBrk="1" hangingPunct="1"/>
            <a:r>
              <a:rPr lang="fr-CH" sz="2800" b="1" dirty="0">
                <a:latin typeface="Century Gothic" charset="0"/>
                <a:ea typeface="MS PGothic" charset="0"/>
                <a:cs typeface="MS PGothic" charset="0"/>
              </a:rPr>
              <a:t>Conclusions</a:t>
            </a:r>
          </a:p>
        </p:txBody>
      </p:sp>
      <p:sp>
        <p:nvSpPr>
          <p:cNvPr id="45058" name="Content Placeholder 2"/>
          <p:cNvSpPr>
            <a:spLocks noGrp="1"/>
          </p:cNvSpPr>
          <p:nvPr>
            <p:ph idx="1"/>
          </p:nvPr>
        </p:nvSpPr>
        <p:spPr>
          <a:xfrm>
            <a:off x="250825" y="1700213"/>
            <a:ext cx="7345511" cy="4425950"/>
          </a:xfrm>
        </p:spPr>
        <p:txBody>
          <a:bodyPr/>
          <a:lstStyle/>
          <a:p>
            <a:pPr eaLnBrk="1" hangingPunct="1">
              <a:buFont typeface="Wingdings" charset="0"/>
              <a:buChar char="§"/>
            </a:pPr>
            <a:r>
              <a:rPr lang="fr-CH" sz="2400" dirty="0" smtClean="0">
                <a:latin typeface="Century Gothic" charset="0"/>
                <a:ea typeface="MS PGothic" charset="0"/>
                <a:cs typeface="MS PGothic" charset="0"/>
              </a:rPr>
              <a:t>Les standards internationaux sont des références pour l’action des Etats.</a:t>
            </a:r>
          </a:p>
          <a:p>
            <a:pPr eaLnBrk="1" hangingPunct="1">
              <a:buFont typeface="Wingdings" charset="0"/>
              <a:buChar char="§"/>
            </a:pPr>
            <a:r>
              <a:rPr lang="fr-CH" sz="2400" dirty="0" smtClean="0">
                <a:latin typeface="Century Gothic" charset="0"/>
                <a:ea typeface="MS PGothic" charset="0"/>
                <a:cs typeface="MS PGothic" charset="0"/>
              </a:rPr>
              <a:t>DIDH, DIH, DPI and DIRC sont pertinents pour la protection et l’assistance des PDI.</a:t>
            </a:r>
          </a:p>
          <a:p>
            <a:pPr eaLnBrk="1" hangingPunct="1">
              <a:buFont typeface="Wingdings" charset="0"/>
              <a:buChar char="§"/>
            </a:pPr>
            <a:r>
              <a:rPr lang="fr-CH" sz="2400" dirty="0" smtClean="0">
                <a:latin typeface="Century Gothic" charset="0"/>
                <a:ea typeface="MS PGothic" charset="0"/>
                <a:cs typeface="MS PGothic" charset="0"/>
              </a:rPr>
              <a:t>Il est de la responsabilité des Etats de respecter les standards internationaux.</a:t>
            </a:r>
          </a:p>
          <a:p>
            <a:pPr eaLnBrk="1" hangingPunct="1">
              <a:buFont typeface="Wingdings" charset="0"/>
              <a:buChar char="§"/>
            </a:pPr>
            <a:r>
              <a:rPr lang="fr-CH" sz="2400" dirty="0" smtClean="0">
                <a:latin typeface="Century Gothic" charset="0"/>
                <a:ea typeface="MS PGothic" charset="0"/>
                <a:cs typeface="MS PGothic" charset="0"/>
              </a:rPr>
              <a:t>Une approche basée sur les droits doit guider les processus d’élaboration des lois et politiques. </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err="1" smtClean="0">
                <a:latin typeface="Century Gothic" charset="0"/>
                <a:ea typeface="MS PGothic" charset="0"/>
                <a:cs typeface="MS PGothic" charset="0"/>
              </a:rPr>
              <a:t>Objectifs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5"/>
            <a:ext cx="7416800" cy="4032250"/>
          </a:xfrm>
        </p:spPr>
        <p:txBody>
          <a:bodyPr rtlCol="0">
            <a:normAutofit fontScale="77500" lnSpcReduction="20000"/>
          </a:bodyPr>
          <a:lstStyle/>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Présenter</a:t>
            </a:r>
            <a:r>
              <a:rPr lang="en-US" altLang="fr-FR" sz="2800" dirty="0">
                <a:solidFill>
                  <a:schemeClr val="tx1">
                    <a:lumMod val="65000"/>
                    <a:lumOff val="35000"/>
                  </a:schemeClr>
                </a:solidFill>
                <a:ea typeface="ＭＳ Ｐゴシック" panose="020B0600070205080204" pitchFamily="34" charset="-128"/>
                <a:cs typeface="+mn-cs"/>
              </a:rPr>
              <a:t> les instruments de </a:t>
            </a:r>
            <a:r>
              <a:rPr lang="en-US" altLang="fr-FR" sz="2800" dirty="0" err="1">
                <a:solidFill>
                  <a:schemeClr val="tx1">
                    <a:lumMod val="65000"/>
                    <a:lumOff val="35000"/>
                  </a:schemeClr>
                </a:solidFill>
                <a:ea typeface="ＭＳ Ｐゴシック" panose="020B0600070205080204" pitchFamily="34" charset="-128"/>
                <a:cs typeface="+mn-cs"/>
              </a:rPr>
              <a:t>droit</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internationaux</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pertinents</a:t>
            </a:r>
            <a:r>
              <a:rPr lang="en-US" altLang="fr-FR" sz="2800" dirty="0">
                <a:solidFill>
                  <a:schemeClr val="tx1">
                    <a:lumMod val="65000"/>
                    <a:lumOff val="35000"/>
                  </a:schemeClr>
                </a:solidFill>
                <a:ea typeface="ＭＳ Ｐゴシック" panose="020B0600070205080204" pitchFamily="34" charset="-128"/>
                <a:cs typeface="+mn-cs"/>
              </a:rPr>
              <a:t> pour la protection et </a:t>
            </a:r>
            <a:r>
              <a:rPr lang="en-US" altLang="fr-FR" sz="2800" dirty="0" err="1">
                <a:solidFill>
                  <a:schemeClr val="tx1">
                    <a:lumMod val="65000"/>
                    <a:lumOff val="35000"/>
                  </a:schemeClr>
                </a:solidFill>
                <a:ea typeface="ＭＳ Ｐゴシック" panose="020B0600070205080204" pitchFamily="34" charset="-128"/>
                <a:cs typeface="+mn-cs"/>
              </a:rPr>
              <a:t>l’assistance</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endParaRPr lang="en-US" altLang="fr-FR" sz="2800" dirty="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Déterminer</a:t>
            </a:r>
            <a:r>
              <a:rPr lang="en-US" altLang="fr-FR" sz="2800" dirty="0">
                <a:solidFill>
                  <a:schemeClr val="tx1">
                    <a:lumMod val="65000"/>
                    <a:lumOff val="35000"/>
                  </a:schemeClr>
                </a:solidFill>
                <a:ea typeface="ＭＳ Ｐゴシック" panose="020B0600070205080204" pitchFamily="34" charset="-128"/>
                <a:cs typeface="+mn-cs"/>
              </a:rPr>
              <a:t> les obligations </a:t>
            </a:r>
            <a:r>
              <a:rPr lang="en-US" altLang="fr-FR" sz="2800" dirty="0" err="1" smtClean="0">
                <a:solidFill>
                  <a:schemeClr val="tx1">
                    <a:lumMod val="65000"/>
                    <a:lumOff val="35000"/>
                  </a:schemeClr>
                </a:solidFill>
                <a:ea typeface="ＭＳ Ｐゴシック" panose="020B0600070205080204" pitchFamily="34" charset="-128"/>
                <a:cs typeface="+mn-cs"/>
              </a:rPr>
              <a:t>légales</a:t>
            </a:r>
            <a:r>
              <a:rPr lang="en-US" altLang="fr-FR" sz="2800" dirty="0" smtClean="0">
                <a:solidFill>
                  <a:schemeClr val="tx1">
                    <a:lumMod val="65000"/>
                    <a:lumOff val="35000"/>
                  </a:schemeClr>
                </a:solidFill>
                <a:ea typeface="ＭＳ Ｐゴシック" panose="020B0600070205080204" pitchFamily="34" charset="-128"/>
                <a:cs typeface="+mn-cs"/>
              </a:rPr>
              <a:t> </a:t>
            </a:r>
            <a:r>
              <a:rPr lang="en-US" altLang="fr-FR" sz="2800" dirty="0">
                <a:solidFill>
                  <a:schemeClr val="tx1">
                    <a:lumMod val="65000"/>
                    <a:lumOff val="35000"/>
                  </a:schemeClr>
                </a:solidFill>
                <a:ea typeface="ＭＳ Ｐゴシック" panose="020B0600070205080204" pitchFamily="34" charset="-128"/>
                <a:cs typeface="+mn-cs"/>
              </a:rPr>
              <a:t>à </a:t>
            </a:r>
            <a:r>
              <a:rPr lang="en-US" altLang="fr-FR" sz="2800" dirty="0" err="1">
                <a:solidFill>
                  <a:schemeClr val="tx1">
                    <a:lumMod val="65000"/>
                    <a:lumOff val="35000"/>
                  </a:schemeClr>
                </a:solidFill>
                <a:ea typeface="ＭＳ Ｐゴシック" panose="020B0600070205080204" pitchFamily="34" charset="-128"/>
                <a:cs typeface="+mn-cs"/>
              </a:rPr>
              <a:t>l’égard</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r>
              <a:rPr lang="en-US" altLang="fr-FR" sz="2800" dirty="0" err="1">
                <a:solidFill>
                  <a:schemeClr val="tx1">
                    <a:lumMod val="65000"/>
                    <a:lumOff val="35000"/>
                  </a:schemeClr>
                </a:solidFill>
                <a:ea typeface="ＭＳ Ｐゴシック" panose="020B0600070205080204" pitchFamily="34" charset="-128"/>
                <a:cs typeface="+mn-cs"/>
              </a:rPr>
              <a:t>provenant</a:t>
            </a:r>
            <a:r>
              <a:rPr lang="en-US" altLang="fr-FR" sz="2800" dirty="0">
                <a:solidFill>
                  <a:schemeClr val="tx1">
                    <a:lumMod val="65000"/>
                    <a:lumOff val="35000"/>
                  </a:schemeClr>
                </a:solidFill>
                <a:ea typeface="ＭＳ Ｐゴシック" panose="020B0600070205080204" pitchFamily="34" charset="-128"/>
                <a:cs typeface="+mn-cs"/>
              </a:rPr>
              <a:t> des instruments </a:t>
            </a:r>
            <a:r>
              <a:rPr lang="en-US" altLang="fr-FR" sz="2800" dirty="0" err="1">
                <a:solidFill>
                  <a:schemeClr val="tx1">
                    <a:lumMod val="65000"/>
                    <a:lumOff val="35000"/>
                  </a:schemeClr>
                </a:solidFill>
                <a:ea typeface="ＭＳ Ｐゴシック" panose="020B0600070205080204" pitchFamily="34" charset="-128"/>
                <a:cs typeface="+mn-cs"/>
              </a:rPr>
              <a:t>internationaux</a:t>
            </a:r>
            <a:endParaRPr lang="en-US" altLang="fr-FR" sz="2800" dirty="0">
              <a:solidFill>
                <a:schemeClr val="tx1">
                  <a:lumMod val="65000"/>
                  <a:lumOff val="35000"/>
                </a:schemeClr>
              </a:solidFill>
              <a:ea typeface="ＭＳ Ｐゴシック" panose="020B0600070205080204" pitchFamily="34" charset="-128"/>
              <a:cs typeface="+mn-cs"/>
            </a:endParaRPr>
          </a:p>
          <a:p>
            <a:pPr eaLnBrk="1" fontAlgn="auto" hangingPunct="1">
              <a:lnSpc>
                <a:spcPct val="110000"/>
              </a:lnSpc>
              <a:spcAft>
                <a:spcPts val="600"/>
              </a:spcAft>
              <a:buFont typeface="Wingdings" charset="2"/>
              <a:buChar char="§"/>
              <a:defRPr/>
            </a:pPr>
            <a:r>
              <a:rPr lang="en-US" altLang="fr-FR" sz="2800" dirty="0" err="1">
                <a:solidFill>
                  <a:schemeClr val="tx1">
                    <a:lumMod val="65000"/>
                    <a:lumOff val="35000"/>
                  </a:schemeClr>
                </a:solidFill>
                <a:ea typeface="ＭＳ Ｐゴシック" panose="020B0600070205080204" pitchFamily="34" charset="-128"/>
                <a:cs typeface="+mn-cs"/>
              </a:rPr>
              <a:t>Introduire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une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méthodologie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basée</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sur</a:t>
            </a:r>
            <a:r>
              <a:rPr lang="en-US" altLang="fr-FR" sz="2800" dirty="0">
                <a:solidFill>
                  <a:schemeClr val="tx1">
                    <a:lumMod val="65000"/>
                    <a:lumOff val="35000"/>
                  </a:schemeClr>
                </a:solidFill>
                <a:ea typeface="ＭＳ Ｐゴシック" panose="020B0600070205080204" pitchFamily="34" charset="-128"/>
                <a:cs typeface="+mn-cs"/>
              </a:rPr>
              <a:t> les </a:t>
            </a:r>
            <a:r>
              <a:rPr lang="en-US" altLang="fr-FR" sz="2800" dirty="0" err="1">
                <a:solidFill>
                  <a:schemeClr val="tx1">
                    <a:lumMod val="65000"/>
                    <a:lumOff val="35000"/>
                  </a:schemeClr>
                </a:solidFill>
                <a:ea typeface="ＭＳ Ｐゴシック" panose="020B0600070205080204" pitchFamily="34" charset="-128"/>
                <a:cs typeface="+mn-cs"/>
              </a:rPr>
              <a:t>droits</a:t>
            </a:r>
            <a:r>
              <a:rPr lang="en-US" altLang="fr-FR" sz="2800" dirty="0">
                <a:solidFill>
                  <a:schemeClr val="tx1">
                    <a:lumMod val="65000"/>
                    <a:lumOff val="35000"/>
                  </a:schemeClr>
                </a:solidFill>
                <a:ea typeface="ＭＳ Ｐゴシック" panose="020B0600070205080204" pitchFamily="34" charset="-128"/>
                <a:cs typeface="+mn-cs"/>
              </a:rPr>
              <a:t> pour le </a:t>
            </a:r>
            <a:r>
              <a:rPr lang="en-US" altLang="fr-FR" sz="2800" dirty="0" err="1">
                <a:solidFill>
                  <a:schemeClr val="tx1">
                    <a:lumMod val="65000"/>
                    <a:lumOff val="35000"/>
                  </a:schemeClr>
                </a:solidFill>
                <a:ea typeface="ＭＳ Ｐゴシック" panose="020B0600070205080204" pitchFamily="34" charset="-128"/>
                <a:cs typeface="+mn-cs"/>
              </a:rPr>
              <a:t>développement</a:t>
            </a:r>
            <a:r>
              <a:rPr lang="en-US" altLang="fr-FR" sz="2800" dirty="0">
                <a:solidFill>
                  <a:schemeClr val="tx1">
                    <a:lumMod val="65000"/>
                    <a:lumOff val="35000"/>
                  </a:schemeClr>
                </a:solidFill>
                <a:ea typeface="ＭＳ Ｐゴシック" panose="020B0600070205080204" pitchFamily="34" charset="-128"/>
                <a:cs typeface="+mn-cs"/>
              </a:rPr>
              <a:t> de </a:t>
            </a:r>
            <a:r>
              <a:rPr lang="en-US" altLang="fr-FR" sz="2800" dirty="0" err="1">
                <a:solidFill>
                  <a:schemeClr val="tx1">
                    <a:lumMod val="65000"/>
                    <a:lumOff val="35000"/>
                  </a:schemeClr>
                </a:solidFill>
                <a:ea typeface="ＭＳ Ｐゴシック" panose="020B0600070205080204" pitchFamily="34" charset="-128"/>
                <a:cs typeface="+mn-cs"/>
              </a:rPr>
              <a:t>lois</a:t>
            </a:r>
            <a:r>
              <a:rPr lang="en-US" altLang="fr-FR" sz="2800" dirty="0">
                <a:solidFill>
                  <a:schemeClr val="tx1">
                    <a:lumMod val="65000"/>
                    <a:lumOff val="35000"/>
                  </a:schemeClr>
                </a:solidFill>
                <a:ea typeface="ＭＳ Ｐゴシック" panose="020B0600070205080204" pitchFamily="34" charset="-128"/>
                <a:cs typeface="+mn-cs"/>
              </a:rPr>
              <a:t> et de </a:t>
            </a:r>
            <a:r>
              <a:rPr lang="en-US" altLang="fr-FR" sz="2800" dirty="0" err="1">
                <a:solidFill>
                  <a:schemeClr val="tx1">
                    <a:lumMod val="65000"/>
                    <a:lumOff val="35000"/>
                  </a:schemeClr>
                </a:solidFill>
                <a:ea typeface="ＭＳ Ｐゴシック" panose="020B0600070205080204" pitchFamily="34" charset="-128"/>
                <a:cs typeface="+mn-cs"/>
              </a:rPr>
              <a:t>politiques</a:t>
            </a:r>
            <a:r>
              <a:rPr lang="en-US" altLang="fr-FR" sz="2800" dirty="0">
                <a:solidFill>
                  <a:schemeClr val="tx1">
                    <a:lumMod val="65000"/>
                    <a:lumOff val="35000"/>
                  </a:schemeClr>
                </a:solidFill>
                <a:ea typeface="ＭＳ Ｐゴシック" panose="020B0600070205080204" pitchFamily="34" charset="-128"/>
                <a:cs typeface="+mn-cs"/>
              </a:rPr>
              <a:t> </a:t>
            </a:r>
          </a:p>
          <a:p>
            <a:pPr eaLnBrk="1" fontAlgn="auto" hangingPunct="1">
              <a:lnSpc>
                <a:spcPct val="110000"/>
              </a:lnSpc>
              <a:spcAft>
                <a:spcPts val="600"/>
              </a:spcAft>
              <a:buFont typeface="Wingdings" charset="2"/>
              <a:buChar char="§"/>
              <a:defRPr/>
            </a:pPr>
            <a:r>
              <a:rPr lang="en-US" altLang="fr-FR" sz="2800" dirty="0">
                <a:solidFill>
                  <a:schemeClr val="tx1">
                    <a:lumMod val="65000"/>
                    <a:lumOff val="35000"/>
                  </a:schemeClr>
                </a:solidFill>
                <a:ea typeface="ＭＳ Ｐゴシック" panose="020B0600070205080204" pitchFamily="34" charset="-128"/>
                <a:cs typeface="+mn-cs"/>
              </a:rPr>
              <a:t>Identifier les </a:t>
            </a:r>
            <a:r>
              <a:rPr lang="en-US" altLang="fr-FR" sz="2800" dirty="0" err="1">
                <a:solidFill>
                  <a:schemeClr val="tx1">
                    <a:lumMod val="65000"/>
                    <a:lumOff val="35000"/>
                  </a:schemeClr>
                </a:solidFill>
                <a:ea typeface="ＭＳ Ｐゴシック" panose="020B0600070205080204" pitchFamily="34" charset="-128"/>
                <a:cs typeface="+mn-cs"/>
              </a:rPr>
              <a:t>droits</a:t>
            </a:r>
            <a:r>
              <a:rPr lang="en-US" altLang="fr-FR" sz="2800" dirty="0">
                <a:solidFill>
                  <a:schemeClr val="tx1">
                    <a:lumMod val="65000"/>
                    <a:lumOff val="35000"/>
                  </a:schemeClr>
                </a:solidFill>
                <a:ea typeface="ＭＳ Ｐゴシック" panose="020B0600070205080204" pitchFamily="34" charset="-128"/>
                <a:cs typeface="+mn-cs"/>
              </a:rPr>
              <a:t> des </a:t>
            </a:r>
            <a:r>
              <a:rPr lang="en-US" altLang="fr-FR" sz="2800" dirty="0" smtClean="0">
                <a:solidFill>
                  <a:schemeClr val="tx1">
                    <a:lumMod val="65000"/>
                    <a:lumOff val="35000"/>
                  </a:schemeClr>
                </a:solidFill>
                <a:ea typeface="ＭＳ Ｐゴシック" panose="020B0600070205080204" pitchFamily="34" charset="-128"/>
                <a:cs typeface="+mn-cs"/>
              </a:rPr>
              <a:t>PDI </a:t>
            </a:r>
            <a:r>
              <a:rPr lang="en-US" altLang="fr-FR" sz="2800" dirty="0" err="1">
                <a:solidFill>
                  <a:schemeClr val="tx1">
                    <a:lumMod val="65000"/>
                    <a:lumOff val="35000"/>
                  </a:schemeClr>
                </a:solidFill>
                <a:ea typeface="ＭＳ Ｐゴシック" panose="020B0600070205080204" pitchFamily="34" charset="-128"/>
                <a:cs typeface="+mn-cs"/>
              </a:rPr>
              <a:t>durant</a:t>
            </a:r>
            <a:r>
              <a:rPr lang="en-US" altLang="fr-FR" sz="2800" dirty="0">
                <a:solidFill>
                  <a:schemeClr val="tx1">
                    <a:lumMod val="65000"/>
                    <a:lumOff val="35000"/>
                  </a:schemeClr>
                </a:solidFill>
                <a:ea typeface="ＭＳ Ｐゴシック" panose="020B0600070205080204" pitchFamily="34" charset="-128"/>
                <a:cs typeface="+mn-cs"/>
              </a:rPr>
              <a:t> </a:t>
            </a:r>
            <a:r>
              <a:rPr lang="en-US" altLang="fr-FR" sz="2800" dirty="0" err="1">
                <a:solidFill>
                  <a:schemeClr val="tx1">
                    <a:lumMod val="65000"/>
                    <a:lumOff val="35000"/>
                  </a:schemeClr>
                </a:solidFill>
                <a:ea typeface="ＭＳ Ｐゴシック" panose="020B0600070205080204" pitchFamily="34" charset="-128"/>
                <a:cs typeface="+mn-cs"/>
              </a:rPr>
              <a:t>toutes</a:t>
            </a:r>
            <a:r>
              <a:rPr lang="en-US" altLang="fr-FR" sz="2800" dirty="0">
                <a:solidFill>
                  <a:schemeClr val="tx1">
                    <a:lumMod val="65000"/>
                    <a:lumOff val="35000"/>
                  </a:schemeClr>
                </a:solidFill>
                <a:ea typeface="ＭＳ Ｐゴシック" panose="020B0600070205080204" pitchFamily="34" charset="-128"/>
                <a:cs typeface="+mn-cs"/>
              </a:rPr>
              <a:t> les phases du </a:t>
            </a:r>
            <a:r>
              <a:rPr lang="en-US" altLang="fr-FR" sz="2800" dirty="0" err="1" smtClean="0">
                <a:solidFill>
                  <a:schemeClr val="tx1">
                    <a:lumMod val="65000"/>
                    <a:lumOff val="35000"/>
                  </a:schemeClr>
                </a:solidFill>
                <a:ea typeface="ＭＳ Ｐゴシック" panose="020B0600070205080204" pitchFamily="34" charset="-128"/>
                <a:cs typeface="+mn-cs"/>
              </a:rPr>
              <a:t>déplacement</a:t>
            </a:r>
            <a:endParaRPr lang="en-US" altLang="fr-FR" sz="2800" dirty="0">
              <a:solidFill>
                <a:schemeClr val="tx1">
                  <a:lumMod val="65000"/>
                  <a:lumOff val="35000"/>
                </a:schemeClr>
              </a:solidFill>
              <a:ea typeface="ＭＳ Ｐゴシック" panose="020B0600070205080204" pitchFamily="34" charset="-128"/>
              <a:cs typeface="+mn-cs"/>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0"/>
            <a:ext cx="8229600" cy="1196975"/>
          </a:xfrm>
        </p:spPr>
        <p:txBody>
          <a:bodyPr/>
          <a:lstStyle/>
          <a:p>
            <a:pPr eaLnBrk="1" hangingPunct="1"/>
            <a:r>
              <a:rPr lang="fr-FR" b="1" dirty="0" smtClean="0">
                <a:latin typeface="Century Gothic" charset="0"/>
                <a:ea typeface="MS PGothic" charset="0"/>
                <a:cs typeface="MS PGothic" charset="0"/>
              </a:rPr>
              <a:t>Standards juridiques internationaux</a:t>
            </a:r>
            <a:endParaRPr lang="fr-FR" b="1" dirty="0">
              <a:latin typeface="Century Gothic" charset="0"/>
              <a:ea typeface="MS PGothic" charset="0"/>
              <a:cs typeface="MS PGothic" charset="0"/>
            </a:endParaRPr>
          </a:p>
        </p:txBody>
      </p:sp>
      <p:sp>
        <p:nvSpPr>
          <p:cNvPr id="6" name="AutoShape 4"/>
          <p:cNvSpPr>
            <a:spLocks noChangeArrowheads="1"/>
          </p:cNvSpPr>
          <p:nvPr/>
        </p:nvSpPr>
        <p:spPr bwMode="auto">
          <a:xfrm>
            <a:off x="1330325" y="1558925"/>
            <a:ext cx="6335713" cy="1587500"/>
          </a:xfrm>
          <a:prstGeom prst="triangle">
            <a:avLst>
              <a:gd name="adj" fmla="val 50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GB" altLang="fr-FR" sz="2000" b="1" kern="0" dirty="0" smtClean="0">
                <a:solidFill>
                  <a:srgbClr val="000000"/>
                </a:solidFill>
                <a:latin typeface="Century Gothic"/>
                <a:cs typeface="Century Gothic"/>
              </a:rPr>
              <a:t>Cadres </a:t>
            </a:r>
            <a:r>
              <a:rPr lang="en-GB" altLang="fr-FR" sz="2000" b="1" kern="0" dirty="0" err="1" smtClean="0">
                <a:solidFill>
                  <a:srgbClr val="000000"/>
                </a:solidFill>
                <a:latin typeface="Century Gothic"/>
                <a:cs typeface="Century Gothic"/>
              </a:rPr>
              <a:t>légaux</a:t>
            </a:r>
            <a:r>
              <a:rPr lang="en-GB" altLang="fr-FR" sz="2000" b="1" kern="0" dirty="0">
                <a:solidFill>
                  <a:srgbClr val="000000"/>
                </a:solidFill>
                <a:latin typeface="Century Gothic"/>
                <a:cs typeface="Century Gothic"/>
              </a:rPr>
              <a:t/>
            </a:r>
            <a:br>
              <a:rPr lang="en-GB" altLang="fr-FR" sz="2000" b="1" kern="0" dirty="0">
                <a:solidFill>
                  <a:srgbClr val="000000"/>
                </a:solidFill>
                <a:latin typeface="Century Gothic"/>
                <a:cs typeface="Century Gothic"/>
              </a:rPr>
            </a:br>
            <a:r>
              <a:rPr lang="en-GB" altLang="fr-FR" sz="2000" b="1" kern="0" dirty="0" err="1" smtClean="0">
                <a:solidFill>
                  <a:srgbClr val="000000"/>
                </a:solidFill>
                <a:latin typeface="Century Gothic"/>
                <a:cs typeface="Century Gothic"/>
              </a:rPr>
              <a:t>internationaux</a:t>
            </a:r>
            <a:r>
              <a:rPr lang="en-GB" altLang="fr-FR" sz="2000" b="1" kern="0" dirty="0" smtClean="0">
                <a:solidFill>
                  <a:srgbClr val="000000"/>
                </a:solidFill>
                <a:latin typeface="Century Gothic"/>
                <a:cs typeface="Century Gothic"/>
              </a:rPr>
              <a:t> </a:t>
            </a:r>
            <a:r>
              <a:rPr lang="en-GB" altLang="fr-FR" sz="2000" b="1" kern="0" dirty="0" err="1" smtClean="0">
                <a:solidFill>
                  <a:srgbClr val="000000"/>
                </a:solidFill>
                <a:latin typeface="Century Gothic"/>
                <a:cs typeface="Century Gothic"/>
              </a:rPr>
              <a:t>sur</a:t>
            </a:r>
            <a:r>
              <a:rPr lang="en-GB" altLang="fr-FR" sz="2000" b="1" kern="0" dirty="0" smtClean="0">
                <a:solidFill>
                  <a:srgbClr val="000000"/>
                </a:solidFill>
                <a:latin typeface="Century Gothic"/>
                <a:cs typeface="Century Gothic"/>
              </a:rPr>
              <a:t> les PDI</a:t>
            </a:r>
            <a:endParaRPr lang="en-GB" altLang="fr-FR" sz="2000" b="1" kern="0" dirty="0">
              <a:solidFill>
                <a:srgbClr val="000000"/>
              </a:solidFill>
              <a:latin typeface="Century Gothic"/>
              <a:cs typeface="Century Gothic"/>
            </a:endParaRPr>
          </a:p>
        </p:txBody>
      </p:sp>
      <p:sp>
        <p:nvSpPr>
          <p:cNvPr id="7" name="AutoShape 5"/>
          <p:cNvSpPr>
            <a:spLocks noChangeArrowheads="1"/>
          </p:cNvSpPr>
          <p:nvPr/>
        </p:nvSpPr>
        <p:spPr bwMode="auto">
          <a:xfrm>
            <a:off x="2771775" y="3214688"/>
            <a:ext cx="963613" cy="1855787"/>
          </a:xfrm>
          <a:prstGeom prst="can">
            <a:avLst>
              <a:gd name="adj" fmla="val 14960"/>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sz="2400" b="1" kern="0" dirty="0" smtClean="0">
              <a:solidFill>
                <a:srgbClr val="000000"/>
              </a:solidFill>
              <a:latin typeface="Century Gothic"/>
              <a:cs typeface="Century Gothic"/>
            </a:endParaRPr>
          </a:p>
          <a:p>
            <a:pPr algn="ctr" fontAlgn="auto">
              <a:spcBef>
                <a:spcPts val="0"/>
              </a:spcBef>
              <a:spcAft>
                <a:spcPts val="0"/>
              </a:spcAft>
              <a:defRPr/>
            </a:pPr>
            <a:r>
              <a:rPr lang="en-GB" altLang="fr-FR" b="1" kern="0" dirty="0" err="1" smtClean="0">
                <a:solidFill>
                  <a:srgbClr val="000000"/>
                </a:solidFill>
                <a:latin typeface="Century Gothic"/>
                <a:cs typeface="Century Gothic"/>
              </a:rPr>
              <a:t>Droits</a:t>
            </a:r>
            <a:r>
              <a:rPr lang="en-GB" altLang="fr-FR" b="1" kern="0" dirty="0">
                <a:solidFill>
                  <a:srgbClr val="000000"/>
                </a:solidFill>
                <a:latin typeface="Century Gothic"/>
                <a:cs typeface="Century Gothic"/>
              </a:rPr>
              <a:t/>
            </a:r>
            <a:br>
              <a:rPr lang="en-GB" altLang="fr-FR" b="1" kern="0" dirty="0">
                <a:solidFill>
                  <a:srgbClr val="000000"/>
                </a:solidFill>
                <a:latin typeface="Century Gothic"/>
                <a:cs typeface="Century Gothic"/>
              </a:rPr>
            </a:br>
            <a:r>
              <a:rPr lang="en-GB" altLang="fr-FR" b="1" kern="0" dirty="0" smtClean="0">
                <a:solidFill>
                  <a:srgbClr val="000000"/>
                </a:solidFill>
                <a:latin typeface="Century Gothic"/>
                <a:cs typeface="Century Gothic"/>
              </a:rPr>
              <a:t>de</a:t>
            </a:r>
            <a:br>
              <a:rPr lang="en-GB" altLang="fr-FR" b="1" kern="0" dirty="0" smtClean="0">
                <a:solidFill>
                  <a:srgbClr val="000000"/>
                </a:solidFill>
                <a:latin typeface="Century Gothic"/>
                <a:cs typeface="Century Gothic"/>
              </a:rPr>
            </a:br>
            <a:r>
              <a:rPr lang="en-GB" altLang="fr-FR" b="1" kern="0" dirty="0" err="1" smtClean="0">
                <a:solidFill>
                  <a:srgbClr val="000000"/>
                </a:solidFill>
                <a:latin typeface="Century Gothic"/>
                <a:cs typeface="Century Gothic"/>
              </a:rPr>
              <a:t>l’homme</a:t>
            </a:r>
            <a:endParaRPr lang="en-GB" altLang="fr-FR" b="1" kern="0" dirty="0" smtClean="0">
              <a:solidFill>
                <a:srgbClr val="000000"/>
              </a:solidFill>
              <a:latin typeface="Century Gothic"/>
              <a:cs typeface="Century Gothic"/>
            </a:endParaRPr>
          </a:p>
          <a:p>
            <a:pPr algn="ctr" fontAlgn="auto">
              <a:spcBef>
                <a:spcPts val="0"/>
              </a:spcBef>
              <a:spcAft>
                <a:spcPts val="0"/>
              </a:spcAft>
              <a:defRPr/>
            </a:pPr>
            <a:r>
              <a:rPr lang="en-GB" altLang="fr-FR" sz="2400" b="1" kern="0" dirty="0" smtClean="0">
                <a:solidFill>
                  <a:srgbClr val="000000"/>
                </a:solidFill>
                <a:latin typeface="Century Gothic"/>
                <a:cs typeface="Century Gothic"/>
              </a:rPr>
              <a:t> </a:t>
            </a:r>
            <a:endParaRPr lang="en-GB" altLang="fr-FR" sz="2400" b="1" kern="0" dirty="0">
              <a:solidFill>
                <a:srgbClr val="000000"/>
              </a:solidFill>
              <a:latin typeface="Century Gothic"/>
              <a:cs typeface="Century Gothic"/>
            </a:endParaRPr>
          </a:p>
        </p:txBody>
      </p:sp>
      <p:sp>
        <p:nvSpPr>
          <p:cNvPr id="8" name="AutoShape 6"/>
          <p:cNvSpPr>
            <a:spLocks noChangeArrowheads="1"/>
          </p:cNvSpPr>
          <p:nvPr/>
        </p:nvSpPr>
        <p:spPr bwMode="auto">
          <a:xfrm>
            <a:off x="7523163" y="3214688"/>
            <a:ext cx="879475" cy="1809750"/>
          </a:xfrm>
          <a:prstGeom prst="can">
            <a:avLst>
              <a:gd name="adj" fmla="val 16111"/>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DIRC</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
        <p:nvSpPr>
          <p:cNvPr id="10" name="Round Same Side Corner Rectangle 9"/>
          <p:cNvSpPr/>
          <p:nvPr/>
        </p:nvSpPr>
        <p:spPr>
          <a:xfrm>
            <a:off x="2339975" y="5159375"/>
            <a:ext cx="4175125" cy="790575"/>
          </a:xfrm>
          <a:prstGeom prst="round2Same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fr-CH" b="1" dirty="0" smtClean="0">
                <a:solidFill>
                  <a:schemeClr val="tx1"/>
                </a:solidFill>
                <a:latin typeface="Century Gothic"/>
                <a:cs typeface="Century Gothic"/>
              </a:rPr>
              <a:t>Droit pénal international</a:t>
            </a:r>
            <a:endParaRPr lang="fr-CH" b="1" dirty="0">
              <a:solidFill>
                <a:schemeClr val="tx1"/>
              </a:solidFill>
              <a:latin typeface="Century Gothic"/>
              <a:cs typeface="Century Gothic"/>
            </a:endParaRPr>
          </a:p>
        </p:txBody>
      </p:sp>
      <p:sp>
        <p:nvSpPr>
          <p:cNvPr id="11" name="AutoShape 6"/>
          <p:cNvSpPr>
            <a:spLocks noChangeArrowheads="1"/>
          </p:cNvSpPr>
          <p:nvPr/>
        </p:nvSpPr>
        <p:spPr bwMode="auto">
          <a:xfrm>
            <a:off x="755650" y="3214688"/>
            <a:ext cx="881063" cy="1811337"/>
          </a:xfrm>
          <a:prstGeom prst="can">
            <a:avLst>
              <a:gd name="adj" fmla="val 16111"/>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DIDH</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
        <p:nvSpPr>
          <p:cNvPr id="12" name="Right Arrow 11"/>
          <p:cNvSpPr/>
          <p:nvPr/>
        </p:nvSpPr>
        <p:spPr>
          <a:xfrm>
            <a:off x="1835150" y="3933825"/>
            <a:ext cx="779463" cy="48577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3" name="Right Arrow 12"/>
          <p:cNvSpPr/>
          <p:nvPr/>
        </p:nvSpPr>
        <p:spPr>
          <a:xfrm>
            <a:off x="4067175" y="3933825"/>
            <a:ext cx="777875" cy="4841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4" name="Right Arrow 13"/>
          <p:cNvSpPr/>
          <p:nvPr/>
        </p:nvSpPr>
        <p:spPr>
          <a:xfrm>
            <a:off x="6443663" y="3933825"/>
            <a:ext cx="779462" cy="4841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CH"/>
          </a:p>
        </p:txBody>
      </p:sp>
      <p:sp>
        <p:nvSpPr>
          <p:cNvPr id="15" name="AutoShape 6"/>
          <p:cNvSpPr>
            <a:spLocks noChangeArrowheads="1"/>
          </p:cNvSpPr>
          <p:nvPr/>
        </p:nvSpPr>
        <p:spPr bwMode="auto">
          <a:xfrm>
            <a:off x="5148263" y="3214688"/>
            <a:ext cx="879475" cy="1809750"/>
          </a:xfrm>
          <a:prstGeom prst="can">
            <a:avLst>
              <a:gd name="adj" fmla="val 16111"/>
            </a:avLst>
          </a:prstGeom>
          <a:ln>
            <a:headEnd/>
            <a:tailEnd/>
          </a:ln>
          <a:extLst/>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b="1" kern="0" dirty="0">
              <a:solidFill>
                <a:srgbClr val="000000"/>
              </a:solidFill>
              <a:latin typeface="Century Gothic"/>
              <a:cs typeface="Century Gothic"/>
            </a:endParaRPr>
          </a:p>
          <a:p>
            <a:pPr algn="ctr" fontAlgn="auto">
              <a:spcBef>
                <a:spcPts val="0"/>
              </a:spcBef>
              <a:spcAft>
                <a:spcPts val="0"/>
              </a:spcAft>
              <a:defRPr/>
            </a:pPr>
            <a:r>
              <a:rPr lang="en-GB" altLang="fr-FR" b="1" kern="0" dirty="0" smtClean="0">
                <a:solidFill>
                  <a:srgbClr val="000000"/>
                </a:solidFill>
                <a:latin typeface="Century Gothic"/>
                <a:cs typeface="Century Gothic"/>
              </a:rPr>
              <a:t>DIH</a:t>
            </a:r>
            <a:endParaRPr lang="en-GB" altLang="fr-FR"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a:p>
            <a:pPr algn="ctr" fontAlgn="auto">
              <a:spcBef>
                <a:spcPts val="0"/>
              </a:spcBef>
              <a:spcAft>
                <a:spcPts val="0"/>
              </a:spcAft>
              <a:defRPr/>
            </a:pPr>
            <a:endParaRPr lang="en-GB" altLang="fr-FR" sz="2400" b="1" kern="0" dirty="0">
              <a:solidFill>
                <a:srgbClr val="000000"/>
              </a:solidFill>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7200" y="0"/>
            <a:ext cx="8229600" cy="1268413"/>
          </a:xfrm>
        </p:spPr>
        <p:txBody>
          <a:bodyPr/>
          <a:lstStyle/>
          <a:p>
            <a:pPr eaLnBrk="1" hangingPunct="1"/>
            <a:r>
              <a:rPr lang="fr-FR" b="1" dirty="0" smtClean="0">
                <a:latin typeface="Century Gothic" charset="0"/>
                <a:ea typeface="MS PGothic" charset="0"/>
                <a:cs typeface="MS PGothic" charset="0"/>
              </a:rPr>
              <a:t>Droit international</a:t>
            </a:r>
            <a:endParaRPr lang="fr-FR" b="1" dirty="0">
              <a:latin typeface="Century Gothic" charset="0"/>
              <a:ea typeface="MS PGothic" charset="0"/>
              <a:cs typeface="MS PGothic" charset="0"/>
            </a:endParaRPr>
          </a:p>
        </p:txBody>
      </p:sp>
      <p:sp>
        <p:nvSpPr>
          <p:cNvPr id="26626" name="Text Placeholder 4"/>
          <p:cNvSpPr txBox="1">
            <a:spLocks/>
          </p:cNvSpPr>
          <p:nvPr/>
        </p:nvSpPr>
        <p:spPr bwMode="auto">
          <a:xfrm>
            <a:off x="395288" y="1484313"/>
            <a:ext cx="4040187" cy="433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2" charset="0"/>
              <a:buNone/>
            </a:pPr>
            <a:r>
              <a:rPr lang="fr-CH" b="1" dirty="0" smtClean="0">
                <a:solidFill>
                  <a:srgbClr val="595959"/>
                </a:solidFill>
                <a:latin typeface="Century Gothic" charset="0"/>
                <a:cs typeface="Century Gothic" charset="0"/>
              </a:rPr>
              <a:t>DIDH</a:t>
            </a:r>
            <a:endParaRPr lang="fr-CH" b="1" dirty="0">
              <a:solidFill>
                <a:srgbClr val="595959"/>
              </a:solidFill>
              <a:latin typeface="Century Gothic" charset="0"/>
              <a:cs typeface="Century Gothic" charset="0"/>
            </a:endParaRPr>
          </a:p>
        </p:txBody>
      </p:sp>
      <p:sp>
        <p:nvSpPr>
          <p:cNvPr id="5" name="Content Placeholder 2"/>
          <p:cNvSpPr>
            <a:spLocks noGrp="1"/>
          </p:cNvSpPr>
          <p:nvPr>
            <p:ph sz="half" idx="4294967295"/>
          </p:nvPr>
        </p:nvSpPr>
        <p:spPr>
          <a:xfrm>
            <a:off x="468313" y="2060575"/>
            <a:ext cx="4103687" cy="4065588"/>
          </a:xfrm>
        </p:spPr>
        <p:txBody>
          <a:bodyPr/>
          <a:lstStyle/>
          <a:p>
            <a:pPr eaLnBrk="1" hangingPunct="1">
              <a:buFont typeface="Wingdings" charset="0"/>
              <a:buChar char="§"/>
            </a:pPr>
            <a:r>
              <a:rPr lang="fr-CH" sz="1800" dirty="0" smtClean="0">
                <a:latin typeface="Century Gothic" charset="0"/>
                <a:ea typeface="MS PGothic" charset="0"/>
              </a:rPr>
              <a:t>S’applique à tous en toutes circonstances</a:t>
            </a:r>
          </a:p>
          <a:p>
            <a:pPr eaLnBrk="1" hangingPunct="1">
              <a:buFont typeface="Wingdings" charset="0"/>
              <a:buChar char="§"/>
            </a:pPr>
            <a:r>
              <a:rPr lang="fr-CH" sz="1800" dirty="0" smtClean="0">
                <a:latin typeface="Century Gothic" charset="0"/>
                <a:ea typeface="MS PGothic" charset="0"/>
              </a:rPr>
              <a:t>Applicable à toutes les situations de déplacement</a:t>
            </a:r>
          </a:p>
          <a:p>
            <a:pPr eaLnBrk="1" hangingPunct="1">
              <a:buFont typeface="Wingdings" charset="0"/>
              <a:buChar char="§"/>
            </a:pPr>
            <a:r>
              <a:rPr lang="fr-CH" sz="1800" dirty="0" smtClean="0">
                <a:latin typeface="Century Gothic" charset="0"/>
                <a:ea typeface="MS PGothic" charset="0"/>
              </a:rPr>
              <a:t>Peut faire l’objet de restrictions et de dérogations en cas d’urgence. Droits fondamentaux </a:t>
            </a:r>
            <a:r>
              <a:rPr lang="fr-CH" sz="1800" dirty="0" smtClean="0">
                <a:latin typeface="Century Gothic" charset="0"/>
                <a:ea typeface="MS PGothic" charset="0"/>
              </a:rPr>
              <a:t>non-</a:t>
            </a:r>
            <a:r>
              <a:rPr lang="fr-CH" sz="1800" dirty="0" err="1" smtClean="0">
                <a:latin typeface="Century Gothic" charset="0"/>
                <a:ea typeface="MS PGothic" charset="0"/>
              </a:rPr>
              <a:t>dérogeables</a:t>
            </a:r>
            <a:endParaRPr lang="fr-CH" sz="1800" dirty="0">
              <a:latin typeface="Century Gothic" charset="0"/>
              <a:ea typeface="MS PGothic" charset="0"/>
            </a:endParaRPr>
          </a:p>
        </p:txBody>
      </p:sp>
      <p:sp>
        <p:nvSpPr>
          <p:cNvPr id="26628" name="Text Placeholder 5"/>
          <p:cNvSpPr txBox="1">
            <a:spLocks/>
          </p:cNvSpPr>
          <p:nvPr/>
        </p:nvSpPr>
        <p:spPr bwMode="auto">
          <a:xfrm>
            <a:off x="4643438" y="1484313"/>
            <a:ext cx="4041775"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2" charset="0"/>
              <a:buNone/>
            </a:pPr>
            <a:r>
              <a:rPr lang="fr-CH" b="1" dirty="0" smtClean="0">
                <a:solidFill>
                  <a:srgbClr val="595959"/>
                </a:solidFill>
                <a:latin typeface="Century Gothic" charset="0"/>
                <a:cs typeface="Century Gothic" charset="0"/>
              </a:rPr>
              <a:t>DIH</a:t>
            </a:r>
            <a:endParaRPr lang="fr-CH" b="1" dirty="0">
              <a:solidFill>
                <a:srgbClr val="595959"/>
              </a:solidFill>
              <a:latin typeface="Century Gothic" charset="0"/>
              <a:cs typeface="Century Gothic" charset="0"/>
            </a:endParaRPr>
          </a:p>
        </p:txBody>
      </p:sp>
      <p:sp>
        <p:nvSpPr>
          <p:cNvPr id="7" name="Content Placeholder 3"/>
          <p:cNvSpPr>
            <a:spLocks noGrp="1"/>
          </p:cNvSpPr>
          <p:nvPr>
            <p:ph sz="quarter" idx="4294967295"/>
          </p:nvPr>
        </p:nvSpPr>
        <p:spPr>
          <a:xfrm>
            <a:off x="4645025" y="1989138"/>
            <a:ext cx="4041775" cy="4137025"/>
          </a:xfrm>
        </p:spPr>
        <p:txBody>
          <a:bodyPr/>
          <a:lstStyle/>
          <a:p>
            <a:pPr eaLnBrk="1" hangingPunct="1">
              <a:buFont typeface="Wingdings" charset="0"/>
              <a:buChar char="§"/>
            </a:pPr>
            <a:r>
              <a:rPr lang="fr-CH" sz="1800" dirty="0" smtClean="0">
                <a:latin typeface="Century Gothic" charset="0"/>
                <a:ea typeface="MS PGothic" charset="0"/>
              </a:rPr>
              <a:t>Applicable pendant les conflits </a:t>
            </a:r>
          </a:p>
          <a:p>
            <a:pPr eaLnBrk="1" hangingPunct="1">
              <a:buFont typeface="Wingdings" charset="0"/>
              <a:buChar char="§"/>
            </a:pPr>
            <a:r>
              <a:rPr lang="fr-CH" sz="1800" dirty="0" smtClean="0">
                <a:latin typeface="Century Gothic" charset="0"/>
                <a:ea typeface="MS PGothic" charset="0"/>
              </a:rPr>
              <a:t>La Convention de Genève et ses protocoles additionnels contiennent des </a:t>
            </a:r>
            <a:r>
              <a:rPr lang="fr-CH" sz="1800" dirty="0" smtClean="0">
                <a:latin typeface="Century Gothic" charset="0"/>
                <a:ea typeface="MS PGothic" charset="0"/>
              </a:rPr>
              <a:t>provisions </a:t>
            </a:r>
            <a:r>
              <a:rPr lang="fr-CH" sz="1800" dirty="0" smtClean="0">
                <a:latin typeface="Century Gothic" charset="0"/>
                <a:ea typeface="MS PGothic" charset="0"/>
              </a:rPr>
              <a:t>pour protéger les civils </a:t>
            </a:r>
          </a:p>
          <a:p>
            <a:pPr eaLnBrk="1" hangingPunct="1">
              <a:buFont typeface="Wingdings" charset="0"/>
              <a:buChar char="§"/>
            </a:pPr>
            <a:r>
              <a:rPr lang="fr-CH" sz="1800" dirty="0" smtClean="0">
                <a:latin typeface="Century Gothic" charset="0"/>
                <a:ea typeface="MS PGothic" charset="0"/>
              </a:rPr>
              <a:t>Impose des obligations aux Etats et aux autres belligérants</a:t>
            </a:r>
            <a:endParaRPr lang="fr-CH" sz="1800" dirty="0">
              <a:latin typeface="Century Gothic" charset="0"/>
              <a:ea typeface="MS PGothic" charset="0"/>
            </a:endParaRPr>
          </a:p>
        </p:txBody>
      </p:sp>
      <p:sp>
        <p:nvSpPr>
          <p:cNvPr id="8" name="AutoShape 5"/>
          <p:cNvSpPr>
            <a:spLocks noChangeArrowheads="1"/>
          </p:cNvSpPr>
          <p:nvPr/>
        </p:nvSpPr>
        <p:spPr bwMode="auto">
          <a:xfrm rot="21127860">
            <a:off x="349250" y="5000625"/>
            <a:ext cx="3706813" cy="1751013"/>
          </a:xfrm>
          <a:prstGeom prst="irregularSeal1">
            <a:avLst/>
          </a:prstGeom>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eaLnBrk="1" hangingPunct="1">
              <a:defRPr/>
            </a:pPr>
            <a:r>
              <a:rPr lang="fr-CH" b="1" dirty="0" smtClean="0">
                <a:solidFill>
                  <a:schemeClr val="tx1">
                    <a:lumMod val="85000"/>
                    <a:lumOff val="15000"/>
                  </a:schemeClr>
                </a:solidFill>
                <a:cs typeface="Arial" charset="0"/>
              </a:rPr>
              <a:t>Pas d’interdiction explicite</a:t>
            </a:r>
            <a:br>
              <a:rPr lang="fr-CH" b="1" dirty="0" smtClean="0">
                <a:solidFill>
                  <a:schemeClr val="tx1">
                    <a:lumMod val="85000"/>
                    <a:lumOff val="15000"/>
                  </a:schemeClr>
                </a:solidFill>
                <a:cs typeface="Arial" charset="0"/>
              </a:rPr>
            </a:br>
            <a:r>
              <a:rPr lang="fr-CH" b="1" dirty="0" smtClean="0">
                <a:solidFill>
                  <a:schemeClr val="tx1">
                    <a:lumMod val="85000"/>
                    <a:lumOff val="15000"/>
                  </a:schemeClr>
                </a:solidFill>
                <a:cs typeface="Arial" charset="0"/>
              </a:rPr>
              <a:t>du déplacement</a:t>
            </a:r>
            <a:endParaRPr lang="en-CA" b="1" dirty="0">
              <a:solidFill>
                <a:schemeClr val="tx1">
                  <a:lumMod val="85000"/>
                  <a:lumOff val="15000"/>
                </a:schemeClr>
              </a:solidFill>
              <a:cs typeface="Arial" charset="0"/>
            </a:endParaRPr>
          </a:p>
        </p:txBody>
      </p:sp>
      <p:sp>
        <p:nvSpPr>
          <p:cNvPr id="9" name="AutoShape 4"/>
          <p:cNvSpPr>
            <a:spLocks noChangeArrowheads="1"/>
          </p:cNvSpPr>
          <p:nvPr/>
        </p:nvSpPr>
        <p:spPr bwMode="auto">
          <a:xfrm rot="535905">
            <a:off x="4313238" y="4860925"/>
            <a:ext cx="2870200" cy="1998663"/>
          </a:xfrm>
          <a:prstGeom prst="irregularSeal1">
            <a:avLst/>
          </a:prstGeom>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eaLnBrk="1" hangingPunct="1">
              <a:defRPr/>
            </a:pPr>
            <a:r>
              <a:rPr lang="fr-CH" b="1" dirty="0">
                <a:solidFill>
                  <a:schemeClr val="tx1">
                    <a:lumMod val="75000"/>
                    <a:lumOff val="25000"/>
                  </a:schemeClr>
                </a:solidFill>
                <a:cs typeface="Arial" charset="0"/>
              </a:rPr>
              <a:t>Prohibition</a:t>
            </a:r>
          </a:p>
          <a:p>
            <a:pPr algn="ctr" eaLnBrk="1" hangingPunct="1">
              <a:defRPr/>
            </a:pPr>
            <a:r>
              <a:rPr lang="fr-CH" b="1" dirty="0" smtClean="0">
                <a:solidFill>
                  <a:schemeClr val="tx1">
                    <a:lumMod val="75000"/>
                    <a:lumOff val="25000"/>
                  </a:schemeClr>
                </a:solidFill>
                <a:cs typeface="Arial" charset="0"/>
              </a:rPr>
              <a:t>du déplacement interne</a:t>
            </a:r>
            <a:endParaRPr lang="fr-CH" b="1" dirty="0">
              <a:solidFill>
                <a:schemeClr val="tx1">
                  <a:lumMod val="75000"/>
                  <a:lumOff val="25000"/>
                </a:schemeClr>
              </a:solidFill>
              <a:cs typeface="Arial" charset="0"/>
            </a:endParaRPr>
          </a:p>
          <a:p>
            <a:pPr algn="ctr" eaLnBrk="1" hangingPunct="1">
              <a:defRPr/>
            </a:pPr>
            <a:r>
              <a:rPr lang="fr-CH" b="1" dirty="0">
                <a:solidFill>
                  <a:schemeClr val="tx1">
                    <a:lumMod val="75000"/>
                    <a:lumOff val="25000"/>
                  </a:schemeClr>
                </a:solidFill>
                <a:cs typeface="Arial" charset="0"/>
              </a:rPr>
              <a:t>Art 17 prot II</a:t>
            </a:r>
            <a:endParaRPr lang="en-CA" b="1" dirty="0">
              <a:solidFill>
                <a:schemeClr val="tx1">
                  <a:lumMod val="75000"/>
                  <a:lumOff val="25000"/>
                </a:schemeClr>
              </a:solidFill>
              <a:cs typeface="Arial"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457200" y="0"/>
            <a:ext cx="8229600" cy="1268413"/>
          </a:xfrm>
        </p:spPr>
        <p:txBody>
          <a:bodyPr/>
          <a:lstStyle/>
          <a:p>
            <a:pPr eaLnBrk="1" hangingPunct="1"/>
            <a:r>
              <a:rPr lang="fr-FR" b="1" dirty="0" smtClean="0">
                <a:latin typeface="Century Gothic" charset="0"/>
                <a:ea typeface="MS PGothic" charset="0"/>
                <a:cs typeface="MS PGothic" charset="0"/>
              </a:rPr>
              <a:t>Droit international </a:t>
            </a:r>
            <a:r>
              <a:rPr lang="fr-FR" b="1" dirty="0">
                <a:latin typeface="Century Gothic" charset="0"/>
                <a:ea typeface="MS PGothic" charset="0"/>
                <a:cs typeface="MS PGothic" charset="0"/>
              </a:rPr>
              <a:t>(II)</a:t>
            </a:r>
          </a:p>
        </p:txBody>
      </p:sp>
      <p:sp>
        <p:nvSpPr>
          <p:cNvPr id="28674" name="Text Placeholder 4"/>
          <p:cNvSpPr txBox="1">
            <a:spLocks/>
          </p:cNvSpPr>
          <p:nvPr/>
        </p:nvSpPr>
        <p:spPr bwMode="auto">
          <a:xfrm>
            <a:off x="460375" y="1557338"/>
            <a:ext cx="4040188" cy="503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2" charset="0"/>
              <a:buNone/>
            </a:pPr>
            <a:r>
              <a:rPr lang="fr-CH" b="1" dirty="0" smtClean="0">
                <a:solidFill>
                  <a:srgbClr val="595959"/>
                </a:solidFill>
                <a:latin typeface="Century Gothic" charset="0"/>
                <a:cs typeface="Century Gothic" charset="0"/>
              </a:rPr>
              <a:t>DPI</a:t>
            </a:r>
            <a:endParaRPr lang="fr-CH" b="1" dirty="0">
              <a:solidFill>
                <a:srgbClr val="595959"/>
              </a:solidFill>
              <a:latin typeface="Century Gothic" charset="0"/>
              <a:cs typeface="Century Gothic" charset="0"/>
            </a:endParaRPr>
          </a:p>
        </p:txBody>
      </p:sp>
      <p:sp>
        <p:nvSpPr>
          <p:cNvPr id="14" name="Content Placeholder 5"/>
          <p:cNvSpPr>
            <a:spLocks noGrp="1"/>
          </p:cNvSpPr>
          <p:nvPr>
            <p:ph sz="half" idx="2"/>
          </p:nvPr>
        </p:nvSpPr>
        <p:spPr>
          <a:xfrm>
            <a:off x="468313" y="2205038"/>
            <a:ext cx="3816350" cy="4392612"/>
          </a:xfrm>
        </p:spPr>
        <p:txBody>
          <a:bodyPr rtlCol="0">
            <a:noAutofit/>
          </a:bodyPr>
          <a:lstStyle/>
          <a:p>
            <a:pPr eaLnBrk="1" fontAlgn="auto" hangingPunct="1">
              <a:spcAft>
                <a:spcPts val="0"/>
              </a:spcAft>
              <a:buFont typeface="Wingdings" charset="2"/>
              <a:buChar char="§"/>
              <a:defRPr/>
            </a:pPr>
            <a:r>
              <a:rPr lang="fr-CH" altLang="fr-FR" sz="1700" dirty="0">
                <a:ea typeface="+mn-ea"/>
                <a:cs typeface="+mn-cs"/>
              </a:rPr>
              <a:t>Genocide, crimes contre l’humanité et crimes de guerre  - Statut de la Cour Pénale Internationale de 1998</a:t>
            </a:r>
          </a:p>
          <a:p>
            <a:pPr eaLnBrk="1" fontAlgn="auto" hangingPunct="1">
              <a:spcAft>
                <a:spcPts val="0"/>
              </a:spcAft>
              <a:buFont typeface="Wingdings" charset="2"/>
              <a:buChar char="§"/>
              <a:defRPr/>
            </a:pPr>
            <a:r>
              <a:rPr lang="fr-CH" altLang="fr-FR" sz="1700" dirty="0">
                <a:ea typeface="+mn-ea"/>
                <a:cs typeface="+mn-cs"/>
              </a:rPr>
              <a:t>Déportation et transferts forcés de civils (articles sept et huit) </a:t>
            </a:r>
          </a:p>
          <a:p>
            <a:pPr eaLnBrk="1" fontAlgn="auto" hangingPunct="1">
              <a:spcAft>
                <a:spcPts val="0"/>
              </a:spcAft>
              <a:buFont typeface="Wingdings" charset="2"/>
              <a:buChar char="§"/>
              <a:defRPr/>
            </a:pPr>
            <a:r>
              <a:rPr lang="fr-CH" altLang="fr-FR" sz="1700" dirty="0">
                <a:ea typeface="+mn-ea"/>
                <a:cs typeface="+mn-cs"/>
              </a:rPr>
              <a:t>Responsabilité pénale pour </a:t>
            </a:r>
            <a:r>
              <a:rPr lang="fr-CH" altLang="fr-FR" sz="1700" dirty="0" smtClean="0">
                <a:ea typeface="+mn-ea"/>
                <a:cs typeface="+mn-cs"/>
              </a:rPr>
              <a:t>le déplacement </a:t>
            </a:r>
            <a:r>
              <a:rPr lang="fr-CH" altLang="fr-FR" sz="1700" dirty="0">
                <a:ea typeface="+mn-ea"/>
                <a:cs typeface="+mn-cs"/>
              </a:rPr>
              <a:t>arbitraire </a:t>
            </a:r>
          </a:p>
          <a:p>
            <a:pPr marL="0" indent="0" eaLnBrk="1" fontAlgn="auto" hangingPunct="1">
              <a:spcAft>
                <a:spcPts val="0"/>
              </a:spcAft>
              <a:buNone/>
              <a:defRPr/>
            </a:pPr>
            <a:endParaRPr lang="fr-CH" altLang="fr-FR" sz="1700" dirty="0" smtClean="0">
              <a:ea typeface="+mn-ea"/>
              <a:cs typeface="+mn-cs"/>
            </a:endParaRPr>
          </a:p>
        </p:txBody>
      </p:sp>
      <p:sp>
        <p:nvSpPr>
          <p:cNvPr id="28676" name="Text Placeholder 6"/>
          <p:cNvSpPr txBox="1">
            <a:spLocks/>
          </p:cNvSpPr>
          <p:nvPr/>
        </p:nvSpPr>
        <p:spPr bwMode="auto">
          <a:xfrm>
            <a:off x="4356100" y="1557338"/>
            <a:ext cx="404177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spcBef>
                <a:spcPts val="2000"/>
              </a:spcBef>
              <a:buClr>
                <a:schemeClr val="accent1"/>
              </a:buClr>
              <a:buFont typeface="Wingdings 2" charset="0"/>
              <a:buNone/>
            </a:pPr>
            <a:r>
              <a:rPr lang="fr-CH" b="1" dirty="0">
                <a:solidFill>
                  <a:srgbClr val="595959"/>
                </a:solidFill>
                <a:latin typeface="Century Gothic" charset="0"/>
                <a:cs typeface="Century Gothic" charset="0"/>
              </a:rPr>
              <a:t>IDRL</a:t>
            </a:r>
          </a:p>
        </p:txBody>
      </p:sp>
      <p:sp>
        <p:nvSpPr>
          <p:cNvPr id="16" name="Content Placeholder 7"/>
          <p:cNvSpPr>
            <a:spLocks noGrp="1"/>
          </p:cNvSpPr>
          <p:nvPr>
            <p:ph sz="quarter" idx="4294967295"/>
          </p:nvPr>
        </p:nvSpPr>
        <p:spPr>
          <a:xfrm>
            <a:off x="4284663" y="2205038"/>
            <a:ext cx="4607817" cy="4679950"/>
          </a:xfrm>
        </p:spPr>
        <p:txBody>
          <a:bodyPr/>
          <a:lstStyle/>
          <a:p>
            <a:pPr eaLnBrk="1" hangingPunct="1">
              <a:buFont typeface="Wingdings" charset="2"/>
              <a:buChar char="§"/>
              <a:defRPr/>
            </a:pPr>
            <a:r>
              <a:rPr lang="fr-CH" altLang="fr-FR" sz="1700" dirty="0" smtClean="0">
                <a:ea typeface="+mn-ea"/>
                <a:cs typeface="+mn-cs"/>
              </a:rPr>
              <a:t>Le </a:t>
            </a:r>
            <a:r>
              <a:rPr lang="fr-CH" altLang="fr-FR" sz="1700" dirty="0">
                <a:ea typeface="+mn-ea"/>
                <a:cs typeface="+mn-cs"/>
              </a:rPr>
              <a:t>cadre d’action de Hyogo contient des mesures de réduction des risques de catastrophes (RRC) et des mesure pour minimiser l’exposition aux risques </a:t>
            </a:r>
          </a:p>
          <a:p>
            <a:pPr eaLnBrk="1" hangingPunct="1">
              <a:buFont typeface="Wingdings" charset="2"/>
              <a:buChar char="§"/>
              <a:defRPr/>
            </a:pPr>
            <a:r>
              <a:rPr lang="fr-CH" altLang="fr-FR" sz="1700" dirty="0">
                <a:ea typeface="+mn-ea"/>
                <a:cs typeface="+mn-cs"/>
              </a:rPr>
              <a:t>Directives opérationnelles de l’IASC sur la protection des personnes affectées par des catastrophes naturelles</a:t>
            </a:r>
          </a:p>
          <a:p>
            <a:pPr eaLnBrk="1" hangingPunct="1">
              <a:buFont typeface="Wingdings" charset="2"/>
              <a:buChar char="§"/>
              <a:defRPr/>
            </a:pPr>
            <a:r>
              <a:rPr lang="fr-CH" altLang="fr-FR" sz="1700" dirty="0">
                <a:ea typeface="+mn-ea"/>
                <a:cs typeface="+mn-cs"/>
              </a:rPr>
              <a:t>Systèmes d’alerte précoce</a:t>
            </a:r>
          </a:p>
          <a:p>
            <a:pPr eaLnBrk="1" hangingPunct="1">
              <a:buFont typeface="Wingdings" charset="2"/>
              <a:buChar char="§"/>
              <a:defRPr/>
            </a:pPr>
            <a:r>
              <a:rPr lang="fr-CH" altLang="fr-FR" sz="1700" dirty="0">
                <a:ea typeface="+mn-ea"/>
                <a:cs typeface="+mn-cs"/>
              </a:rPr>
              <a:t>Réparation des dommages </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6988"/>
            <a:ext cx="8229600" cy="1268413"/>
          </a:xfrm>
        </p:spPr>
        <p:txBody>
          <a:bodyPr/>
          <a:lstStyle/>
          <a:p>
            <a:pPr eaLnBrk="1" hangingPunct="1"/>
            <a:r>
              <a:rPr lang="fr-CH" b="1" dirty="0" smtClean="0">
                <a:latin typeface="Century Gothic" charset="0"/>
                <a:ea typeface="MS PGothic" charset="0"/>
                <a:cs typeface="MS PGothic" charset="0"/>
              </a:rPr>
              <a:t>Les Principes Directeurs</a:t>
            </a:r>
            <a:endParaRPr lang="fr-CH" b="1" dirty="0">
              <a:latin typeface="Century Gothic" charset="0"/>
              <a:ea typeface="MS PGothic" charset="0"/>
              <a:cs typeface="MS PGothic" charset="0"/>
            </a:endParaRPr>
          </a:p>
        </p:txBody>
      </p:sp>
      <p:sp>
        <p:nvSpPr>
          <p:cNvPr id="3" name="Content Placeholder 2"/>
          <p:cNvSpPr>
            <a:spLocks noGrp="1"/>
          </p:cNvSpPr>
          <p:nvPr>
            <p:ph sz="half" idx="1"/>
          </p:nvPr>
        </p:nvSpPr>
        <p:spPr>
          <a:xfrm>
            <a:off x="3995738" y="1557338"/>
            <a:ext cx="4679950" cy="4824412"/>
          </a:xfrm>
        </p:spPr>
        <p:txBody>
          <a:bodyPr rtlCol="0">
            <a:normAutofit fontScale="55000" lnSpcReduction="20000"/>
          </a:bodyPr>
          <a:lstStyle/>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Adoptés</a:t>
            </a:r>
            <a:r>
              <a:rPr lang="de-CH" altLang="fr-FR" sz="3200" dirty="0">
                <a:solidFill>
                  <a:schemeClr val="tx1">
                    <a:lumMod val="65000"/>
                    <a:lumOff val="35000"/>
                  </a:schemeClr>
                </a:solidFill>
                <a:ea typeface="ＭＳ Ｐゴシック" pitchFamily="34" charset="-128"/>
                <a:cs typeface="+mn-cs"/>
              </a:rPr>
              <a:t> en 1998 par la </a:t>
            </a:r>
            <a:r>
              <a:rPr lang="de-CH" altLang="fr-FR" sz="3200" dirty="0" err="1">
                <a:solidFill>
                  <a:schemeClr val="tx1">
                    <a:lumMod val="65000"/>
                    <a:lumOff val="35000"/>
                  </a:schemeClr>
                </a:solidFill>
                <a:ea typeface="ＭＳ Ｐゴシック" pitchFamily="34" charset="-128"/>
                <a:cs typeface="+mn-cs"/>
              </a:rPr>
              <a:t>Commission</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droits</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l’homme</a:t>
            </a:r>
            <a:r>
              <a:rPr lang="de-CH" altLang="fr-FR" sz="3200" dirty="0">
                <a:solidFill>
                  <a:schemeClr val="tx1">
                    <a:lumMod val="65000"/>
                    <a:lumOff val="35000"/>
                  </a:schemeClr>
                </a:solidFill>
                <a:ea typeface="ＭＳ Ｐゴシック" pitchFamily="34" charset="-128"/>
                <a:cs typeface="+mn-cs"/>
              </a:rPr>
              <a:t> des NU </a:t>
            </a:r>
          </a:p>
          <a:p>
            <a:pPr eaLnBrk="1" fontAlgn="auto" hangingPunct="1">
              <a:spcAft>
                <a:spcPts val="0"/>
              </a:spcAft>
              <a:buFont typeface="Wingdings" charset="2"/>
              <a:buChar char="§"/>
              <a:defRPr/>
            </a:pPr>
            <a:r>
              <a:rPr lang="de-CH" altLang="fr-FR" sz="3200" dirty="0">
                <a:solidFill>
                  <a:schemeClr val="tx1">
                    <a:lumMod val="65000"/>
                    <a:lumOff val="35000"/>
                  </a:schemeClr>
                </a:solidFill>
                <a:ea typeface="ＭＳ Ｐゴシック" pitchFamily="34" charset="-128"/>
                <a:cs typeface="+mn-cs"/>
              </a:rPr>
              <a:t>30 </a:t>
            </a:r>
            <a:r>
              <a:rPr lang="de-CH" altLang="fr-FR" sz="3200" dirty="0" err="1">
                <a:solidFill>
                  <a:schemeClr val="tx1">
                    <a:lumMod val="65000"/>
                    <a:lumOff val="35000"/>
                  </a:schemeClr>
                </a:solidFill>
                <a:ea typeface="ＭＳ Ｐゴシック" pitchFamily="34" charset="-128"/>
                <a:cs typeface="+mn-cs"/>
              </a:rPr>
              <a:t>principes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réitérant</a:t>
            </a:r>
            <a:r>
              <a:rPr lang="de-CH" altLang="fr-FR" sz="3200" dirty="0">
                <a:solidFill>
                  <a:schemeClr val="tx1">
                    <a:lumMod val="65000"/>
                    <a:lumOff val="35000"/>
                  </a:schemeClr>
                </a:solidFill>
                <a:ea typeface="ＭＳ Ｐゴシック" pitchFamily="34" charset="-128"/>
                <a:cs typeface="+mn-cs"/>
              </a:rPr>
              <a:t> le </a:t>
            </a:r>
            <a:r>
              <a:rPr lang="de-CH" altLang="fr-FR" sz="3200" dirty="0" err="1">
                <a:solidFill>
                  <a:schemeClr val="tx1">
                    <a:lumMod val="65000"/>
                    <a:lumOff val="35000"/>
                  </a:schemeClr>
                </a:solidFill>
                <a:ea typeface="ＭＳ Ｐゴシック" pitchFamily="34" charset="-128"/>
                <a:cs typeface="+mn-cs"/>
              </a:rPr>
              <a:t>droit</a:t>
            </a:r>
            <a:r>
              <a:rPr lang="de-CH" altLang="fr-FR" sz="3200" dirty="0">
                <a:solidFill>
                  <a:schemeClr val="tx1">
                    <a:lumMod val="65000"/>
                    <a:lumOff val="35000"/>
                  </a:schemeClr>
                </a:solidFill>
                <a:ea typeface="ＭＳ Ｐゴシック" pitchFamily="34" charset="-128"/>
                <a:cs typeface="+mn-cs"/>
              </a:rPr>
              <a:t> international </a:t>
            </a:r>
            <a:r>
              <a:rPr lang="de-CH" altLang="fr-FR" sz="3200" dirty="0" err="1">
                <a:solidFill>
                  <a:schemeClr val="tx1">
                    <a:lumMod val="65000"/>
                    <a:lumOff val="35000"/>
                  </a:schemeClr>
                </a:solidFill>
                <a:ea typeface="ＭＳ Ｐゴシック" pitchFamily="34" charset="-128"/>
                <a:cs typeface="+mn-cs"/>
              </a:rPr>
              <a:t>applicable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PDI, </a:t>
            </a:r>
            <a:r>
              <a:rPr lang="de-CH" altLang="fr-FR" sz="3200" dirty="0" err="1">
                <a:solidFill>
                  <a:schemeClr val="tx1">
                    <a:lumMod val="65000"/>
                    <a:lumOff val="35000"/>
                  </a:schemeClr>
                </a:solidFill>
                <a:ea typeface="ＭＳ Ｐゴシック" pitchFamily="34" charset="-128"/>
                <a:cs typeface="+mn-cs"/>
              </a:rPr>
              <a:t>notamment</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standards</a:t>
            </a:r>
            <a:r>
              <a:rPr lang="de-CH" altLang="fr-FR" sz="3200" dirty="0">
                <a:solidFill>
                  <a:schemeClr val="tx1">
                    <a:lumMod val="65000"/>
                    <a:lumOff val="35000"/>
                  </a:schemeClr>
                </a:solidFill>
                <a:ea typeface="ＭＳ Ｐゴシック" pitchFamily="34" charset="-128"/>
                <a:cs typeface="+mn-cs"/>
              </a:rPr>
              <a:t> du DIH et du DIDH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Toutes</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phases</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couvertes</a:t>
            </a:r>
            <a:r>
              <a:rPr lang="de-CH" altLang="fr-FR" sz="3200" dirty="0">
                <a:solidFill>
                  <a:schemeClr val="tx1">
                    <a:lumMod val="65000"/>
                    <a:lumOff val="35000"/>
                  </a:schemeClr>
                </a:solidFill>
                <a:ea typeface="ＭＳ Ｐゴシック" pitchFamily="34" charset="-128"/>
                <a:cs typeface="+mn-cs"/>
              </a:rPr>
              <a:t>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Une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approche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basée</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sur</a:t>
            </a:r>
            <a:r>
              <a:rPr lang="de-CH" altLang="fr-FR" sz="3200" dirty="0">
                <a:solidFill>
                  <a:schemeClr val="tx1">
                    <a:lumMod val="65000"/>
                    <a:lumOff val="35000"/>
                  </a:schemeClr>
                </a:solidFill>
                <a:ea typeface="ＭＳ Ｐゴシック" pitchFamily="34" charset="-128"/>
                <a:cs typeface="+mn-cs"/>
              </a:rPr>
              <a:t> les </a:t>
            </a:r>
            <a:r>
              <a:rPr lang="de-CH" altLang="fr-FR" sz="3200" dirty="0" err="1">
                <a:solidFill>
                  <a:schemeClr val="tx1">
                    <a:lumMod val="65000"/>
                    <a:lumOff val="35000"/>
                  </a:schemeClr>
                </a:solidFill>
                <a:ea typeface="ＭＳ Ｐゴシック" pitchFamily="34" charset="-128"/>
                <a:cs typeface="+mn-cs"/>
              </a:rPr>
              <a:t>droits</a:t>
            </a:r>
            <a:r>
              <a:rPr lang="de-CH" altLang="fr-FR" sz="3200" dirty="0">
                <a:solidFill>
                  <a:schemeClr val="tx1">
                    <a:lumMod val="65000"/>
                    <a:lumOff val="35000"/>
                  </a:schemeClr>
                </a:solidFill>
                <a:ea typeface="ＭＳ Ｐゴシック" pitchFamily="34" charset="-128"/>
                <a:cs typeface="+mn-cs"/>
              </a:rPr>
              <a:t> </a:t>
            </a:r>
            <a:r>
              <a:rPr lang="de-CH" altLang="fr-FR" sz="3200" dirty="0">
                <a:solidFill>
                  <a:schemeClr val="tx1">
                    <a:lumMod val="65000"/>
                    <a:lumOff val="35000"/>
                  </a:schemeClr>
                </a:solidFill>
                <a:ea typeface="ＭＳ Ｐゴシック" pitchFamily="34" charset="-128"/>
                <a:cs typeface="+mn-cs"/>
              </a:rPr>
              <a:t>à</a:t>
            </a:r>
            <a:r>
              <a:rPr lang="de-CH" altLang="fr-FR" sz="3200" dirty="0" smtClean="0">
                <a:solidFill>
                  <a:schemeClr val="tx1">
                    <a:lumMod val="65000"/>
                    <a:lumOff val="35000"/>
                  </a:schemeClr>
                </a:solidFill>
                <a:ea typeface="ＭＳ Ｐゴシック" pitchFamily="34" charset="-128"/>
                <a:cs typeface="+mn-cs"/>
              </a:rPr>
              <a:t> </a:t>
            </a:r>
            <a:r>
              <a:rPr lang="de-CH" altLang="fr-FR" sz="3200" dirty="0">
                <a:solidFill>
                  <a:schemeClr val="tx1">
                    <a:lumMod val="65000"/>
                    <a:lumOff val="35000"/>
                  </a:schemeClr>
                </a:solidFill>
                <a:ea typeface="ＭＳ Ｐゴシック" pitchFamily="34" charset="-128"/>
                <a:cs typeface="+mn-cs"/>
              </a:rPr>
              <a:t>la </a:t>
            </a:r>
            <a:r>
              <a:rPr lang="de-CH" altLang="fr-FR" sz="3200" dirty="0" err="1">
                <a:solidFill>
                  <a:schemeClr val="tx1">
                    <a:lumMod val="65000"/>
                    <a:lumOff val="35000"/>
                  </a:schemeClr>
                </a:solidFill>
                <a:ea typeface="ＭＳ Ｐゴシック" pitchFamily="34" charset="-128"/>
                <a:cs typeface="+mn-cs"/>
              </a:rPr>
              <a:t>protection</a:t>
            </a:r>
            <a:r>
              <a:rPr lang="de-CH" altLang="fr-FR" sz="3200" dirty="0">
                <a:solidFill>
                  <a:schemeClr val="tx1">
                    <a:lumMod val="65000"/>
                    <a:lumOff val="35000"/>
                  </a:schemeClr>
                </a:solidFill>
                <a:ea typeface="ＭＳ Ｐゴシック" pitchFamily="34" charset="-128"/>
                <a:cs typeface="+mn-cs"/>
              </a:rPr>
              <a:t> et </a:t>
            </a:r>
            <a:r>
              <a:rPr lang="de-CH" altLang="fr-FR" sz="3200" dirty="0">
                <a:solidFill>
                  <a:schemeClr val="tx1">
                    <a:lumMod val="65000"/>
                    <a:lumOff val="35000"/>
                  </a:schemeClr>
                </a:solidFill>
                <a:ea typeface="ＭＳ Ｐゴシック" pitchFamily="34" charset="-128"/>
                <a:cs typeface="+mn-cs"/>
              </a:rPr>
              <a:t>à</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l’assistance</a:t>
            </a:r>
            <a:r>
              <a:rPr lang="de-CH" altLang="fr-FR" sz="3200" dirty="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des</a:t>
            </a:r>
            <a:r>
              <a:rPr lang="de-CH" altLang="fr-FR" sz="3200" dirty="0" smtClean="0">
                <a:solidFill>
                  <a:schemeClr val="tx1">
                    <a:lumMod val="65000"/>
                    <a:lumOff val="35000"/>
                  </a:schemeClr>
                </a:solidFill>
                <a:ea typeface="ＭＳ Ｐゴシック" pitchFamily="34" charset="-128"/>
                <a:cs typeface="+mn-cs"/>
              </a:rPr>
              <a:t> </a:t>
            </a:r>
            <a:r>
              <a:rPr lang="de-CH" altLang="fr-FR" sz="3200" dirty="0" smtClean="0">
                <a:solidFill>
                  <a:schemeClr val="tx1">
                    <a:lumMod val="65000"/>
                    <a:lumOff val="35000"/>
                  </a:schemeClr>
                </a:solidFill>
                <a:ea typeface="ＭＳ Ｐゴシック" pitchFamily="34" charset="-128"/>
                <a:cs typeface="+mn-cs"/>
              </a:rPr>
              <a:t>PDI</a:t>
            </a:r>
            <a:endParaRPr lang="de-CH" altLang="fr-FR" sz="3200" dirty="0">
              <a:solidFill>
                <a:schemeClr val="tx1">
                  <a:lumMod val="65000"/>
                  <a:lumOff val="35000"/>
                </a:schemeClr>
              </a:solidFill>
              <a:ea typeface="ＭＳ Ｐゴシック" pitchFamily="34" charset="-128"/>
              <a:cs typeface="+mn-cs"/>
            </a:endParaRPr>
          </a:p>
          <a:p>
            <a:pPr eaLnBrk="1" fontAlgn="auto" hangingPunct="1">
              <a:spcAft>
                <a:spcPts val="0"/>
              </a:spcAft>
              <a:buFont typeface="Wingdings" charset="2"/>
              <a:buChar char="§"/>
              <a:defRPr/>
            </a:pPr>
            <a:r>
              <a:rPr lang="de-CH" altLang="fr-FR" sz="3200" dirty="0">
                <a:solidFill>
                  <a:schemeClr val="tx1">
                    <a:lumMod val="65000"/>
                    <a:lumOff val="35000"/>
                  </a:schemeClr>
                </a:solidFill>
                <a:ea typeface="ＭＳ Ｐゴシック" pitchFamily="34" charset="-128"/>
                <a:cs typeface="+mn-cs"/>
              </a:rPr>
              <a:t>Apporte des </a:t>
            </a:r>
            <a:r>
              <a:rPr lang="de-CH" altLang="fr-FR" sz="3200" dirty="0" err="1">
                <a:solidFill>
                  <a:schemeClr val="tx1">
                    <a:lumMod val="65000"/>
                    <a:lumOff val="35000"/>
                  </a:schemeClr>
                </a:solidFill>
                <a:ea typeface="ＭＳ Ｐゴシック" pitchFamily="34" charset="-128"/>
                <a:cs typeface="+mn-cs"/>
              </a:rPr>
              <a:t>directives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aux</a:t>
            </a:r>
            <a:r>
              <a:rPr lang="de-CH" altLang="fr-FR" sz="3200" dirty="0">
                <a:solidFill>
                  <a:schemeClr val="tx1">
                    <a:lumMod val="65000"/>
                    <a:lumOff val="35000"/>
                  </a:schemeClr>
                </a:solidFill>
                <a:ea typeface="ＭＳ Ｐゴシック" pitchFamily="34" charset="-128"/>
                <a:cs typeface="+mn-cs"/>
              </a:rPr>
              <a:t> Etats et </a:t>
            </a:r>
            <a:r>
              <a:rPr lang="de-CH" altLang="fr-FR" sz="3200" dirty="0" err="1" smtClean="0">
                <a:solidFill>
                  <a:schemeClr val="tx1">
                    <a:lumMod val="65000"/>
                    <a:lumOff val="35000"/>
                  </a:schemeClr>
                </a:solidFill>
                <a:ea typeface="ＭＳ Ｐゴシック" pitchFamily="34" charset="-128"/>
                <a:cs typeface="+mn-cs"/>
              </a:rPr>
              <a:t>autres</a:t>
            </a:r>
            <a:r>
              <a:rPr lang="de-CH" altLang="fr-FR" sz="3200" dirty="0" smtClean="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acteurs</a:t>
            </a:r>
            <a:r>
              <a:rPr lang="de-CH" altLang="fr-FR" sz="3200" dirty="0">
                <a:solidFill>
                  <a:schemeClr val="tx1">
                    <a:lumMod val="65000"/>
                    <a:lumOff val="35000"/>
                  </a:schemeClr>
                </a:solidFill>
                <a:ea typeface="ＭＳ Ｐゴシック" pitchFamily="34" charset="-128"/>
                <a:cs typeface="+mn-cs"/>
              </a:rPr>
              <a:t> </a:t>
            </a:r>
          </a:p>
          <a:p>
            <a:pPr eaLnBrk="1" fontAlgn="auto" hangingPunct="1">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Un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outils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pratique</a:t>
            </a:r>
            <a:r>
              <a:rPr lang="de-CH" altLang="fr-FR" sz="3200" dirty="0">
                <a:solidFill>
                  <a:schemeClr val="tx1">
                    <a:lumMod val="65000"/>
                    <a:lumOff val="35000"/>
                  </a:schemeClr>
                </a:solidFill>
                <a:ea typeface="ＭＳ Ｐゴシック" pitchFamily="34" charset="-128"/>
                <a:cs typeface="+mn-cs"/>
              </a:rPr>
              <a:t> </a:t>
            </a:r>
          </a:p>
        </p:txBody>
      </p:sp>
      <p:pic>
        <p:nvPicPr>
          <p:cNvPr id="30723" name="Picture 2" descr="C:\Users\jacopo.giorgi\Desktop\gpenglish-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8313" y="1557338"/>
            <a:ext cx="3241675" cy="4103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323850" y="0"/>
            <a:ext cx="8424863" cy="1268413"/>
          </a:xfrm>
        </p:spPr>
        <p:txBody>
          <a:bodyPr/>
          <a:lstStyle/>
          <a:p>
            <a:pPr eaLnBrk="1" hangingPunct="1"/>
            <a:r>
              <a:rPr lang="fr-FR" sz="2800" b="1" dirty="0">
                <a:latin typeface="Century Gothic" charset="0"/>
                <a:ea typeface="MS PGothic" charset="0"/>
                <a:cs typeface="MS PGothic" charset="0"/>
              </a:rPr>
              <a:t>Prohibition </a:t>
            </a:r>
            <a:r>
              <a:rPr lang="fr-FR" sz="2800" b="1" dirty="0" smtClean="0">
                <a:latin typeface="Century Gothic" charset="0"/>
                <a:ea typeface="MS PGothic" charset="0"/>
                <a:cs typeface="MS PGothic" charset="0"/>
              </a:rPr>
              <a:t>du déplacement arbitraire</a:t>
            </a:r>
            <a:endParaRPr lang="fr-FR" sz="2800" b="1" dirty="0">
              <a:latin typeface="Century Gothic" charset="0"/>
              <a:ea typeface="MS PGothic" charset="0"/>
              <a:cs typeface="MS PGothic" charset="0"/>
            </a:endParaRPr>
          </a:p>
        </p:txBody>
      </p:sp>
      <p:sp>
        <p:nvSpPr>
          <p:cNvPr id="30723" name="Espace réservé du contenu 2"/>
          <p:cNvSpPr>
            <a:spLocks noGrp="1"/>
          </p:cNvSpPr>
          <p:nvPr>
            <p:ph idx="1"/>
          </p:nvPr>
        </p:nvSpPr>
        <p:spPr>
          <a:xfrm>
            <a:off x="323850" y="1268413"/>
            <a:ext cx="8424863" cy="5113337"/>
          </a:xfrm>
        </p:spPr>
        <p:txBody>
          <a:bodyPr rtlCol="0">
            <a:normAutofit/>
          </a:bodyPr>
          <a:lstStyle/>
          <a:p>
            <a:pPr marL="0" indent="0" eaLnBrk="1" fontAlgn="auto" hangingPunct="1">
              <a:lnSpc>
                <a:spcPct val="115000"/>
              </a:lnSpc>
              <a:spcAft>
                <a:spcPts val="0"/>
              </a:spcAft>
              <a:buFont typeface="Arial" charset="0"/>
              <a:buNone/>
              <a:defRPr/>
            </a:pPr>
            <a:r>
              <a:rPr lang="fr-FR" dirty="0" smtClean="0">
                <a:solidFill>
                  <a:schemeClr val="tx1">
                    <a:lumMod val="65000"/>
                    <a:lumOff val="35000"/>
                  </a:schemeClr>
                </a:solidFill>
                <a:latin typeface="Calibri" charset="0"/>
                <a:ea typeface="MS PGothic" charset="0"/>
                <a:cs typeface="Arial" charset="0"/>
              </a:rPr>
              <a:t>Principe Directeur six: le droit pour toutes les personnes d’être protégées contre le déplacement arbitraire :</a:t>
            </a:r>
            <a:endParaRPr lang="fr-FR" dirty="0">
              <a:solidFill>
                <a:schemeClr val="tx1">
                  <a:lumMod val="65000"/>
                  <a:lumOff val="35000"/>
                </a:schemeClr>
              </a:solidFill>
              <a:latin typeface="Calibri" charset="0"/>
              <a:ea typeface="MS PGothic" charset="0"/>
              <a:cs typeface="Arial" charset="0"/>
            </a:endParaRPr>
          </a:p>
        </p:txBody>
      </p:sp>
      <p:sp>
        <p:nvSpPr>
          <p:cNvPr id="4" name="Freccia a destra 3"/>
          <p:cNvSpPr/>
          <p:nvPr/>
        </p:nvSpPr>
        <p:spPr>
          <a:xfrm>
            <a:off x="2908300" y="2114550"/>
            <a:ext cx="2906713" cy="1928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smtClean="0">
                <a:solidFill>
                  <a:srgbClr val="FF0000"/>
                </a:solidFill>
              </a:rPr>
              <a:t>         </a:t>
            </a:r>
            <a:r>
              <a:rPr lang="it-IT" b="1" dirty="0" smtClean="0">
                <a:solidFill>
                  <a:schemeClr val="bg1"/>
                </a:solidFill>
              </a:rPr>
              <a:t>S’</a:t>
            </a:r>
            <a:r>
              <a:rPr lang="it-IT" b="1" dirty="0" err="1" smtClean="0">
                <a:solidFill>
                  <a:schemeClr val="bg1"/>
                </a:solidFill>
              </a:rPr>
              <a:t>abstenir</a:t>
            </a:r>
            <a:endParaRPr lang="it-IT" b="1" dirty="0" smtClean="0">
              <a:solidFill>
                <a:schemeClr val="bg1"/>
              </a:solidFill>
            </a:endParaRPr>
          </a:p>
          <a:p>
            <a:pPr>
              <a:defRPr/>
            </a:pPr>
            <a:r>
              <a:rPr lang="it-IT" b="1" dirty="0" smtClean="0">
                <a:solidFill>
                  <a:schemeClr val="bg1"/>
                </a:solidFill>
              </a:rPr>
              <a:t>         Interdire</a:t>
            </a:r>
          </a:p>
          <a:p>
            <a:pPr>
              <a:defRPr/>
            </a:pPr>
            <a:r>
              <a:rPr lang="it-IT" b="1" dirty="0" smtClean="0">
                <a:solidFill>
                  <a:schemeClr val="bg1"/>
                </a:solidFill>
              </a:rPr>
              <a:t>         </a:t>
            </a:r>
            <a:r>
              <a:rPr lang="it-IT" b="1" dirty="0" err="1" smtClean="0">
                <a:solidFill>
                  <a:schemeClr val="bg1"/>
                </a:solidFill>
              </a:rPr>
              <a:t>Empêcher</a:t>
            </a:r>
            <a:endParaRPr lang="it-IT" b="1" dirty="0">
              <a:solidFill>
                <a:schemeClr val="bg1"/>
              </a:solidFill>
            </a:endParaRPr>
          </a:p>
        </p:txBody>
      </p:sp>
      <p:sp>
        <p:nvSpPr>
          <p:cNvPr id="5" name="Ovale 4"/>
          <p:cNvSpPr/>
          <p:nvPr/>
        </p:nvSpPr>
        <p:spPr>
          <a:xfrm>
            <a:off x="6100763" y="2098675"/>
            <a:ext cx="2503487" cy="1655763"/>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err="1" smtClean="0">
                <a:solidFill>
                  <a:srgbClr val="FFFFFF"/>
                </a:solidFill>
              </a:rPr>
              <a:t>Déplacement</a:t>
            </a:r>
            <a:endParaRPr lang="it-IT" b="1" dirty="0" smtClean="0">
              <a:solidFill>
                <a:srgbClr val="FFFFFF"/>
              </a:solidFill>
            </a:endParaRPr>
          </a:p>
          <a:p>
            <a:pPr algn="ctr">
              <a:defRPr/>
            </a:pPr>
            <a:r>
              <a:rPr lang="it-IT" b="1" dirty="0" err="1" smtClean="0">
                <a:solidFill>
                  <a:srgbClr val="FFFFFF"/>
                </a:solidFill>
              </a:rPr>
              <a:t>arbitraire</a:t>
            </a:r>
            <a:endParaRPr lang="it-IT" b="1" dirty="0">
              <a:solidFill>
                <a:srgbClr val="FFFFFF"/>
              </a:solidFill>
            </a:endParaRPr>
          </a:p>
        </p:txBody>
      </p:sp>
      <p:sp>
        <p:nvSpPr>
          <p:cNvPr id="6" name="Freccia a destra con strisce 6"/>
          <p:cNvSpPr/>
          <p:nvPr/>
        </p:nvSpPr>
        <p:spPr>
          <a:xfrm>
            <a:off x="427038" y="2185988"/>
            <a:ext cx="2071687" cy="1785937"/>
          </a:xfrm>
          <a:prstGeom prst="stripedRightArrow">
            <a:avLst>
              <a:gd name="adj1" fmla="val 50000"/>
              <a:gd name="adj2" fmla="val 48786"/>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err="1" smtClean="0">
                <a:solidFill>
                  <a:schemeClr val="tx2"/>
                </a:solidFill>
              </a:rPr>
              <a:t>Respecter</a:t>
            </a:r>
            <a:endParaRPr lang="it-IT" b="1" dirty="0" smtClean="0">
              <a:solidFill>
                <a:schemeClr val="tx2"/>
              </a:solidFill>
            </a:endParaRPr>
          </a:p>
          <a:p>
            <a:pPr>
              <a:defRPr/>
            </a:pPr>
            <a:r>
              <a:rPr lang="it-IT" b="1" dirty="0" err="1" smtClean="0">
                <a:solidFill>
                  <a:schemeClr val="tx2"/>
                </a:solidFill>
              </a:rPr>
              <a:t>Protéger</a:t>
            </a:r>
            <a:endParaRPr lang="it-IT" b="1" dirty="0" smtClean="0">
              <a:solidFill>
                <a:schemeClr val="tx2"/>
              </a:solidFill>
            </a:endParaRPr>
          </a:p>
          <a:p>
            <a:pPr>
              <a:defRPr/>
            </a:pPr>
            <a:r>
              <a:rPr lang="it-IT" b="1" dirty="0" err="1" smtClean="0">
                <a:solidFill>
                  <a:schemeClr val="tx2"/>
                </a:solidFill>
              </a:rPr>
              <a:t>Réaliser</a:t>
            </a:r>
            <a:endParaRPr lang="it-IT" b="1" dirty="0">
              <a:solidFill>
                <a:schemeClr val="tx2"/>
              </a:solidFill>
            </a:endParaRPr>
          </a:p>
        </p:txBody>
      </p:sp>
      <p:graphicFrame>
        <p:nvGraphicFramePr>
          <p:cNvPr id="7" name="Diagram 3"/>
          <p:cNvGraphicFramePr/>
          <p:nvPr>
            <p:extLst>
              <p:ext uri="{D42A27DB-BD31-4B8C-83A1-F6EECF244321}">
                <p14:modId xmlns:p14="http://schemas.microsoft.com/office/powerpoint/2010/main" val="1963579064"/>
              </p:ext>
            </p:extLst>
          </p:nvPr>
        </p:nvGraphicFramePr>
        <p:xfrm>
          <a:off x="1492870" y="4043333"/>
          <a:ext cx="5688631" cy="2337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85750" y="0"/>
            <a:ext cx="8572500" cy="836613"/>
          </a:xfrm>
        </p:spPr>
        <p:txBody>
          <a:bodyPr/>
          <a:lstStyle/>
          <a:p>
            <a:pPr eaLnBrk="1" hangingPunct="1"/>
            <a:r>
              <a:rPr lang="fr-CH" b="1" dirty="0" smtClean="0">
                <a:latin typeface="Century Gothic" charset="0"/>
                <a:ea typeface="MS PGothic" charset="0"/>
                <a:cs typeface="MS PGothic" charset="0"/>
              </a:rPr>
              <a:t>Prévention</a:t>
            </a:r>
            <a:endParaRPr lang="fr-CH" b="1" dirty="0">
              <a:latin typeface="Century Gothic" charset="0"/>
              <a:ea typeface="MS PGothic" charset="0"/>
              <a:cs typeface="MS PGothic" charset="0"/>
            </a:endParaRPr>
          </a:p>
        </p:txBody>
      </p:sp>
      <p:sp>
        <p:nvSpPr>
          <p:cNvPr id="34818" name="Espace réservé du texte 1"/>
          <p:cNvSpPr txBox="1">
            <a:spLocks/>
          </p:cNvSpPr>
          <p:nvPr/>
        </p:nvSpPr>
        <p:spPr bwMode="auto">
          <a:xfrm>
            <a:off x="323850" y="1052513"/>
            <a:ext cx="84963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buClr>
                <a:schemeClr val="accent1"/>
              </a:buClr>
              <a:buFont typeface="Wingdings 2" charset="0"/>
              <a:buNone/>
            </a:pPr>
            <a:r>
              <a:rPr lang="it-IT" sz="2000" b="1" dirty="0" smtClean="0">
                <a:solidFill>
                  <a:srgbClr val="595959"/>
                </a:solidFill>
                <a:latin typeface="Century Gothic" charset="0"/>
                <a:cs typeface="Century Gothic" charset="0"/>
              </a:rPr>
              <a:t>Principe </a:t>
            </a:r>
            <a:r>
              <a:rPr lang="it-IT" sz="2000" b="1" dirty="0" err="1" smtClean="0">
                <a:solidFill>
                  <a:srgbClr val="595959"/>
                </a:solidFill>
                <a:latin typeface="Century Gothic" charset="0"/>
                <a:cs typeface="Century Gothic" charset="0"/>
              </a:rPr>
              <a:t>Directeur</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sept</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responsabilité</a:t>
            </a:r>
            <a:r>
              <a:rPr lang="it-IT" sz="2000" b="1" dirty="0" smtClean="0">
                <a:solidFill>
                  <a:srgbClr val="595959"/>
                </a:solidFill>
                <a:latin typeface="Century Gothic" charset="0"/>
                <a:cs typeface="Century Gothic" charset="0"/>
              </a:rPr>
              <a:t> de l’</a:t>
            </a:r>
            <a:r>
              <a:rPr lang="it-IT" sz="2000" b="1" dirty="0" err="1" smtClean="0">
                <a:solidFill>
                  <a:srgbClr val="595959"/>
                </a:solidFill>
                <a:latin typeface="Century Gothic" charset="0"/>
                <a:cs typeface="Century Gothic" charset="0"/>
              </a:rPr>
              <a:t>Etat</a:t>
            </a:r>
            <a:r>
              <a:rPr lang="it-IT" sz="2000" b="1" dirty="0" smtClean="0">
                <a:solidFill>
                  <a:srgbClr val="595959"/>
                </a:solidFill>
                <a:latin typeface="Century Gothic" charset="0"/>
                <a:cs typeface="Century Gothic" charset="0"/>
              </a:rPr>
              <a:t> de </a:t>
            </a:r>
            <a:r>
              <a:rPr lang="it-IT" sz="2000" b="1" dirty="0" err="1" smtClean="0">
                <a:solidFill>
                  <a:srgbClr val="595959"/>
                </a:solidFill>
                <a:latin typeface="Century Gothic" charset="0"/>
                <a:cs typeface="Century Gothic" charset="0"/>
              </a:rPr>
              <a:t>prévenir</a:t>
            </a:r>
            <a:r>
              <a:rPr lang="it-IT" sz="2000" b="1" dirty="0" smtClean="0">
                <a:solidFill>
                  <a:srgbClr val="595959"/>
                </a:solidFill>
                <a:latin typeface="Century Gothic" charset="0"/>
                <a:cs typeface="Century Gothic" charset="0"/>
              </a:rPr>
              <a:t> et d’</a:t>
            </a:r>
            <a:r>
              <a:rPr lang="it-IT" sz="2000" b="1" dirty="0" err="1" smtClean="0">
                <a:solidFill>
                  <a:srgbClr val="595959"/>
                </a:solidFill>
                <a:latin typeface="Century Gothic" charset="0"/>
                <a:cs typeface="Century Gothic" charset="0"/>
              </a:rPr>
              <a:t>éviter</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les</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conditions</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conduisant</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au</a:t>
            </a:r>
            <a:r>
              <a:rPr lang="it-IT" sz="2000" b="1" dirty="0" smtClean="0">
                <a:solidFill>
                  <a:srgbClr val="595959"/>
                </a:solidFill>
                <a:latin typeface="Century Gothic" charset="0"/>
                <a:cs typeface="Century Gothic" charset="0"/>
              </a:rPr>
              <a:t> </a:t>
            </a:r>
            <a:r>
              <a:rPr lang="it-IT" sz="2000" b="1" dirty="0" err="1" smtClean="0">
                <a:solidFill>
                  <a:srgbClr val="595959"/>
                </a:solidFill>
                <a:latin typeface="Century Gothic" charset="0"/>
                <a:cs typeface="Century Gothic" charset="0"/>
              </a:rPr>
              <a:t>déplacement</a:t>
            </a:r>
            <a:endParaRPr lang="it-IT" sz="2000" b="1" dirty="0">
              <a:solidFill>
                <a:srgbClr val="595959"/>
              </a:solidFill>
              <a:latin typeface="Century Gothic" charset="0"/>
              <a:cs typeface="Century Gothic" charset="0"/>
            </a:endParaRPr>
          </a:p>
        </p:txBody>
      </p:sp>
      <p:sp>
        <p:nvSpPr>
          <p:cNvPr id="8" name="Segnaposto contenuto 2"/>
          <p:cNvSpPr>
            <a:spLocks noGrp="1"/>
          </p:cNvSpPr>
          <p:nvPr>
            <p:ph sz="half" idx="2"/>
          </p:nvPr>
        </p:nvSpPr>
        <p:spPr>
          <a:xfrm>
            <a:off x="468313" y="2028825"/>
            <a:ext cx="4391025" cy="3776663"/>
          </a:xfrm>
        </p:spPr>
        <p:txBody>
          <a:bodyPr rtlCol="0">
            <a:noAutofit/>
          </a:bodyPr>
          <a:lstStyle/>
          <a:p>
            <a:pPr marL="0" indent="0" eaLnBrk="1" fontAlgn="auto" hangingPunct="1">
              <a:spcAft>
                <a:spcPts val="0"/>
              </a:spcAft>
              <a:buFontTx/>
              <a:buNone/>
              <a:defRPr/>
            </a:pPr>
            <a:r>
              <a:rPr lang="it-IT" altLang="fr-FR" sz="2000" b="1" dirty="0" smtClean="0">
                <a:ea typeface="+mn-ea"/>
                <a:cs typeface="+mn-cs"/>
              </a:rPr>
              <a:t>Conflit</a:t>
            </a:r>
            <a:r>
              <a:rPr lang="it-IT" altLang="fr-FR" sz="2000" b="1" dirty="0" smtClean="0">
                <a:ea typeface="+mn-ea"/>
                <a:cs typeface="+mn-cs"/>
              </a:rPr>
              <a:t>:</a:t>
            </a:r>
          </a:p>
          <a:p>
            <a:pPr eaLnBrk="1" fontAlgn="auto" hangingPunct="1">
              <a:spcBef>
                <a:spcPts val="1400"/>
              </a:spcBef>
              <a:spcAft>
                <a:spcPts val="0"/>
              </a:spcAft>
              <a:buFont typeface="Wingdings" charset="2"/>
              <a:buChar char="§"/>
              <a:defRPr/>
            </a:pPr>
            <a:r>
              <a:rPr lang="it-IT" dirty="0" err="1" smtClean="0">
                <a:ea typeface="+mn-ea"/>
                <a:cs typeface="+mn-cs"/>
              </a:rPr>
              <a:t>Protection</a:t>
            </a:r>
            <a:r>
              <a:rPr lang="it-IT" dirty="0" smtClean="0">
                <a:ea typeface="+mn-ea"/>
                <a:cs typeface="+mn-cs"/>
              </a:rPr>
              <a:t> </a:t>
            </a:r>
            <a:r>
              <a:rPr lang="it-IT" dirty="0" err="1">
                <a:ea typeface="+mn-ea"/>
                <a:cs typeface="+mn-cs"/>
              </a:rPr>
              <a:t>des</a:t>
            </a:r>
            <a:r>
              <a:rPr lang="it-IT" dirty="0">
                <a:ea typeface="+mn-ea"/>
                <a:cs typeface="+mn-cs"/>
              </a:rPr>
              <a:t> </a:t>
            </a:r>
            <a:r>
              <a:rPr lang="it-IT" dirty="0" err="1">
                <a:ea typeface="+mn-ea"/>
                <a:cs typeface="+mn-cs"/>
              </a:rPr>
              <a:t>droits</a:t>
            </a:r>
            <a:r>
              <a:rPr lang="it-IT" dirty="0">
                <a:ea typeface="+mn-ea"/>
                <a:cs typeface="+mn-cs"/>
              </a:rPr>
              <a:t> </a:t>
            </a:r>
            <a:r>
              <a:rPr lang="it-IT" dirty="0" err="1">
                <a:ea typeface="+mn-ea"/>
                <a:cs typeface="+mn-cs"/>
              </a:rPr>
              <a:t>des</a:t>
            </a:r>
            <a:r>
              <a:rPr lang="it-IT" dirty="0">
                <a:ea typeface="+mn-ea"/>
                <a:cs typeface="+mn-cs"/>
              </a:rPr>
              <a:t> </a:t>
            </a:r>
            <a:r>
              <a:rPr lang="it-IT" dirty="0" err="1">
                <a:ea typeface="+mn-ea"/>
                <a:cs typeface="+mn-cs"/>
              </a:rPr>
              <a:t>minorités</a:t>
            </a:r>
            <a:r>
              <a:rPr lang="it-IT" dirty="0">
                <a:ea typeface="+mn-ea"/>
                <a:cs typeface="+mn-cs"/>
              </a:rPr>
              <a:t>, </a:t>
            </a:r>
            <a:r>
              <a:rPr lang="it-IT" dirty="0" err="1">
                <a:ea typeface="+mn-ea"/>
                <a:cs typeface="+mn-cs"/>
              </a:rPr>
              <a:t>état</a:t>
            </a:r>
            <a:r>
              <a:rPr lang="it-IT" dirty="0">
                <a:ea typeface="+mn-ea"/>
                <a:cs typeface="+mn-cs"/>
              </a:rPr>
              <a:t> de </a:t>
            </a:r>
            <a:r>
              <a:rPr lang="it-IT" dirty="0" err="1">
                <a:ea typeface="+mn-ea"/>
                <a:cs typeface="+mn-cs"/>
              </a:rPr>
              <a:t>droit</a:t>
            </a:r>
            <a:r>
              <a:rPr lang="it-IT" dirty="0">
                <a:ea typeface="+mn-ea"/>
                <a:cs typeface="+mn-cs"/>
              </a:rPr>
              <a:t>, </a:t>
            </a:r>
            <a:r>
              <a:rPr lang="it-IT" dirty="0" err="1">
                <a:ea typeface="+mn-ea"/>
                <a:cs typeface="+mn-cs"/>
              </a:rPr>
              <a:t>participation</a:t>
            </a:r>
            <a:r>
              <a:rPr lang="it-IT" dirty="0">
                <a:ea typeface="+mn-ea"/>
                <a:cs typeface="+mn-cs"/>
              </a:rPr>
              <a:t>, </a:t>
            </a:r>
            <a:r>
              <a:rPr lang="it-IT" dirty="0" err="1">
                <a:ea typeface="+mn-ea"/>
                <a:cs typeface="+mn-cs"/>
              </a:rPr>
              <a:t>conditions</a:t>
            </a:r>
            <a:r>
              <a:rPr lang="it-IT" dirty="0">
                <a:ea typeface="+mn-ea"/>
                <a:cs typeface="+mn-cs"/>
              </a:rPr>
              <a:t> de vie </a:t>
            </a:r>
            <a:r>
              <a:rPr lang="it-IT" dirty="0" err="1">
                <a:ea typeface="+mn-ea"/>
                <a:cs typeface="+mn-cs"/>
              </a:rPr>
              <a:t>adéquates</a:t>
            </a:r>
            <a:r>
              <a:rPr lang="it-IT" dirty="0">
                <a:ea typeface="+mn-ea"/>
                <a:cs typeface="+mn-cs"/>
              </a:rPr>
              <a:t> </a:t>
            </a:r>
          </a:p>
          <a:p>
            <a:pPr eaLnBrk="1" fontAlgn="auto" hangingPunct="1">
              <a:spcBef>
                <a:spcPts val="1400"/>
              </a:spcBef>
              <a:spcAft>
                <a:spcPts val="0"/>
              </a:spcAft>
              <a:buFont typeface="Wingdings" charset="2"/>
              <a:buChar char="§"/>
              <a:defRPr/>
            </a:pPr>
            <a:r>
              <a:rPr lang="it-IT" dirty="0">
                <a:ea typeface="+mn-ea"/>
                <a:cs typeface="+mn-cs"/>
              </a:rPr>
              <a:t>Prévention des </a:t>
            </a:r>
            <a:r>
              <a:rPr lang="it-IT" dirty="0" smtClean="0">
                <a:ea typeface="+mn-ea"/>
                <a:cs typeface="+mn-cs"/>
              </a:rPr>
              <a:t>violations </a:t>
            </a:r>
            <a:r>
              <a:rPr lang="it-IT" dirty="0">
                <a:ea typeface="+mn-ea"/>
                <a:cs typeface="+mn-cs"/>
              </a:rPr>
              <a:t>du DIH qui conduisent au déplacement</a:t>
            </a:r>
          </a:p>
          <a:p>
            <a:pPr eaLnBrk="1" fontAlgn="auto" hangingPunct="1">
              <a:spcBef>
                <a:spcPts val="1400"/>
              </a:spcBef>
              <a:spcAft>
                <a:spcPts val="0"/>
              </a:spcAft>
              <a:buFont typeface="Wingdings" charset="2"/>
              <a:buChar char="§"/>
              <a:defRPr/>
            </a:pPr>
            <a:r>
              <a:rPr lang="it-IT" dirty="0" err="1">
                <a:ea typeface="+mn-ea"/>
                <a:cs typeface="+mn-cs"/>
              </a:rPr>
              <a:t>Dialogue</a:t>
            </a:r>
            <a:r>
              <a:rPr lang="it-IT" dirty="0">
                <a:ea typeface="+mn-ea"/>
                <a:cs typeface="+mn-cs"/>
              </a:rPr>
              <a:t> et </a:t>
            </a:r>
            <a:r>
              <a:rPr lang="it-IT" dirty="0" err="1">
                <a:ea typeface="+mn-ea"/>
                <a:cs typeface="+mn-cs"/>
              </a:rPr>
              <a:t>formation</a:t>
            </a:r>
            <a:r>
              <a:rPr lang="it-IT" dirty="0">
                <a:ea typeface="+mn-ea"/>
                <a:cs typeface="+mn-cs"/>
              </a:rPr>
              <a:t> de </a:t>
            </a:r>
            <a:r>
              <a:rPr lang="it-IT" dirty="0" err="1">
                <a:ea typeface="+mn-ea"/>
                <a:cs typeface="+mn-cs"/>
              </a:rPr>
              <a:t>toutes</a:t>
            </a:r>
            <a:r>
              <a:rPr lang="it-IT" dirty="0">
                <a:ea typeface="+mn-ea"/>
                <a:cs typeface="+mn-cs"/>
              </a:rPr>
              <a:t> </a:t>
            </a:r>
            <a:r>
              <a:rPr lang="it-IT" dirty="0" err="1">
                <a:ea typeface="+mn-ea"/>
                <a:cs typeface="+mn-cs"/>
              </a:rPr>
              <a:t>les</a:t>
            </a:r>
            <a:r>
              <a:rPr lang="it-IT" dirty="0">
                <a:ea typeface="+mn-ea"/>
                <a:cs typeface="+mn-cs"/>
              </a:rPr>
              <a:t> parties y </a:t>
            </a:r>
            <a:r>
              <a:rPr lang="it-IT" dirty="0" err="1">
                <a:ea typeface="+mn-ea"/>
                <a:cs typeface="+mn-cs"/>
              </a:rPr>
              <a:t>compris</a:t>
            </a:r>
            <a:r>
              <a:rPr lang="it-IT" dirty="0">
                <a:ea typeface="+mn-ea"/>
                <a:cs typeface="+mn-cs"/>
              </a:rPr>
              <a:t> </a:t>
            </a:r>
            <a:r>
              <a:rPr lang="it-IT" dirty="0" err="1">
                <a:ea typeface="+mn-ea"/>
                <a:cs typeface="+mn-cs"/>
              </a:rPr>
              <a:t>les</a:t>
            </a:r>
            <a:r>
              <a:rPr lang="it-IT" dirty="0">
                <a:ea typeface="+mn-ea"/>
                <a:cs typeface="+mn-cs"/>
              </a:rPr>
              <a:t> </a:t>
            </a:r>
            <a:r>
              <a:rPr lang="it-IT" dirty="0" err="1">
                <a:ea typeface="+mn-ea"/>
                <a:cs typeface="+mn-cs"/>
              </a:rPr>
              <a:t>forces</a:t>
            </a:r>
            <a:r>
              <a:rPr lang="it-IT" dirty="0">
                <a:ea typeface="+mn-ea"/>
                <a:cs typeface="+mn-cs"/>
              </a:rPr>
              <a:t> de </a:t>
            </a:r>
            <a:r>
              <a:rPr lang="it-IT" dirty="0" err="1">
                <a:ea typeface="+mn-ea"/>
                <a:cs typeface="+mn-cs"/>
              </a:rPr>
              <a:t>sécurité</a:t>
            </a:r>
            <a:r>
              <a:rPr lang="it-IT" dirty="0">
                <a:ea typeface="+mn-ea"/>
                <a:cs typeface="+mn-cs"/>
              </a:rPr>
              <a:t> </a:t>
            </a:r>
          </a:p>
          <a:p>
            <a:pPr eaLnBrk="1" fontAlgn="auto" hangingPunct="1">
              <a:spcBef>
                <a:spcPts val="1400"/>
              </a:spcBef>
              <a:spcAft>
                <a:spcPts val="0"/>
              </a:spcAft>
              <a:buFont typeface="Wingdings" charset="2"/>
              <a:buChar char="§"/>
              <a:defRPr/>
            </a:pPr>
            <a:r>
              <a:rPr lang="it-IT" dirty="0">
                <a:ea typeface="+mn-ea"/>
                <a:cs typeface="+mn-cs"/>
              </a:rPr>
              <a:t>Lutte contre l’impunité et pénalisation du déplacement </a:t>
            </a:r>
            <a:r>
              <a:rPr lang="it-IT" dirty="0" smtClean="0">
                <a:ea typeface="+mn-ea"/>
                <a:cs typeface="+mn-cs"/>
              </a:rPr>
              <a:t>arbitraire</a:t>
            </a:r>
            <a:endParaRPr lang="it-IT" dirty="0">
              <a:ea typeface="+mn-ea"/>
              <a:cs typeface="+mn-cs"/>
            </a:endParaRPr>
          </a:p>
        </p:txBody>
      </p:sp>
      <p:sp>
        <p:nvSpPr>
          <p:cNvPr id="9" name="Segnaposto contenuto 3"/>
          <p:cNvSpPr>
            <a:spLocks noGrp="1"/>
          </p:cNvSpPr>
          <p:nvPr>
            <p:ph sz="quarter" idx="4294967295"/>
          </p:nvPr>
        </p:nvSpPr>
        <p:spPr>
          <a:xfrm>
            <a:off x="5003800" y="2033588"/>
            <a:ext cx="3992563" cy="3843337"/>
          </a:xfrm>
        </p:spPr>
        <p:txBody>
          <a:bodyPr/>
          <a:lstStyle/>
          <a:p>
            <a:pPr marL="0" indent="0" eaLnBrk="1" hangingPunct="1">
              <a:buFontTx/>
              <a:buNone/>
              <a:defRPr/>
            </a:pPr>
            <a:r>
              <a:rPr lang="it-IT" b="1" dirty="0" smtClean="0">
                <a:latin typeface="Century Gothic"/>
                <a:ea typeface="MS PGothic" charset="0"/>
                <a:cs typeface="Century Gothic"/>
              </a:rPr>
              <a:t>Catastrophes</a:t>
            </a:r>
            <a:r>
              <a:rPr lang="it-IT" b="1" dirty="0" smtClean="0">
                <a:latin typeface="Century Gothic"/>
                <a:ea typeface="MS PGothic" charset="0"/>
                <a:cs typeface="Century Gothic"/>
              </a:rPr>
              <a:t>:  </a:t>
            </a:r>
            <a:endParaRPr lang="it-IT" b="1" dirty="0">
              <a:latin typeface="Century Gothic"/>
              <a:ea typeface="MS PGothic" charset="0"/>
              <a:cs typeface="Century Gothic"/>
            </a:endParaRPr>
          </a:p>
          <a:p>
            <a:pPr eaLnBrk="1" hangingPunct="1">
              <a:spcBef>
                <a:spcPts val="1400"/>
              </a:spcBef>
              <a:buFont typeface="Wingdings" charset="2"/>
              <a:buChar char="§"/>
              <a:defRPr/>
            </a:pPr>
            <a:r>
              <a:rPr lang="it-IT" sz="1800" dirty="0" smtClean="0">
                <a:ea typeface="MS PGothic" charset="0"/>
                <a:cs typeface="Century Gothic"/>
              </a:rPr>
              <a:t>“Il </a:t>
            </a:r>
            <a:r>
              <a:rPr lang="it-IT" sz="1800" dirty="0" err="1">
                <a:ea typeface="MS PGothic" charset="0"/>
                <a:cs typeface="Century Gothic"/>
              </a:rPr>
              <a:t>n’y</a:t>
            </a:r>
            <a:r>
              <a:rPr lang="it-IT" sz="1800" dirty="0">
                <a:ea typeface="MS PGothic" charset="0"/>
                <a:cs typeface="Century Gothic"/>
              </a:rPr>
              <a:t> a </a:t>
            </a:r>
            <a:r>
              <a:rPr lang="it-IT" sz="1800" dirty="0" err="1">
                <a:ea typeface="MS PGothic" charset="0"/>
                <a:cs typeface="Century Gothic"/>
              </a:rPr>
              <a:t>pas</a:t>
            </a:r>
            <a:r>
              <a:rPr lang="it-IT" sz="1800" dirty="0">
                <a:ea typeface="MS PGothic" charset="0"/>
                <a:cs typeface="Century Gothic"/>
              </a:rPr>
              <a:t> de </a:t>
            </a:r>
            <a:r>
              <a:rPr lang="it-IT" sz="1800" dirty="0" err="1">
                <a:ea typeface="MS PGothic" charset="0"/>
                <a:cs typeface="Century Gothic"/>
              </a:rPr>
              <a:t>catastrophes</a:t>
            </a:r>
            <a:r>
              <a:rPr lang="it-IT" sz="1800" dirty="0">
                <a:ea typeface="MS PGothic" charset="0"/>
                <a:cs typeface="Century Gothic"/>
              </a:rPr>
              <a:t> “</a:t>
            </a:r>
            <a:r>
              <a:rPr lang="it-IT" sz="1800" dirty="0" err="1">
                <a:ea typeface="MS PGothic" charset="0"/>
                <a:cs typeface="Century Gothic"/>
              </a:rPr>
              <a:t>naturelles</a:t>
            </a:r>
            <a:r>
              <a:rPr lang="it-IT" sz="1800" dirty="0">
                <a:ea typeface="MS PGothic" charset="0"/>
                <a:cs typeface="Century Gothic"/>
              </a:rPr>
              <a:t>” mais </a:t>
            </a:r>
            <a:r>
              <a:rPr lang="it-IT" sz="1800" dirty="0" err="1">
                <a:ea typeface="MS PGothic" charset="0"/>
                <a:cs typeface="Century Gothic"/>
              </a:rPr>
              <a:t>uniquement</a:t>
            </a:r>
            <a:r>
              <a:rPr lang="it-IT" sz="1800" dirty="0">
                <a:ea typeface="MS PGothic" charset="0"/>
                <a:cs typeface="Century Gothic"/>
              </a:rPr>
              <a:t> </a:t>
            </a:r>
            <a:r>
              <a:rPr lang="it-IT" sz="1800" dirty="0" err="1">
                <a:ea typeface="MS PGothic" charset="0"/>
                <a:cs typeface="Century Gothic"/>
              </a:rPr>
              <a:t>des</a:t>
            </a:r>
            <a:r>
              <a:rPr lang="it-IT" sz="1800" dirty="0">
                <a:ea typeface="MS PGothic" charset="0"/>
                <a:cs typeface="Century Gothic"/>
              </a:rPr>
              <a:t> </a:t>
            </a:r>
            <a:r>
              <a:rPr lang="it-IT" sz="1800" dirty="0" err="1" smtClean="0">
                <a:ea typeface="MS PGothic" charset="0"/>
                <a:cs typeface="Century Gothic"/>
              </a:rPr>
              <a:t>risques</a:t>
            </a:r>
            <a:r>
              <a:rPr lang="it-IT" sz="1800" dirty="0" smtClean="0">
                <a:ea typeface="MS PGothic" charset="0"/>
                <a:cs typeface="Century Gothic"/>
              </a:rPr>
              <a:t> </a:t>
            </a:r>
            <a:r>
              <a:rPr lang="it-IT" sz="1800" dirty="0" err="1">
                <a:ea typeface="MS PGothic" charset="0"/>
                <a:cs typeface="Century Gothic"/>
              </a:rPr>
              <a:t>naturels</a:t>
            </a:r>
            <a:r>
              <a:rPr lang="it-IT" sz="1800" dirty="0">
                <a:ea typeface="MS PGothic" charset="0"/>
                <a:cs typeface="Century Gothic"/>
              </a:rPr>
              <a:t>” Bureau </a:t>
            </a:r>
            <a:r>
              <a:rPr lang="it-IT" sz="1800" dirty="0" err="1">
                <a:ea typeface="MS PGothic" charset="0"/>
                <a:cs typeface="Century Gothic"/>
              </a:rPr>
              <a:t>des</a:t>
            </a:r>
            <a:r>
              <a:rPr lang="it-IT" sz="1800" dirty="0">
                <a:ea typeface="MS PGothic" charset="0"/>
                <a:cs typeface="Century Gothic"/>
              </a:rPr>
              <a:t> NU pour la RRC</a:t>
            </a:r>
          </a:p>
          <a:p>
            <a:pPr eaLnBrk="1" hangingPunct="1">
              <a:spcBef>
                <a:spcPts val="1400"/>
              </a:spcBef>
              <a:buFont typeface="Wingdings" charset="2"/>
              <a:buChar char="§"/>
              <a:defRPr/>
            </a:pPr>
            <a:r>
              <a:rPr lang="it-IT" sz="1800" dirty="0" err="1" smtClean="0">
                <a:ea typeface="MS PGothic" charset="0"/>
                <a:cs typeface="Century Gothic"/>
              </a:rPr>
              <a:t>Gestion</a:t>
            </a:r>
            <a:r>
              <a:rPr lang="it-IT" sz="1800" dirty="0">
                <a:ea typeface="MS PGothic" charset="0"/>
                <a:cs typeface="Century Gothic"/>
              </a:rPr>
              <a:t>, </a:t>
            </a:r>
            <a:r>
              <a:rPr lang="it-IT" sz="1800" dirty="0" err="1" smtClean="0">
                <a:ea typeface="MS PGothic" charset="0"/>
                <a:cs typeface="Century Gothic"/>
              </a:rPr>
              <a:t>préparation</a:t>
            </a:r>
            <a:r>
              <a:rPr lang="it-IT" sz="1800" dirty="0" smtClean="0">
                <a:ea typeface="MS PGothic" charset="0"/>
                <a:cs typeface="Century Gothic"/>
              </a:rPr>
              <a:t> </a:t>
            </a:r>
            <a:r>
              <a:rPr lang="it-IT" sz="1800" dirty="0">
                <a:ea typeface="MS PGothic" charset="0"/>
                <a:cs typeface="Century Gothic"/>
              </a:rPr>
              <a:t>et </a:t>
            </a:r>
            <a:r>
              <a:rPr lang="it-IT" sz="1800" dirty="0" err="1">
                <a:ea typeface="MS PGothic" charset="0"/>
                <a:cs typeface="Century Gothic"/>
              </a:rPr>
              <a:t>mitigation</a:t>
            </a:r>
            <a:r>
              <a:rPr lang="it-IT" sz="1800" dirty="0">
                <a:ea typeface="MS PGothic" charset="0"/>
                <a:cs typeface="Century Gothic"/>
              </a:rPr>
              <a:t> </a:t>
            </a:r>
            <a:r>
              <a:rPr lang="it-IT" sz="1800" dirty="0" err="1">
                <a:ea typeface="MS PGothic" charset="0"/>
                <a:cs typeface="Century Gothic"/>
              </a:rPr>
              <a:t>des</a:t>
            </a:r>
            <a:r>
              <a:rPr lang="it-IT" sz="1800" dirty="0">
                <a:ea typeface="MS PGothic" charset="0"/>
                <a:cs typeface="Century Gothic"/>
              </a:rPr>
              <a:t> </a:t>
            </a:r>
            <a:r>
              <a:rPr lang="it-IT" sz="1800" dirty="0" err="1">
                <a:ea typeface="MS PGothic" charset="0"/>
                <a:cs typeface="Century Gothic"/>
              </a:rPr>
              <a:t>catastrophes</a:t>
            </a:r>
            <a:r>
              <a:rPr lang="it-IT" sz="1800" dirty="0">
                <a:ea typeface="MS PGothic" charset="0"/>
                <a:cs typeface="Century Gothic"/>
              </a:rPr>
              <a:t> </a:t>
            </a:r>
          </a:p>
          <a:p>
            <a:pPr eaLnBrk="1" hangingPunct="1">
              <a:spcBef>
                <a:spcPts val="1400"/>
              </a:spcBef>
              <a:buFont typeface="Wingdings" charset="2"/>
              <a:buChar char="§"/>
              <a:defRPr/>
            </a:pPr>
            <a:r>
              <a:rPr lang="it-IT" sz="1800" dirty="0" smtClean="0">
                <a:ea typeface="MS PGothic" charset="0"/>
                <a:cs typeface="Century Gothic"/>
              </a:rPr>
              <a:t>Systèmes </a:t>
            </a:r>
            <a:r>
              <a:rPr lang="it-IT" sz="1800" dirty="0">
                <a:ea typeface="MS PGothic" charset="0"/>
                <a:cs typeface="Century Gothic"/>
              </a:rPr>
              <a:t>d’alerte </a:t>
            </a:r>
            <a:r>
              <a:rPr lang="it-IT" sz="1800" dirty="0" smtClean="0">
                <a:ea typeface="MS PGothic" charset="0"/>
                <a:cs typeface="Century Gothic"/>
              </a:rPr>
              <a:t>précoce</a:t>
            </a:r>
            <a:endParaRPr lang="it-IT" sz="1800" dirty="0">
              <a:ea typeface="MS PGothic" charset="0"/>
              <a:cs typeface="Century Gothic"/>
            </a:endParaRPr>
          </a:p>
          <a:p>
            <a:pPr marL="0" indent="0" eaLnBrk="1" hangingPunct="1">
              <a:buFontTx/>
              <a:buNone/>
              <a:defRPr/>
            </a:pPr>
            <a:endParaRPr lang="it-IT" sz="1800" dirty="0">
              <a:latin typeface="Century Gothic"/>
              <a:ea typeface="MS PGothic" charset="0"/>
              <a:cs typeface="Century Gothic"/>
            </a:endParaRPr>
          </a:p>
          <a:p>
            <a:pPr marL="0" indent="0" eaLnBrk="1" hangingPunct="1">
              <a:buFontTx/>
              <a:buNone/>
              <a:defRPr/>
            </a:pPr>
            <a:endParaRPr lang="fr-FR" u="sng" dirty="0">
              <a:latin typeface="Century Gothic"/>
              <a:ea typeface="MS PGothic" charset="0"/>
              <a:cs typeface="Century Gothic"/>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323850" y="0"/>
            <a:ext cx="8229600" cy="1196975"/>
          </a:xfrm>
        </p:spPr>
        <p:txBody>
          <a:bodyPr/>
          <a:lstStyle/>
          <a:p>
            <a:pPr eaLnBrk="1" hangingPunct="1"/>
            <a:r>
              <a:rPr lang="fr-CH" sz="3200" b="1" dirty="0" smtClean="0">
                <a:latin typeface="Century Gothic" charset="0"/>
                <a:ea typeface="MS PGothic" charset="0"/>
                <a:cs typeface="MS PGothic" charset="0"/>
              </a:rPr>
              <a:t>Protection des PDI :</a:t>
            </a:r>
            <a:br>
              <a:rPr lang="fr-CH" sz="3200" b="1" dirty="0" smtClean="0">
                <a:latin typeface="Century Gothic" charset="0"/>
                <a:ea typeface="MS PGothic" charset="0"/>
                <a:cs typeface="MS PGothic" charset="0"/>
              </a:rPr>
            </a:br>
            <a:r>
              <a:rPr lang="fr-CH" sz="3200" b="1" dirty="0" smtClean="0">
                <a:latin typeface="Century Gothic" charset="0"/>
                <a:ea typeface="MS PGothic" charset="0"/>
                <a:cs typeface="MS PGothic" charset="0"/>
              </a:rPr>
              <a:t>Principes Directeurs 10 à </a:t>
            </a:r>
            <a:r>
              <a:rPr lang="fr-CH" sz="3200" b="1" dirty="0">
                <a:latin typeface="Century Gothic" charset="0"/>
                <a:ea typeface="MS PGothic" charset="0"/>
                <a:cs typeface="MS PGothic" charset="0"/>
              </a:rPr>
              <a:t>23</a:t>
            </a:r>
          </a:p>
        </p:txBody>
      </p:sp>
      <p:graphicFrame>
        <p:nvGraphicFramePr>
          <p:cNvPr id="5" name="Table 4"/>
          <p:cNvGraphicFramePr>
            <a:graphicFrameLocks noGrp="1"/>
          </p:cNvGraphicFramePr>
          <p:nvPr>
            <p:extLst>
              <p:ext uri="{D42A27DB-BD31-4B8C-83A1-F6EECF244321}">
                <p14:modId xmlns:p14="http://schemas.microsoft.com/office/powerpoint/2010/main" val="2472341728"/>
              </p:ext>
            </p:extLst>
          </p:nvPr>
        </p:nvGraphicFramePr>
        <p:xfrm>
          <a:off x="395288" y="1628775"/>
          <a:ext cx="8137525" cy="3600450"/>
        </p:xfrm>
        <a:graphic>
          <a:graphicData uri="http://schemas.openxmlformats.org/drawingml/2006/table">
            <a:tbl>
              <a:tblPr/>
              <a:tblGrid>
                <a:gridCol w="4069492"/>
                <a:gridCol w="4068033"/>
              </a:tblGrid>
              <a:tr h="163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E46C0A"/>
                          </a:solidFill>
                          <a:effectLst/>
                          <a:latin typeface="Century Gothic"/>
                          <a:ea typeface="MS PGothic" charset="0"/>
                          <a:cs typeface="Century Gothic"/>
                        </a:rPr>
                        <a:t>A. </a:t>
                      </a:r>
                      <a:r>
                        <a:rPr kumimoji="0" lang="en-GB" sz="2000" b="1" i="0" u="none" strike="noStrike" cap="none" normalizeH="0" baseline="0" dirty="0" smtClean="0">
                          <a:ln>
                            <a:noFill/>
                          </a:ln>
                          <a:solidFill>
                            <a:srgbClr val="E46C0A"/>
                          </a:solidFill>
                          <a:effectLst/>
                          <a:latin typeface="Century Gothic"/>
                          <a:ea typeface="MS PGothic" charset="0"/>
                          <a:cs typeface="Century Gothic"/>
                        </a:rPr>
                        <a:t>Droits civils et </a:t>
                      </a:r>
                      <a:r>
                        <a:rPr kumimoji="0" lang="fr-FR" sz="2000" b="1" i="0" u="none" strike="noStrike" cap="none" normalizeH="0" baseline="0" noProof="0" dirty="0" smtClean="0">
                          <a:ln>
                            <a:noFill/>
                          </a:ln>
                          <a:solidFill>
                            <a:srgbClr val="E46C0A"/>
                          </a:solidFill>
                          <a:effectLst/>
                          <a:latin typeface="Century Gothic"/>
                          <a:ea typeface="MS PGothic" charset="0"/>
                          <a:cs typeface="Century Gothic"/>
                        </a:rPr>
                        <a:t>politiques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r>
                      <a:br>
                        <a:rPr kumimoji="0" lang="en-GB" sz="2000" b="1" i="0" u="none" strike="noStrike" cap="none" normalizeH="0" baseline="0" dirty="0" smtClean="0">
                          <a:ln>
                            <a:noFill/>
                          </a:ln>
                          <a:solidFill>
                            <a:srgbClr val="E46C0A"/>
                          </a:solidFill>
                          <a:effectLst/>
                          <a:latin typeface="Century Gothic"/>
                          <a:ea typeface="MS PGothic" charset="0"/>
                          <a:cs typeface="Century Gothic"/>
                        </a:rPr>
                      </a:br>
                      <a:r>
                        <a:rPr kumimoji="0" lang="en-GB" sz="2000" b="1" i="0" u="none" strike="noStrike" cap="none" normalizeH="0" baseline="0" dirty="0" err="1" smtClean="0">
                          <a:ln>
                            <a:noFill/>
                          </a:ln>
                          <a:solidFill>
                            <a:srgbClr val="070D13"/>
                          </a:solidFill>
                          <a:effectLst/>
                          <a:latin typeface="+mn-lt"/>
                          <a:ea typeface="MS PGothic" charset="0"/>
                          <a:cs typeface="Century Gothic"/>
                        </a:rPr>
                        <a:t>relatifs</a:t>
                      </a:r>
                      <a:r>
                        <a:rPr kumimoji="0" lang="en-GB" sz="2000" b="1" i="0" u="none" strike="noStrike" cap="none" normalizeH="0" baseline="0" dirty="0" smtClean="0">
                          <a:ln>
                            <a:noFill/>
                          </a:ln>
                          <a:solidFill>
                            <a:srgbClr val="070D13"/>
                          </a:solidFill>
                          <a:effectLst/>
                          <a:latin typeface="+mn-lt"/>
                          <a:ea typeface="MS PGothic" charset="0"/>
                          <a:cs typeface="Century Gothic"/>
                        </a:rPr>
                        <a:t> au </a:t>
                      </a:r>
                      <a:r>
                        <a:rPr kumimoji="0" lang="en-GB" sz="2000" b="1" i="0" u="none" strike="noStrike" cap="none" normalizeH="0" baseline="0" dirty="0" err="1" smtClean="0">
                          <a:ln>
                            <a:noFill/>
                          </a:ln>
                          <a:solidFill>
                            <a:srgbClr val="070D13"/>
                          </a:solidFill>
                          <a:effectLst/>
                          <a:latin typeface="+mn-lt"/>
                          <a:ea typeface="MS PGothic" charset="0"/>
                          <a:cs typeface="Century Gothic"/>
                        </a:rPr>
                        <a:t>droit</a:t>
                      </a:r>
                      <a:r>
                        <a:rPr kumimoji="0" lang="en-GB" sz="2000" b="1" i="0" u="none" strike="noStrike" cap="none" normalizeH="0" baseline="0" dirty="0" smtClean="0">
                          <a:ln>
                            <a:noFill/>
                          </a:ln>
                          <a:solidFill>
                            <a:srgbClr val="070D13"/>
                          </a:solidFill>
                          <a:effectLst/>
                          <a:latin typeface="+mn-lt"/>
                          <a:ea typeface="MS PGothic" charset="0"/>
                          <a:cs typeface="Century Gothic"/>
                        </a:rPr>
                        <a:t>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la vie,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la </a:t>
                      </a:r>
                      <a:r>
                        <a:rPr kumimoji="0" lang="en-GB" sz="2000" b="1" i="0" u="none" strike="noStrike" cap="none" normalizeH="0" baseline="0" dirty="0" err="1" smtClean="0">
                          <a:ln>
                            <a:noFill/>
                          </a:ln>
                          <a:solidFill>
                            <a:srgbClr val="070D13"/>
                          </a:solidFill>
                          <a:effectLst/>
                          <a:latin typeface="+mn-lt"/>
                          <a:ea typeface="MS PGothic" charset="0"/>
                          <a:cs typeface="Century Gothic"/>
                        </a:rPr>
                        <a:t>sécurité</a:t>
                      </a:r>
                      <a:r>
                        <a:rPr kumimoji="0" lang="en-GB" sz="2000" b="1" i="0" u="none" strike="noStrike" cap="none" normalizeH="0" baseline="0" dirty="0" smtClean="0">
                          <a:ln>
                            <a:noFill/>
                          </a:ln>
                          <a:solidFill>
                            <a:srgbClr val="070D13"/>
                          </a:solidFill>
                          <a:effectLst/>
                          <a:latin typeface="+mn-lt"/>
                          <a:ea typeface="MS PGothic" charset="0"/>
                          <a:cs typeface="Century Gothic"/>
                        </a:rPr>
                        <a:t>, au </a:t>
                      </a:r>
                      <a:r>
                        <a:rPr kumimoji="0" lang="en-GB" sz="2000" b="1" i="0" u="none" strike="noStrike" cap="none" normalizeH="0" baseline="0" dirty="0" err="1" smtClean="0">
                          <a:ln>
                            <a:noFill/>
                          </a:ln>
                          <a:solidFill>
                            <a:srgbClr val="070D13"/>
                          </a:solidFill>
                          <a:effectLst/>
                          <a:latin typeface="+mn-lt"/>
                          <a:ea typeface="MS PGothic" charset="0"/>
                          <a:cs typeface="Century Gothic"/>
                        </a:rPr>
                        <a:t>bien-être</a:t>
                      </a:r>
                      <a:r>
                        <a:rPr kumimoji="0" lang="en-GB" sz="2000" b="1" i="0" u="none" strike="noStrike" cap="none" normalizeH="0" baseline="0" dirty="0" smtClean="0">
                          <a:ln>
                            <a:noFill/>
                          </a:ln>
                          <a:solidFill>
                            <a:srgbClr val="070D13"/>
                          </a:solidFill>
                          <a:effectLst/>
                          <a:latin typeface="+mn-lt"/>
                          <a:ea typeface="MS PGothic" charset="0"/>
                          <a:cs typeface="Century Gothic"/>
                        </a:rPr>
                        <a:t> physique et </a:t>
                      </a:r>
                      <a:r>
                        <a:rPr kumimoji="0" lang="en-GB" sz="2000" b="1" i="0" u="none" strike="noStrike" cap="none" normalizeH="0" baseline="0" dirty="0" err="1" smtClean="0">
                          <a:ln>
                            <a:noFill/>
                          </a:ln>
                          <a:solidFill>
                            <a:srgbClr val="070D13"/>
                          </a:solidFill>
                          <a:effectLst/>
                          <a:latin typeface="+mn-lt"/>
                          <a:ea typeface="MS PGothic" charset="0"/>
                          <a:cs typeface="Century Gothic"/>
                        </a:rPr>
                        <a:t>à</a:t>
                      </a:r>
                      <a:r>
                        <a:rPr kumimoji="0" lang="en-GB" sz="2000" b="1" i="0" u="none" strike="noStrike" cap="none" normalizeH="0" baseline="0" dirty="0" smtClean="0">
                          <a:ln>
                            <a:noFill/>
                          </a:ln>
                          <a:solidFill>
                            <a:srgbClr val="070D13"/>
                          </a:solidFill>
                          <a:effectLst/>
                          <a:latin typeface="+mn-lt"/>
                          <a:ea typeface="MS PGothic" charset="0"/>
                          <a:cs typeface="Century Gothic"/>
                        </a:rPr>
                        <a:t> </a:t>
                      </a:r>
                      <a:r>
                        <a:rPr kumimoji="0" lang="en-GB" sz="2000" b="1" i="0" u="none" strike="noStrike" cap="none" normalizeH="0" baseline="0" dirty="0" err="1" smtClean="0">
                          <a:ln>
                            <a:noFill/>
                          </a:ln>
                          <a:solidFill>
                            <a:srgbClr val="070D13"/>
                          </a:solidFill>
                          <a:effectLst/>
                          <a:latin typeface="+mn-lt"/>
                          <a:ea typeface="MS PGothic" charset="0"/>
                          <a:cs typeface="Century Gothic"/>
                        </a:rPr>
                        <a:t>l’unité</a:t>
                      </a:r>
                      <a:r>
                        <a:rPr kumimoji="0" lang="en-GB" sz="2000" b="1" i="0" u="none" strike="noStrike" cap="none" normalizeH="0" baseline="0" dirty="0" smtClean="0">
                          <a:ln>
                            <a:noFill/>
                          </a:ln>
                          <a:solidFill>
                            <a:srgbClr val="070D13"/>
                          </a:solidFill>
                          <a:effectLst/>
                          <a:latin typeface="+mn-lt"/>
                          <a:ea typeface="MS PGothic" charset="0"/>
                          <a:cs typeface="Century Gothic"/>
                        </a:rPr>
                        <a:t> de la </a:t>
                      </a:r>
                      <a:r>
                        <a:rPr kumimoji="0" lang="en-GB" sz="2000" b="1" i="0" u="none" strike="noStrike" cap="none" normalizeH="0" baseline="0" dirty="0" err="1" smtClean="0">
                          <a:ln>
                            <a:noFill/>
                          </a:ln>
                          <a:solidFill>
                            <a:srgbClr val="070D13"/>
                          </a:solidFill>
                          <a:effectLst/>
                          <a:latin typeface="+mn-lt"/>
                          <a:ea typeface="MS PGothic" charset="0"/>
                          <a:cs typeface="Century Gothic"/>
                        </a:rPr>
                        <a:t>famille</a:t>
                      </a:r>
                      <a:r>
                        <a:rPr kumimoji="0" lang="en-GB" sz="2000" b="1" i="0" u="none" strike="noStrike" cap="none" normalizeH="0" baseline="0" dirty="0" smtClean="0">
                          <a:ln>
                            <a:noFill/>
                          </a:ln>
                          <a:solidFill>
                            <a:srgbClr val="070D13"/>
                          </a:solidFill>
                          <a:effectLst/>
                          <a:latin typeface="+mn-lt"/>
                          <a:ea typeface="MS PGothic" charset="0"/>
                          <a:cs typeface="Century Gothic"/>
                        </a:rPr>
                        <a:t>. </a:t>
                      </a: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2"/>
                          </a:solidFill>
                          <a:effectLst/>
                          <a:latin typeface="Century Gothic"/>
                          <a:ea typeface="MS PGothic" charset="0"/>
                          <a:cs typeface="Century Gothic"/>
                        </a:rPr>
                        <a:t>B. </a:t>
                      </a:r>
                      <a:r>
                        <a:rPr kumimoji="0" lang="en-GB" sz="2000" b="1" i="0" u="none" strike="noStrike" cap="none" normalizeH="0" baseline="0" dirty="0" smtClean="0">
                          <a:ln>
                            <a:noFill/>
                          </a:ln>
                          <a:solidFill>
                            <a:schemeClr val="tx2"/>
                          </a:solidFill>
                          <a:effectLst/>
                          <a:latin typeface="Century Gothic"/>
                          <a:ea typeface="MS PGothic" charset="0"/>
                          <a:cs typeface="Century Gothic"/>
                        </a:rPr>
                        <a:t>Droits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économiques</a:t>
                      </a:r>
                      <a:r>
                        <a:rPr kumimoji="0" lang="en-GB" sz="2000" b="1" i="0" u="none" strike="noStrike" cap="none" normalizeH="0" baseline="0" dirty="0" smtClean="0">
                          <a:ln>
                            <a:noFill/>
                          </a:ln>
                          <a:solidFill>
                            <a:schemeClr val="tx2"/>
                          </a:solidFill>
                          <a:effectLst/>
                          <a:latin typeface="Century Gothic"/>
                          <a:ea typeface="MS PGothic" charset="0"/>
                          <a:cs typeface="Century Gothic"/>
                        </a:rPr>
                        <a:t>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sociaux</a:t>
                      </a:r>
                      <a:r>
                        <a:rPr kumimoji="0" lang="en-GB" sz="2000" b="1" i="0" u="none" strike="noStrike" cap="none" normalizeH="0" baseline="0" dirty="0" smtClean="0">
                          <a:ln>
                            <a:noFill/>
                          </a:ln>
                          <a:solidFill>
                            <a:schemeClr val="tx2"/>
                          </a:solidFill>
                          <a:effectLst/>
                          <a:latin typeface="Century Gothic"/>
                          <a:ea typeface="MS PGothic" charset="0"/>
                          <a:cs typeface="Century Gothic"/>
                        </a:rPr>
                        <a:t> et </a:t>
                      </a:r>
                      <a:r>
                        <a:rPr kumimoji="0" lang="en-GB" sz="2000" b="1" i="0" u="none" strike="noStrike" cap="none" normalizeH="0" baseline="0" dirty="0" err="1" smtClean="0">
                          <a:ln>
                            <a:noFill/>
                          </a:ln>
                          <a:solidFill>
                            <a:schemeClr val="tx2"/>
                          </a:solidFill>
                          <a:effectLst/>
                          <a:latin typeface="Century Gothic"/>
                          <a:ea typeface="MS PGothic" charset="0"/>
                          <a:cs typeface="Century Gothic"/>
                        </a:rPr>
                        <a:t>culturels</a:t>
                      </a:r>
                      <a:r>
                        <a:rPr kumimoji="0" lang="en-GB" sz="2000" b="1" i="0" u="none" strike="noStrike" cap="none" normalizeH="0" baseline="0" dirty="0" smtClean="0">
                          <a:ln>
                            <a:noFill/>
                          </a:ln>
                          <a:solidFill>
                            <a:schemeClr val="tx2"/>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à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nourriture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logement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smtClean="0">
                          <a:ln>
                            <a:noFill/>
                          </a:ln>
                          <a:solidFill>
                            <a:srgbClr val="070D13"/>
                          </a:solidFill>
                          <a:effectLst/>
                          <a:latin typeface="Century Gothic"/>
                          <a:ea typeface="MS PGothic" charset="0"/>
                          <a:cs typeface="Century Gothic"/>
                        </a:rPr>
                        <a:t>à la santé et à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l’éducation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primaire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r>
              <a:tr h="196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E46C0A"/>
                          </a:solidFill>
                          <a:effectLst/>
                          <a:latin typeface="Century Gothic"/>
                          <a:ea typeface="MS PGothic" charset="0"/>
                          <a:cs typeface="Century Gothic"/>
                        </a:rPr>
                        <a:t>D.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Droits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civils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E46C0A"/>
                          </a:solidFill>
                          <a:effectLst/>
                          <a:latin typeface="Century Gothic"/>
                          <a:ea typeface="MS PGothic" charset="0"/>
                          <a:cs typeface="Century Gothic"/>
                        </a:rPr>
                        <a:t>politiques</a:t>
                      </a:r>
                      <a:r>
                        <a:rPr kumimoji="0" lang="en-GB" sz="2000" b="1" i="0" u="none" strike="noStrike" cap="none" normalizeH="0" baseline="0" dirty="0" smtClean="0">
                          <a:ln>
                            <a:noFill/>
                          </a:ln>
                          <a:solidFill>
                            <a:srgbClr val="E46C0A"/>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documentation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personnelle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liberté</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mouvement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liberté</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d’expression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d’opinion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droit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vote.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1F497D"/>
                          </a:solidFill>
                          <a:effectLst/>
                          <a:latin typeface="Century Gothic"/>
                          <a:ea typeface="MS PGothic" charset="0"/>
                          <a:cs typeface="Century Gothic"/>
                        </a:rPr>
                        <a:t>C.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Droits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économiques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sociaux</a:t>
                      </a:r>
                      <a:r>
                        <a:rPr kumimoji="0" lang="en-GB" sz="2000" b="1" i="0" u="none" strike="noStrike" cap="none" normalizeH="0" baseline="0" dirty="0" smtClean="0">
                          <a:ln>
                            <a:noFill/>
                          </a:ln>
                          <a:solidFill>
                            <a:srgbClr val="1F497D"/>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1F497D"/>
                          </a:solidFill>
                          <a:effectLst/>
                          <a:latin typeface="Century Gothic"/>
                          <a:ea typeface="MS PGothic" charset="0"/>
                          <a:cs typeface="Century Gothic"/>
                        </a:rPr>
                        <a:t>culturels</a:t>
                      </a:r>
                      <a:r>
                        <a:rPr kumimoji="0" lang="en-GB" sz="2000" b="1" i="0" u="none" strike="noStrike" cap="none" normalizeH="0" baseline="0" dirty="0" smtClean="0">
                          <a:ln>
                            <a:noFill/>
                          </a:ln>
                          <a:solidFill>
                            <a:srgbClr val="1F497D"/>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relatifs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au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logement</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la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terre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aux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biens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(LTB), aux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moyens</a:t>
                      </a:r>
                      <a:r>
                        <a:rPr kumimoji="0" lang="en-GB" sz="2000" b="1" i="0" u="none" strike="noStrike" cap="none" normalizeH="0" baseline="0" dirty="0" smtClean="0">
                          <a:ln>
                            <a:noFill/>
                          </a:ln>
                          <a:solidFill>
                            <a:srgbClr val="070D13"/>
                          </a:solidFill>
                          <a:effectLst/>
                          <a:latin typeface="Century Gothic"/>
                          <a:ea typeface="MS PGothic" charset="0"/>
                          <a:cs typeface="Century Gothic"/>
                        </a:rPr>
                        <a:t> de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subsistance</a:t>
                      </a:r>
                      <a:r>
                        <a:rPr kumimoji="0" lang="en-GB" sz="2000" b="1" i="0" u="none" strike="noStrike" cap="none" normalizeH="0" baseline="0" dirty="0" smtClean="0">
                          <a:ln>
                            <a:noFill/>
                          </a:ln>
                          <a:solidFill>
                            <a:srgbClr val="070D13"/>
                          </a:solidFill>
                          <a:effectLst/>
                          <a:latin typeface="Century Gothic"/>
                          <a:ea typeface="MS PGothic" charset="0"/>
                          <a:cs typeface="Century Gothic"/>
                        </a:rPr>
                        <a:t> et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à</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l’éducation</a:t>
                      </a:r>
                      <a:r>
                        <a:rPr kumimoji="0" lang="en-GB" sz="2000" b="1" i="0" u="none" strike="noStrike" cap="none" normalizeH="0" baseline="0" dirty="0" smtClean="0">
                          <a:ln>
                            <a:noFill/>
                          </a:ln>
                          <a:solidFill>
                            <a:srgbClr val="070D13"/>
                          </a:solidFill>
                          <a:effectLst/>
                          <a:latin typeface="Century Gothic"/>
                          <a:ea typeface="MS PGothic" charset="0"/>
                          <a:cs typeface="Century Gothic"/>
                        </a:rPr>
                        <a:t> </a:t>
                      </a:r>
                      <a:r>
                        <a:rPr kumimoji="0" lang="en-GB" sz="2000" b="1" i="0" u="none" strike="noStrike" cap="none" normalizeH="0" baseline="0" dirty="0" err="1" smtClean="0">
                          <a:ln>
                            <a:noFill/>
                          </a:ln>
                          <a:solidFill>
                            <a:srgbClr val="070D13"/>
                          </a:solidFill>
                          <a:effectLst/>
                          <a:latin typeface="Century Gothic"/>
                          <a:ea typeface="MS PGothic" charset="0"/>
                          <a:cs typeface="Century Gothic"/>
                        </a:rPr>
                        <a:t>secondaire</a:t>
                      </a:r>
                      <a:endParaRPr kumimoji="0" lang="en-GB" sz="2000" b="1" i="0" u="none" strike="noStrike" cap="none" normalizeH="0" baseline="0" dirty="0">
                        <a:ln>
                          <a:noFill/>
                        </a:ln>
                        <a:solidFill>
                          <a:srgbClr val="070D13"/>
                        </a:solidFill>
                        <a:effectLst/>
                        <a:latin typeface="Century Gothic"/>
                        <a:ea typeface="MS PGothic" charset="0"/>
                        <a:cs typeface="Century Gothic"/>
                      </a:endParaRPr>
                    </a:p>
                  </a:txBody>
                  <a:tcPr marL="91435" marR="91435" marT="45729" marB="45729" horzOverflow="overflow">
                    <a:lnL w="57150" cap="flat" cmpd="sng" algn="ctr">
                      <a:solidFill>
                        <a:prstClr val="white"/>
                      </a:solidFill>
                      <a:prstDash val="solid"/>
                      <a:round/>
                      <a:headEnd type="none" w="med" len="med"/>
                      <a:tailEnd type="none" w="med" len="med"/>
                    </a:lnL>
                    <a:lnR w="57150" cap="flat" cmpd="sng" algn="ctr">
                      <a:solidFill>
                        <a:prstClr val="white"/>
                      </a:solidFill>
                      <a:prstDash val="solid"/>
                      <a:round/>
                      <a:headEnd type="none" w="med" len="med"/>
                      <a:tailEnd type="none" w="med" len="med"/>
                    </a:lnR>
                    <a:lnT w="57150" cap="flat" cmpd="sng" algn="ctr">
                      <a:solidFill>
                        <a:prstClr val="white"/>
                      </a:solidFill>
                      <a:prstDash val="solid"/>
                      <a:round/>
                      <a:headEnd type="none" w="med" len="med"/>
                      <a:tailEnd type="none" w="med" len="med"/>
                    </a:lnT>
                    <a:lnB w="57150" cap="flat" cmpd="sng" algn="ctr">
                      <a:solidFill>
                        <a:prstClr val="white"/>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10" name="TextBox 1"/>
          <p:cNvSpPr txBox="1">
            <a:spLocks noChangeArrowheads="1"/>
          </p:cNvSpPr>
          <p:nvPr/>
        </p:nvSpPr>
        <p:spPr bwMode="auto">
          <a:xfrm>
            <a:off x="395288" y="5589588"/>
            <a:ext cx="65532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defRPr/>
            </a:pPr>
            <a:r>
              <a:rPr lang="en-GB" sz="1400" dirty="0">
                <a:solidFill>
                  <a:schemeClr val="tx1">
                    <a:lumMod val="50000"/>
                    <a:lumOff val="50000"/>
                  </a:schemeClr>
                </a:solidFill>
                <a:latin typeface="Century Gothic"/>
                <a:cs typeface="Century Gothic"/>
              </a:rPr>
              <a:t>Source: </a:t>
            </a:r>
            <a:r>
              <a:rPr lang="en-GB" sz="1400" dirty="0" err="1">
                <a:solidFill>
                  <a:schemeClr val="tx1">
                    <a:lumMod val="50000"/>
                    <a:lumOff val="50000"/>
                  </a:schemeClr>
                </a:solidFill>
                <a:latin typeface="Century Gothic"/>
                <a:cs typeface="Century Gothic"/>
              </a:rPr>
              <a:t>Représentant</a:t>
            </a:r>
            <a:r>
              <a:rPr lang="en-GB" sz="1400" dirty="0">
                <a:solidFill>
                  <a:schemeClr val="tx1">
                    <a:lumMod val="50000"/>
                    <a:lumOff val="50000"/>
                  </a:schemeClr>
                </a:solidFill>
                <a:latin typeface="Century Gothic"/>
                <a:cs typeface="Century Gothic"/>
              </a:rPr>
              <a:t> du </a:t>
            </a:r>
            <a:r>
              <a:rPr lang="en-GB" sz="1400" dirty="0" err="1">
                <a:solidFill>
                  <a:schemeClr val="tx1">
                    <a:lumMod val="50000"/>
                    <a:lumOff val="50000"/>
                  </a:schemeClr>
                </a:solidFill>
                <a:latin typeface="Century Gothic"/>
                <a:cs typeface="Century Gothic"/>
              </a:rPr>
              <a:t>Secrétaire</a:t>
            </a:r>
            <a:r>
              <a:rPr lang="en-GB" sz="1400" dirty="0">
                <a:solidFill>
                  <a:schemeClr val="tx1">
                    <a:lumMod val="50000"/>
                    <a:lumOff val="50000"/>
                  </a:schemeClr>
                </a:solidFill>
                <a:latin typeface="Century Gothic"/>
                <a:cs typeface="Century Gothic"/>
              </a:rPr>
              <a:t> </a:t>
            </a:r>
            <a:r>
              <a:rPr lang="en-GB" sz="1400" dirty="0" err="1">
                <a:solidFill>
                  <a:schemeClr val="tx1">
                    <a:lumMod val="50000"/>
                    <a:lumOff val="50000"/>
                  </a:schemeClr>
                </a:solidFill>
                <a:latin typeface="Century Gothic"/>
                <a:cs typeface="Century Gothic"/>
              </a:rPr>
              <a:t>Général</a:t>
            </a:r>
            <a:r>
              <a:rPr lang="en-GB" sz="1400" dirty="0">
                <a:solidFill>
                  <a:schemeClr val="tx1">
                    <a:lumMod val="50000"/>
                    <a:lumOff val="50000"/>
                  </a:schemeClr>
                </a:solidFill>
                <a:latin typeface="Century Gothic"/>
                <a:cs typeface="Century Gothic"/>
              </a:rPr>
              <a:t> des NU </a:t>
            </a:r>
            <a:r>
              <a:rPr lang="en-GB" sz="1400" dirty="0" err="1">
                <a:solidFill>
                  <a:schemeClr val="tx1">
                    <a:lumMod val="50000"/>
                    <a:lumOff val="50000"/>
                  </a:schemeClr>
                </a:solidFill>
                <a:latin typeface="Century Gothic"/>
                <a:cs typeface="Century Gothic"/>
              </a:rPr>
              <a:t>sur</a:t>
            </a:r>
            <a:r>
              <a:rPr lang="en-GB" sz="1400" dirty="0">
                <a:solidFill>
                  <a:schemeClr val="tx1">
                    <a:lumMod val="50000"/>
                    <a:lumOff val="50000"/>
                  </a:schemeClr>
                </a:solidFill>
                <a:latin typeface="Century Gothic"/>
                <a:cs typeface="Century Gothic"/>
              </a:rPr>
              <a:t> les </a:t>
            </a:r>
            <a:r>
              <a:rPr lang="en-GB" sz="1400" dirty="0" err="1">
                <a:solidFill>
                  <a:schemeClr val="tx1">
                    <a:lumMod val="50000"/>
                    <a:lumOff val="50000"/>
                  </a:schemeClr>
                </a:solidFill>
                <a:latin typeface="Century Gothic"/>
                <a:cs typeface="Century Gothic"/>
              </a:rPr>
              <a:t>droits</a:t>
            </a:r>
            <a:r>
              <a:rPr lang="en-GB" sz="1400" dirty="0">
                <a:solidFill>
                  <a:schemeClr val="tx1">
                    <a:lumMod val="50000"/>
                    <a:lumOff val="50000"/>
                  </a:schemeClr>
                </a:solidFill>
                <a:latin typeface="Century Gothic"/>
                <a:cs typeface="Century Gothic"/>
              </a:rPr>
              <a:t> des </a:t>
            </a:r>
            <a:r>
              <a:rPr lang="en-GB" sz="1400" dirty="0" smtClean="0">
                <a:solidFill>
                  <a:schemeClr val="tx1">
                    <a:lumMod val="50000"/>
                    <a:lumOff val="50000"/>
                  </a:schemeClr>
                </a:solidFill>
                <a:latin typeface="Century Gothic"/>
                <a:cs typeface="Century Gothic"/>
              </a:rPr>
              <a:t>PDI’</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6996</TotalTime>
  <Words>3061</Words>
  <Application>Microsoft Office PowerPoint</Application>
  <PresentationFormat>Affichage à l'écran (4:3)</PresentationFormat>
  <Paragraphs>211</Paragraphs>
  <Slides>13</Slides>
  <Notes>13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MS PGothic</vt:lpstr>
      <vt:lpstr>MS PGothic</vt:lpstr>
      <vt:lpstr>Arial</vt:lpstr>
      <vt:lpstr>Calibri</vt:lpstr>
      <vt:lpstr>Century Gothic</vt:lpstr>
      <vt:lpstr>Wingdings</vt:lpstr>
      <vt:lpstr>Wingdings 2</vt:lpstr>
      <vt:lpstr>Perception</vt:lpstr>
      <vt:lpstr>L’élaboration de lois et de politiques, une approche basée sur les droits</vt:lpstr>
      <vt:lpstr>Objectifs</vt:lpstr>
      <vt:lpstr>Standards juridiques internationaux</vt:lpstr>
      <vt:lpstr>Droit international</vt:lpstr>
      <vt:lpstr>Droit international (II)</vt:lpstr>
      <vt:lpstr>Les Principes Directeurs</vt:lpstr>
      <vt:lpstr>Prohibition du déplacement arbitraire</vt:lpstr>
      <vt:lpstr>Prévention</vt:lpstr>
      <vt:lpstr>Protection des PDI : Principes Directeurs 10 à 23</vt:lpstr>
      <vt:lpstr>Solutions Durables: Principes Directeurs 28 à 30 et cadre du IASC</vt:lpstr>
      <vt:lpstr>Présentation PowerPoint</vt:lpstr>
      <vt:lpstr>Standards régionaux</vt:lpstr>
      <vt:lpstr>Conclusions</vt:lpstr>
    </vt:vector>
  </TitlesOfParts>
  <Company>NRC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sophie crozet</cp:lastModifiedBy>
  <cp:revision>247</cp:revision>
  <dcterms:created xsi:type="dcterms:W3CDTF">2008-09-19T08:19:15Z</dcterms:created>
  <dcterms:modified xsi:type="dcterms:W3CDTF">2016-01-16T16:42:44Z</dcterms:modified>
</cp:coreProperties>
</file>