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87" r:id="rId1"/>
  </p:sldMasterIdLst>
  <p:notesMasterIdLst>
    <p:notesMasterId r:id="rId17"/>
  </p:notesMasterIdLst>
  <p:handoutMasterIdLst>
    <p:handoutMasterId r:id="rId18"/>
  </p:handoutMasterIdLst>
  <p:sldIdLst>
    <p:sldId id="326" r:id="rId2"/>
    <p:sldId id="309" r:id="rId3"/>
    <p:sldId id="340" r:id="rId4"/>
    <p:sldId id="341" r:id="rId5"/>
    <p:sldId id="342" r:id="rId6"/>
    <p:sldId id="343" r:id="rId7"/>
    <p:sldId id="344" r:id="rId8"/>
    <p:sldId id="324" r:id="rId9"/>
    <p:sldId id="345" r:id="rId10"/>
    <p:sldId id="346" r:id="rId11"/>
    <p:sldId id="347" r:id="rId12"/>
    <p:sldId id="348" r:id="rId13"/>
    <p:sldId id="349" r:id="rId14"/>
    <p:sldId id="339" r:id="rId15"/>
    <p:sldId id="35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5EA"/>
    <a:srgbClr val="FF0000"/>
    <a:srgbClr val="CC3300"/>
    <a:srgbClr val="0033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221" autoAdjust="0"/>
  </p:normalViewPr>
  <p:slideViewPr>
    <p:cSldViewPr>
      <p:cViewPr varScale="1">
        <p:scale>
          <a:sx n="45" d="100"/>
          <a:sy n="45" d="100"/>
        </p:scale>
        <p:origin x="210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7B5A5-F82B-724F-B79F-88779F8CA953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943C8E-C1B9-794B-A07E-E5FEDFDCFA8C}">
      <dgm:prSet custT="1"/>
      <dgm:spPr>
        <a:scene3d>
          <a:camera prst="obliqueTopRight"/>
          <a:lightRig rig="threePt" dir="tl"/>
        </a:scene3d>
        <a:sp3d/>
      </dgm:spPr>
      <dgm:t>
        <a:bodyPr/>
        <a:lstStyle/>
        <a:p>
          <a:pPr algn="ctr" rtl="0"/>
          <a:r>
            <a:rPr lang="fr-FR" sz="2800" b="0" dirty="0" smtClean="0">
              <a:latin typeface="Avenir Book"/>
              <a:cs typeface="Avenir Book"/>
            </a:rPr>
            <a:t>Qu’a-t-on besoin de savoir ? Ampleur et objectifs déterminés par le processus politique</a:t>
          </a:r>
          <a:endParaRPr lang="fr-FR" sz="2800" b="0" dirty="0">
            <a:latin typeface="Avenir Book"/>
            <a:cs typeface="Avenir Book"/>
          </a:endParaRPr>
        </a:p>
      </dgm:t>
    </dgm:pt>
    <dgm:pt modelId="{E5F643C7-484C-EB46-871D-CC9D1FCDDF6B}" type="parTrans" cxnId="{5CA60A30-E44D-8242-9292-6B271D370957}">
      <dgm:prSet/>
      <dgm:spPr/>
      <dgm:t>
        <a:bodyPr/>
        <a:lstStyle/>
        <a:p>
          <a:endParaRPr lang="en-US"/>
        </a:p>
      </dgm:t>
    </dgm:pt>
    <dgm:pt modelId="{9782CC7E-9575-0648-A106-12DFDF4A08EF}" type="sibTrans" cxnId="{5CA60A30-E44D-8242-9292-6B271D370957}">
      <dgm:prSet/>
      <dgm:spPr>
        <a:scene3d>
          <a:camera prst="obliqueTopRight"/>
          <a:lightRig rig="threePt" dir="tl"/>
        </a:scene3d>
        <a:sp3d/>
      </dgm:spPr>
      <dgm:t>
        <a:bodyPr/>
        <a:lstStyle/>
        <a:p>
          <a:endParaRPr lang="en-US"/>
        </a:p>
      </dgm:t>
    </dgm:pt>
    <dgm:pt modelId="{5D2DCD27-0F4E-294A-985F-33762662BACA}">
      <dgm:prSet/>
      <dgm:spPr>
        <a:scene3d>
          <a:camera prst="obliqueTopRight"/>
          <a:lightRig rig="threePt" dir="tl"/>
        </a:scene3d>
        <a:sp3d/>
      </dgm:spPr>
      <dgm:t>
        <a:bodyPr/>
        <a:lstStyle/>
        <a:p>
          <a:endParaRPr lang="en-US" dirty="0" smtClean="0"/>
        </a:p>
        <a:p>
          <a:r>
            <a:rPr lang="en-US" dirty="0" smtClean="0">
              <a:latin typeface="Avenir Book"/>
              <a:cs typeface="Avenir Book"/>
            </a:rPr>
            <a:t>Ce </a:t>
          </a:r>
          <a:r>
            <a:rPr lang="en-US" dirty="0" err="1" smtClean="0">
              <a:latin typeface="Avenir Book"/>
              <a:cs typeface="Avenir Book"/>
            </a:rPr>
            <a:t>dont</a:t>
          </a:r>
          <a:r>
            <a:rPr lang="en-US" dirty="0" smtClean="0">
              <a:latin typeface="Avenir Book"/>
              <a:cs typeface="Avenir Book"/>
            </a:rPr>
            <a:t> on a </a:t>
          </a:r>
          <a:r>
            <a:rPr lang="en-US" dirty="0" err="1" smtClean="0">
              <a:latin typeface="Avenir Book"/>
              <a:cs typeface="Avenir Book"/>
            </a:rPr>
            <a:t>besoin</a:t>
          </a:r>
          <a:r>
            <a:rPr lang="en-US" dirty="0" smtClean="0">
              <a:latin typeface="Avenir Book"/>
              <a:cs typeface="Avenir Book"/>
            </a:rPr>
            <a:t> : </a:t>
          </a:r>
          <a:r>
            <a:rPr lang="en-US" dirty="0" err="1" smtClean="0">
              <a:latin typeface="Avenir Book"/>
              <a:cs typeface="Avenir Book"/>
            </a:rPr>
            <a:t>collecte</a:t>
          </a:r>
          <a:r>
            <a:rPr lang="en-US" dirty="0" smtClean="0">
              <a:latin typeface="Avenir Book"/>
              <a:cs typeface="Avenir Book"/>
            </a:rPr>
            <a:t> de </a:t>
          </a:r>
          <a:r>
            <a:rPr lang="en-US" dirty="0" err="1" smtClean="0">
              <a:latin typeface="Avenir Book"/>
              <a:cs typeface="Avenir Book"/>
            </a:rPr>
            <a:t>données</a:t>
          </a:r>
          <a:r>
            <a:rPr lang="en-US" dirty="0" smtClean="0">
              <a:latin typeface="Avenir Book"/>
              <a:cs typeface="Avenir Book"/>
            </a:rPr>
            <a:t> </a:t>
          </a:r>
          <a:r>
            <a:rPr lang="en-US" dirty="0" err="1" smtClean="0">
              <a:latin typeface="Avenir Book"/>
              <a:cs typeface="Avenir Book"/>
            </a:rPr>
            <a:t>primaires</a:t>
          </a:r>
          <a:endParaRPr lang="en-US" dirty="0"/>
        </a:p>
      </dgm:t>
    </dgm:pt>
    <dgm:pt modelId="{8476F787-7913-3243-B423-A51F34FC775B}" type="parTrans" cxnId="{16526D8F-32BC-7F42-8B3B-950CC89377C5}">
      <dgm:prSet/>
      <dgm:spPr/>
      <dgm:t>
        <a:bodyPr/>
        <a:lstStyle/>
        <a:p>
          <a:endParaRPr lang="en-US"/>
        </a:p>
      </dgm:t>
    </dgm:pt>
    <dgm:pt modelId="{1B0CCEDC-0C54-BC4E-94BD-AECB2204A1F8}" type="sibTrans" cxnId="{16526D8F-32BC-7F42-8B3B-950CC89377C5}">
      <dgm:prSet/>
      <dgm:spPr/>
      <dgm:t>
        <a:bodyPr/>
        <a:lstStyle/>
        <a:p>
          <a:endParaRPr lang="en-US"/>
        </a:p>
      </dgm:t>
    </dgm:pt>
    <dgm:pt modelId="{03F34E46-BE5B-6C46-A59F-1C7D5447FB1B}">
      <dgm:prSet/>
      <dgm:spPr>
        <a:scene3d>
          <a:camera prst="obliqueTopRight"/>
          <a:lightRig rig="threePt" dir="tl"/>
        </a:scene3d>
        <a:sp3d/>
      </dgm:spPr>
      <dgm:t>
        <a:bodyPr/>
        <a:lstStyle/>
        <a:p>
          <a:r>
            <a:rPr lang="fr-FR" b="0" i="0" dirty="0" smtClean="0">
              <a:latin typeface="Avenir Book"/>
              <a:cs typeface="Avenir Book"/>
            </a:rPr>
            <a:t>Que sait-on déjà: revue des données secondaires</a:t>
          </a:r>
        </a:p>
      </dgm:t>
    </dgm:pt>
    <dgm:pt modelId="{E3564930-78DA-4D48-8A32-FB78CAECFC7A}" type="parTrans" cxnId="{610B7120-73A2-4D4F-AD62-8BE9BB0406F8}">
      <dgm:prSet/>
      <dgm:spPr/>
      <dgm:t>
        <a:bodyPr/>
        <a:lstStyle/>
        <a:p>
          <a:endParaRPr lang="en-US"/>
        </a:p>
      </dgm:t>
    </dgm:pt>
    <dgm:pt modelId="{4264237F-8681-AC49-B345-E9AC038C91E9}" type="sibTrans" cxnId="{610B7120-73A2-4D4F-AD62-8BE9BB0406F8}">
      <dgm:prSet/>
      <dgm:spPr>
        <a:scene3d>
          <a:camera prst="obliqueTopRight"/>
          <a:lightRig rig="threePt" dir="tl"/>
        </a:scene3d>
        <a:sp3d/>
      </dgm:spPr>
      <dgm:t>
        <a:bodyPr/>
        <a:lstStyle/>
        <a:p>
          <a:endParaRPr lang="en-US"/>
        </a:p>
      </dgm:t>
    </dgm:pt>
    <dgm:pt modelId="{E7C6754F-9484-9547-826F-2ACFEFA2E520}" type="pres">
      <dgm:prSet presAssocID="{25B7B5A5-F82B-724F-B79F-88779F8CA9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31262D-3710-A347-A177-A0F83A13D0E5}" type="pres">
      <dgm:prSet presAssocID="{70943C8E-C1B9-794B-A07E-E5FEDFDCFA8C}" presName="node" presStyleLbl="node1" presStyleIdx="0" presStyleCnt="3" custScaleY="146335" custLinFactNeighborX="-836" custLinFactNeighborY="-9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26475-77CF-E74F-B802-3FAECABE2DDF}" type="pres">
      <dgm:prSet presAssocID="{9782CC7E-9575-0648-A106-12DFDF4A08E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51578A5-6930-8748-9DC1-DE0C6B97D165}" type="pres">
      <dgm:prSet presAssocID="{9782CC7E-9575-0648-A106-12DFDF4A08E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4ED4055-C5A6-F544-8B72-0EDD659AA093}" type="pres">
      <dgm:prSet presAssocID="{03F34E46-BE5B-6C46-A59F-1C7D5447FB1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31FC9-AA00-254C-BC8D-CE1B95F2E1EB}" type="pres">
      <dgm:prSet presAssocID="{4264237F-8681-AC49-B345-E9AC038C91E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2BF591C-2E73-1444-9333-8548ED183B03}" type="pres">
      <dgm:prSet presAssocID="{4264237F-8681-AC49-B345-E9AC038C91E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FBD2A84-DDA4-BE40-AD31-C83943BA44DE}" type="pres">
      <dgm:prSet presAssocID="{5D2DCD27-0F4E-294A-985F-33762662BAC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EAC13B-4C83-C046-84B2-6C2E771FDCE5}" type="presOf" srcId="{4264237F-8681-AC49-B345-E9AC038C91E9}" destId="{3D231FC9-AA00-254C-BC8D-CE1B95F2E1EB}" srcOrd="0" destOrd="0" presId="urn:microsoft.com/office/officeart/2005/8/layout/process1"/>
    <dgm:cxn modelId="{C9A2BB5C-8409-CB4B-956E-251A3DB087B6}" type="presOf" srcId="{5D2DCD27-0F4E-294A-985F-33762662BACA}" destId="{DFBD2A84-DDA4-BE40-AD31-C83943BA44DE}" srcOrd="0" destOrd="0" presId="urn:microsoft.com/office/officeart/2005/8/layout/process1"/>
    <dgm:cxn modelId="{0E3932CF-7B41-6144-BC4B-33837ED7B2DC}" type="presOf" srcId="{9782CC7E-9575-0648-A106-12DFDF4A08EF}" destId="{751578A5-6930-8748-9DC1-DE0C6B97D165}" srcOrd="1" destOrd="0" presId="urn:microsoft.com/office/officeart/2005/8/layout/process1"/>
    <dgm:cxn modelId="{50F47CE1-B2E4-4A46-9156-F240E7D70A61}" type="presOf" srcId="{03F34E46-BE5B-6C46-A59F-1C7D5447FB1B}" destId="{E4ED4055-C5A6-F544-8B72-0EDD659AA093}" srcOrd="0" destOrd="0" presId="urn:microsoft.com/office/officeart/2005/8/layout/process1"/>
    <dgm:cxn modelId="{610B7120-73A2-4D4F-AD62-8BE9BB0406F8}" srcId="{25B7B5A5-F82B-724F-B79F-88779F8CA953}" destId="{03F34E46-BE5B-6C46-A59F-1C7D5447FB1B}" srcOrd="1" destOrd="0" parTransId="{E3564930-78DA-4D48-8A32-FB78CAECFC7A}" sibTransId="{4264237F-8681-AC49-B345-E9AC038C91E9}"/>
    <dgm:cxn modelId="{7A5DA3B0-8B0C-664D-9233-574B83FFA80E}" type="presOf" srcId="{4264237F-8681-AC49-B345-E9AC038C91E9}" destId="{42BF591C-2E73-1444-9333-8548ED183B03}" srcOrd="1" destOrd="0" presId="urn:microsoft.com/office/officeart/2005/8/layout/process1"/>
    <dgm:cxn modelId="{FEF703FE-ECB0-7245-A1E4-422362165BB8}" type="presOf" srcId="{70943C8E-C1B9-794B-A07E-E5FEDFDCFA8C}" destId="{A231262D-3710-A347-A177-A0F83A13D0E5}" srcOrd="0" destOrd="0" presId="urn:microsoft.com/office/officeart/2005/8/layout/process1"/>
    <dgm:cxn modelId="{F4B10D86-DA67-1F44-A5AE-73FC6647ADAA}" type="presOf" srcId="{9782CC7E-9575-0648-A106-12DFDF4A08EF}" destId="{A3C26475-77CF-E74F-B802-3FAECABE2DDF}" srcOrd="0" destOrd="0" presId="urn:microsoft.com/office/officeart/2005/8/layout/process1"/>
    <dgm:cxn modelId="{8D0CF50A-4D0D-774A-836D-E12AB3196E10}" type="presOf" srcId="{25B7B5A5-F82B-724F-B79F-88779F8CA953}" destId="{E7C6754F-9484-9547-826F-2ACFEFA2E520}" srcOrd="0" destOrd="0" presId="urn:microsoft.com/office/officeart/2005/8/layout/process1"/>
    <dgm:cxn modelId="{16526D8F-32BC-7F42-8B3B-950CC89377C5}" srcId="{25B7B5A5-F82B-724F-B79F-88779F8CA953}" destId="{5D2DCD27-0F4E-294A-985F-33762662BACA}" srcOrd="2" destOrd="0" parTransId="{8476F787-7913-3243-B423-A51F34FC775B}" sibTransId="{1B0CCEDC-0C54-BC4E-94BD-AECB2204A1F8}"/>
    <dgm:cxn modelId="{5CA60A30-E44D-8242-9292-6B271D370957}" srcId="{25B7B5A5-F82B-724F-B79F-88779F8CA953}" destId="{70943C8E-C1B9-794B-A07E-E5FEDFDCFA8C}" srcOrd="0" destOrd="0" parTransId="{E5F643C7-484C-EB46-871D-CC9D1FCDDF6B}" sibTransId="{9782CC7E-9575-0648-A106-12DFDF4A08EF}"/>
    <dgm:cxn modelId="{C3A665AB-6AB2-6045-8CCE-259A212942BC}" type="presParOf" srcId="{E7C6754F-9484-9547-826F-2ACFEFA2E520}" destId="{A231262D-3710-A347-A177-A0F83A13D0E5}" srcOrd="0" destOrd="0" presId="urn:microsoft.com/office/officeart/2005/8/layout/process1"/>
    <dgm:cxn modelId="{D9B3BB0E-F866-0246-A5F7-CD073D8699AB}" type="presParOf" srcId="{E7C6754F-9484-9547-826F-2ACFEFA2E520}" destId="{A3C26475-77CF-E74F-B802-3FAECABE2DDF}" srcOrd="1" destOrd="0" presId="urn:microsoft.com/office/officeart/2005/8/layout/process1"/>
    <dgm:cxn modelId="{C70F815C-3105-8C49-8C15-04935BC9174E}" type="presParOf" srcId="{A3C26475-77CF-E74F-B802-3FAECABE2DDF}" destId="{751578A5-6930-8748-9DC1-DE0C6B97D165}" srcOrd="0" destOrd="0" presId="urn:microsoft.com/office/officeart/2005/8/layout/process1"/>
    <dgm:cxn modelId="{CD77AC33-AFB7-C441-A642-5A87D5E9E0A4}" type="presParOf" srcId="{E7C6754F-9484-9547-826F-2ACFEFA2E520}" destId="{E4ED4055-C5A6-F544-8B72-0EDD659AA093}" srcOrd="2" destOrd="0" presId="urn:microsoft.com/office/officeart/2005/8/layout/process1"/>
    <dgm:cxn modelId="{42058403-F2B5-9F44-8257-FB893DCBAD90}" type="presParOf" srcId="{E7C6754F-9484-9547-826F-2ACFEFA2E520}" destId="{3D231FC9-AA00-254C-BC8D-CE1B95F2E1EB}" srcOrd="3" destOrd="0" presId="urn:microsoft.com/office/officeart/2005/8/layout/process1"/>
    <dgm:cxn modelId="{8F6FBC98-367B-3744-9CD1-29985F9E59C2}" type="presParOf" srcId="{3D231FC9-AA00-254C-BC8D-CE1B95F2E1EB}" destId="{42BF591C-2E73-1444-9333-8548ED183B03}" srcOrd="0" destOrd="0" presId="urn:microsoft.com/office/officeart/2005/8/layout/process1"/>
    <dgm:cxn modelId="{AC59D04E-258D-DC48-8247-96A3C9A35898}" type="presParOf" srcId="{E7C6754F-9484-9547-826F-2ACFEFA2E520}" destId="{DFBD2A84-DDA4-BE40-AD31-C83943BA44D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589BB9-C140-4416-BF7F-1DF993FF21D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95DC1712-5FE1-47A3-AD8C-E2FB6D81B1C5}">
      <dgm:prSet phldrT="[Text]" custT="1"/>
      <dgm:spPr/>
      <dgm:t>
        <a:bodyPr/>
        <a:lstStyle/>
        <a:p>
          <a:r>
            <a:rPr lang="en-AU" sz="2000" b="0" i="0" dirty="0" err="1" smtClean="0">
              <a:latin typeface="Avenir Book"/>
              <a:cs typeface="Avenir Book"/>
            </a:rPr>
            <a:t>Mettre</a:t>
          </a:r>
          <a:r>
            <a:rPr lang="en-AU" sz="2000" b="0" i="0" dirty="0" smtClean="0">
              <a:latin typeface="Avenir Book"/>
              <a:cs typeface="Avenir Book"/>
            </a:rPr>
            <a:t> </a:t>
          </a:r>
          <a:r>
            <a:rPr lang="en-AU" sz="2000" b="0" i="0" dirty="0" err="1" smtClean="0">
              <a:latin typeface="Avenir Book"/>
              <a:cs typeface="Avenir Book"/>
            </a:rPr>
            <a:t>en</a:t>
          </a:r>
          <a:r>
            <a:rPr lang="en-AU" sz="2000" b="0" i="0" dirty="0" smtClean="0">
              <a:latin typeface="Avenir Book"/>
              <a:cs typeface="Avenir Book"/>
            </a:rPr>
            <a:t> oeuvre</a:t>
          </a:r>
          <a:endParaRPr lang="en-AU" sz="2000" b="0" i="0" dirty="0">
            <a:latin typeface="Avenir Book"/>
            <a:cs typeface="Avenir Book"/>
          </a:endParaRPr>
        </a:p>
      </dgm:t>
    </dgm:pt>
    <dgm:pt modelId="{FC76E00C-1E45-4661-8212-45B1BCF4A7ED}" type="parTrans" cxnId="{0FD0331D-0229-407A-9823-9D5FBEAB1C3D}">
      <dgm:prSet/>
      <dgm:spPr/>
      <dgm:t>
        <a:bodyPr/>
        <a:lstStyle/>
        <a:p>
          <a:endParaRPr lang="en-AU"/>
        </a:p>
      </dgm:t>
    </dgm:pt>
    <dgm:pt modelId="{C4681FF3-8590-4E8E-9FCE-3600DF4F9885}" type="sibTrans" cxnId="{0FD0331D-0229-407A-9823-9D5FBEAB1C3D}">
      <dgm:prSet/>
      <dgm:spPr/>
      <dgm:t>
        <a:bodyPr/>
        <a:lstStyle/>
        <a:p>
          <a:endParaRPr lang="en-AU"/>
        </a:p>
      </dgm:t>
    </dgm:pt>
    <dgm:pt modelId="{49204C73-A0BF-40BE-95C5-E9598A6B2F58}">
      <dgm:prSet phldrT="[Text]" custT="1"/>
      <dgm:spPr/>
      <dgm:t>
        <a:bodyPr/>
        <a:lstStyle/>
        <a:p>
          <a:r>
            <a:rPr lang="en-AU" sz="2000" b="0" i="0" dirty="0" err="1" smtClean="0">
              <a:latin typeface="Avenir Book"/>
              <a:cs typeface="Avenir Book"/>
            </a:rPr>
            <a:t>monitorer</a:t>
          </a:r>
          <a:endParaRPr lang="en-AU" sz="2000" b="0" i="0" dirty="0">
            <a:latin typeface="Avenir Book"/>
            <a:cs typeface="Avenir Book"/>
          </a:endParaRPr>
        </a:p>
      </dgm:t>
    </dgm:pt>
    <dgm:pt modelId="{70202AA1-0FB3-4F43-839E-166228E77748}" type="parTrans" cxnId="{EFF427BD-C4E8-4119-A52E-CB9E9CE09B0E}">
      <dgm:prSet/>
      <dgm:spPr/>
      <dgm:t>
        <a:bodyPr/>
        <a:lstStyle/>
        <a:p>
          <a:endParaRPr lang="en-AU"/>
        </a:p>
      </dgm:t>
    </dgm:pt>
    <dgm:pt modelId="{23FCE29C-6BDB-4DE3-8BCF-608E76F803E6}" type="sibTrans" cxnId="{EFF427BD-C4E8-4119-A52E-CB9E9CE09B0E}">
      <dgm:prSet/>
      <dgm:spPr/>
      <dgm:t>
        <a:bodyPr/>
        <a:lstStyle/>
        <a:p>
          <a:endParaRPr lang="en-AU"/>
        </a:p>
      </dgm:t>
    </dgm:pt>
    <dgm:pt modelId="{7FC822F1-E9D9-4D8A-B18C-CB5B1E80D478}">
      <dgm:prSet phldrT="[Text]" custT="1"/>
      <dgm:spPr/>
      <dgm:t>
        <a:bodyPr/>
        <a:lstStyle/>
        <a:p>
          <a:r>
            <a:rPr lang="en-AU" sz="2000" b="0" i="0" dirty="0" smtClean="0">
              <a:latin typeface="Avenir Book"/>
              <a:cs typeface="Avenir Book"/>
            </a:rPr>
            <a:t>Revoir</a:t>
          </a:r>
          <a:endParaRPr lang="en-AU" sz="2000" b="0" i="0" dirty="0">
            <a:latin typeface="Avenir Book"/>
            <a:cs typeface="Avenir Book"/>
          </a:endParaRPr>
        </a:p>
      </dgm:t>
    </dgm:pt>
    <dgm:pt modelId="{D4FD617A-06B2-44D4-A5A9-B0B98D303ACD}" type="parTrans" cxnId="{0A9D8E90-3392-45D6-87D0-0E700722ADEB}">
      <dgm:prSet/>
      <dgm:spPr/>
      <dgm:t>
        <a:bodyPr/>
        <a:lstStyle/>
        <a:p>
          <a:endParaRPr lang="en-AU"/>
        </a:p>
      </dgm:t>
    </dgm:pt>
    <dgm:pt modelId="{007B0D2F-5F74-4B37-8BF7-CC125FC7117D}" type="sibTrans" cxnId="{0A9D8E90-3392-45D6-87D0-0E700722ADEB}">
      <dgm:prSet/>
      <dgm:spPr/>
      <dgm:t>
        <a:bodyPr/>
        <a:lstStyle/>
        <a:p>
          <a:endParaRPr lang="en-AU"/>
        </a:p>
      </dgm:t>
    </dgm:pt>
    <dgm:pt modelId="{3904BC4F-E390-4FC3-8F16-450F10E45997}">
      <dgm:prSet phldrT="[Text]" custT="1"/>
      <dgm:spPr/>
      <dgm:t>
        <a:bodyPr/>
        <a:lstStyle/>
        <a:p>
          <a:r>
            <a:rPr lang="en-AU" sz="2000" b="0" i="0" dirty="0" err="1" smtClean="0">
              <a:latin typeface="Avenir Book"/>
              <a:cs typeface="Avenir Book"/>
            </a:rPr>
            <a:t>Planifier</a:t>
          </a:r>
          <a:endParaRPr lang="en-AU" sz="2000" b="0" i="0" dirty="0">
            <a:latin typeface="Avenir Book"/>
            <a:cs typeface="Avenir Book"/>
          </a:endParaRPr>
        </a:p>
      </dgm:t>
    </dgm:pt>
    <dgm:pt modelId="{7147BB51-7153-4D5C-A9AE-4AA1392C901E}" type="sibTrans" cxnId="{AEBF15B5-A71D-4BAC-ACE1-2DC8467EEB3F}">
      <dgm:prSet/>
      <dgm:spPr/>
      <dgm:t>
        <a:bodyPr/>
        <a:lstStyle/>
        <a:p>
          <a:endParaRPr lang="en-AU"/>
        </a:p>
      </dgm:t>
    </dgm:pt>
    <dgm:pt modelId="{945A63D7-8E01-4470-91F9-8DEFFA2E4A7E}" type="parTrans" cxnId="{AEBF15B5-A71D-4BAC-ACE1-2DC8467EEB3F}">
      <dgm:prSet/>
      <dgm:spPr/>
      <dgm:t>
        <a:bodyPr/>
        <a:lstStyle/>
        <a:p>
          <a:endParaRPr lang="en-AU"/>
        </a:p>
      </dgm:t>
    </dgm:pt>
    <dgm:pt modelId="{24937F4D-A6FA-4E7D-82B3-DA18ADF89FAB}" type="pres">
      <dgm:prSet presAssocID="{83589BB9-C140-4416-BF7F-1DF993FF21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DFC365-58C3-4A60-84CC-5AAD9F32CB06}" type="pres">
      <dgm:prSet presAssocID="{3904BC4F-E390-4FC3-8F16-450F10E45997}" presName="node" presStyleLbl="node1" presStyleIdx="0" presStyleCnt="4" custRadScaleRad="101408" custRadScaleInc="3084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C6FCA96-BD70-4E91-B78C-8CABCED2AFDD}" type="pres">
      <dgm:prSet presAssocID="{3904BC4F-E390-4FC3-8F16-450F10E45997}" presName="spNode" presStyleCnt="0"/>
      <dgm:spPr/>
    </dgm:pt>
    <dgm:pt modelId="{1760C3C4-6D4F-4C23-8D73-3CF94DEF095C}" type="pres">
      <dgm:prSet presAssocID="{7147BB51-7153-4D5C-A9AE-4AA1392C901E}" presName="sibTrans" presStyleLbl="sibTrans1D1" presStyleIdx="0" presStyleCnt="4"/>
      <dgm:spPr/>
      <dgm:t>
        <a:bodyPr/>
        <a:lstStyle/>
        <a:p>
          <a:endParaRPr lang="en-US"/>
        </a:p>
      </dgm:t>
    </dgm:pt>
    <dgm:pt modelId="{5B1DDCEC-F6D4-4266-ABFB-BD30612F967C}" type="pres">
      <dgm:prSet presAssocID="{95DC1712-5FE1-47A3-AD8C-E2FB6D81B1C5}" presName="node" presStyleLbl="node1" presStyleIdx="1" presStyleCnt="4" custScaleX="136067" custRadScaleRad="117590" custRadScaleInc="-5089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336ED20-1F7D-43AB-AF23-3DD1308F2E30}" type="pres">
      <dgm:prSet presAssocID="{95DC1712-5FE1-47A3-AD8C-E2FB6D81B1C5}" presName="spNode" presStyleCnt="0"/>
      <dgm:spPr/>
    </dgm:pt>
    <dgm:pt modelId="{001835FE-50DD-4CC6-8CC6-7A6E522749A0}" type="pres">
      <dgm:prSet presAssocID="{C4681FF3-8590-4E8E-9FCE-3600DF4F9885}" presName="sibTrans" presStyleLbl="sibTrans1D1" presStyleIdx="1" presStyleCnt="4"/>
      <dgm:spPr/>
      <dgm:t>
        <a:bodyPr/>
        <a:lstStyle/>
        <a:p>
          <a:endParaRPr lang="en-US"/>
        </a:p>
      </dgm:t>
    </dgm:pt>
    <dgm:pt modelId="{D0201F1E-D2A2-4394-B20C-2579CEDD21CD}" type="pres">
      <dgm:prSet presAssocID="{49204C73-A0BF-40BE-95C5-E9598A6B2F58}" presName="node" presStyleLbl="node1" presStyleIdx="2" presStyleCnt="4" custScaleX="133835" custRadScaleRad="33658" custRadScaleInc="-43129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93EEEB9-3A05-4AD5-9497-27E777B4F50F}" type="pres">
      <dgm:prSet presAssocID="{49204C73-A0BF-40BE-95C5-E9598A6B2F58}" presName="spNode" presStyleCnt="0"/>
      <dgm:spPr/>
    </dgm:pt>
    <dgm:pt modelId="{91B85E1B-1C47-4E4E-A8BD-BBF580370BAA}" type="pres">
      <dgm:prSet presAssocID="{23FCE29C-6BDB-4DE3-8BCF-608E76F803E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4FE2D8F2-E63E-4484-B4A6-DEA54980D4AF}" type="pres">
      <dgm:prSet presAssocID="{7FC822F1-E9D9-4D8A-B18C-CB5B1E80D478}" presName="node" presStyleLbl="node1" presStyleIdx="3" presStyleCnt="4" custRadScaleRad="68264" custRadScaleInc="107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23D19-AC04-4789-9C2E-25776381AF29}" type="pres">
      <dgm:prSet presAssocID="{7FC822F1-E9D9-4D8A-B18C-CB5B1E80D478}" presName="spNode" presStyleCnt="0"/>
      <dgm:spPr/>
    </dgm:pt>
    <dgm:pt modelId="{0BBF7314-3F9C-4694-94EA-90E42A3467AD}" type="pres">
      <dgm:prSet presAssocID="{007B0D2F-5F74-4B37-8BF7-CC125FC7117D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0A681CF4-5336-C841-84D6-718DE839EDEC}" type="presOf" srcId="{95DC1712-5FE1-47A3-AD8C-E2FB6D81B1C5}" destId="{5B1DDCEC-F6D4-4266-ABFB-BD30612F967C}" srcOrd="0" destOrd="0" presId="urn:microsoft.com/office/officeart/2005/8/layout/cycle5"/>
    <dgm:cxn modelId="{FEF18812-4269-CC4B-9C84-63E3A85B5597}" type="presOf" srcId="{3904BC4F-E390-4FC3-8F16-450F10E45997}" destId="{3DDFC365-58C3-4A60-84CC-5AAD9F32CB06}" srcOrd="0" destOrd="0" presId="urn:microsoft.com/office/officeart/2005/8/layout/cycle5"/>
    <dgm:cxn modelId="{77DCB9C7-A785-1649-99C4-645B760BF250}" type="presOf" srcId="{49204C73-A0BF-40BE-95C5-E9598A6B2F58}" destId="{D0201F1E-D2A2-4394-B20C-2579CEDD21CD}" srcOrd="0" destOrd="0" presId="urn:microsoft.com/office/officeart/2005/8/layout/cycle5"/>
    <dgm:cxn modelId="{A0E662BC-2DC5-3D49-909E-5D60454D927E}" type="presOf" srcId="{C4681FF3-8590-4E8E-9FCE-3600DF4F9885}" destId="{001835FE-50DD-4CC6-8CC6-7A6E522749A0}" srcOrd="0" destOrd="0" presId="urn:microsoft.com/office/officeart/2005/8/layout/cycle5"/>
    <dgm:cxn modelId="{ECA7679D-0302-A84F-8BF3-BC141B44541D}" type="presOf" srcId="{83589BB9-C140-4416-BF7F-1DF993FF21DF}" destId="{24937F4D-A6FA-4E7D-82B3-DA18ADF89FAB}" srcOrd="0" destOrd="0" presId="urn:microsoft.com/office/officeart/2005/8/layout/cycle5"/>
    <dgm:cxn modelId="{0A9D8E90-3392-45D6-87D0-0E700722ADEB}" srcId="{83589BB9-C140-4416-BF7F-1DF993FF21DF}" destId="{7FC822F1-E9D9-4D8A-B18C-CB5B1E80D478}" srcOrd="3" destOrd="0" parTransId="{D4FD617A-06B2-44D4-A5A9-B0B98D303ACD}" sibTransId="{007B0D2F-5F74-4B37-8BF7-CC125FC7117D}"/>
    <dgm:cxn modelId="{AEBF15B5-A71D-4BAC-ACE1-2DC8467EEB3F}" srcId="{83589BB9-C140-4416-BF7F-1DF993FF21DF}" destId="{3904BC4F-E390-4FC3-8F16-450F10E45997}" srcOrd="0" destOrd="0" parTransId="{945A63D7-8E01-4470-91F9-8DEFFA2E4A7E}" sibTransId="{7147BB51-7153-4D5C-A9AE-4AA1392C901E}"/>
    <dgm:cxn modelId="{25313FD3-E218-B346-A6A3-8884C5008780}" type="presOf" srcId="{007B0D2F-5F74-4B37-8BF7-CC125FC7117D}" destId="{0BBF7314-3F9C-4694-94EA-90E42A3467AD}" srcOrd="0" destOrd="0" presId="urn:microsoft.com/office/officeart/2005/8/layout/cycle5"/>
    <dgm:cxn modelId="{B5C1EC69-9A5B-244F-8F80-71A35BC480E6}" type="presOf" srcId="{7FC822F1-E9D9-4D8A-B18C-CB5B1E80D478}" destId="{4FE2D8F2-E63E-4484-B4A6-DEA54980D4AF}" srcOrd="0" destOrd="0" presId="urn:microsoft.com/office/officeart/2005/8/layout/cycle5"/>
    <dgm:cxn modelId="{BE3EB1F0-121E-2149-8505-7B3F8C838622}" type="presOf" srcId="{23FCE29C-6BDB-4DE3-8BCF-608E76F803E6}" destId="{91B85E1B-1C47-4E4E-A8BD-BBF580370BAA}" srcOrd="0" destOrd="0" presId="urn:microsoft.com/office/officeart/2005/8/layout/cycle5"/>
    <dgm:cxn modelId="{CC03A90F-5507-3544-BAC9-4066D39D7CF3}" type="presOf" srcId="{7147BB51-7153-4D5C-A9AE-4AA1392C901E}" destId="{1760C3C4-6D4F-4C23-8D73-3CF94DEF095C}" srcOrd="0" destOrd="0" presId="urn:microsoft.com/office/officeart/2005/8/layout/cycle5"/>
    <dgm:cxn modelId="{EFF427BD-C4E8-4119-A52E-CB9E9CE09B0E}" srcId="{83589BB9-C140-4416-BF7F-1DF993FF21DF}" destId="{49204C73-A0BF-40BE-95C5-E9598A6B2F58}" srcOrd="2" destOrd="0" parTransId="{70202AA1-0FB3-4F43-839E-166228E77748}" sibTransId="{23FCE29C-6BDB-4DE3-8BCF-608E76F803E6}"/>
    <dgm:cxn modelId="{0FD0331D-0229-407A-9823-9D5FBEAB1C3D}" srcId="{83589BB9-C140-4416-BF7F-1DF993FF21DF}" destId="{95DC1712-5FE1-47A3-AD8C-E2FB6D81B1C5}" srcOrd="1" destOrd="0" parTransId="{FC76E00C-1E45-4661-8212-45B1BCF4A7ED}" sibTransId="{C4681FF3-8590-4E8E-9FCE-3600DF4F9885}"/>
    <dgm:cxn modelId="{9026842B-1E5E-3A4F-AD6F-13362837F5B5}" type="presParOf" srcId="{24937F4D-A6FA-4E7D-82B3-DA18ADF89FAB}" destId="{3DDFC365-58C3-4A60-84CC-5AAD9F32CB06}" srcOrd="0" destOrd="0" presId="urn:microsoft.com/office/officeart/2005/8/layout/cycle5"/>
    <dgm:cxn modelId="{0696E6A3-9743-7040-A03C-5ED6F0DB8FB0}" type="presParOf" srcId="{24937F4D-A6FA-4E7D-82B3-DA18ADF89FAB}" destId="{8C6FCA96-BD70-4E91-B78C-8CABCED2AFDD}" srcOrd="1" destOrd="0" presId="urn:microsoft.com/office/officeart/2005/8/layout/cycle5"/>
    <dgm:cxn modelId="{CB7E278F-DFB9-254C-B7C0-58C493A96AAA}" type="presParOf" srcId="{24937F4D-A6FA-4E7D-82B3-DA18ADF89FAB}" destId="{1760C3C4-6D4F-4C23-8D73-3CF94DEF095C}" srcOrd="2" destOrd="0" presId="urn:microsoft.com/office/officeart/2005/8/layout/cycle5"/>
    <dgm:cxn modelId="{0D39E14B-7AAF-3144-8647-56641F0A1F89}" type="presParOf" srcId="{24937F4D-A6FA-4E7D-82B3-DA18ADF89FAB}" destId="{5B1DDCEC-F6D4-4266-ABFB-BD30612F967C}" srcOrd="3" destOrd="0" presId="urn:microsoft.com/office/officeart/2005/8/layout/cycle5"/>
    <dgm:cxn modelId="{E2EB22CD-4712-9049-A718-1D2630C81DD1}" type="presParOf" srcId="{24937F4D-A6FA-4E7D-82B3-DA18ADF89FAB}" destId="{B336ED20-1F7D-43AB-AF23-3DD1308F2E30}" srcOrd="4" destOrd="0" presId="urn:microsoft.com/office/officeart/2005/8/layout/cycle5"/>
    <dgm:cxn modelId="{4FE47FAF-9426-4349-B9C3-A8E2E8341FCB}" type="presParOf" srcId="{24937F4D-A6FA-4E7D-82B3-DA18ADF89FAB}" destId="{001835FE-50DD-4CC6-8CC6-7A6E522749A0}" srcOrd="5" destOrd="0" presId="urn:microsoft.com/office/officeart/2005/8/layout/cycle5"/>
    <dgm:cxn modelId="{18A389AE-152A-2540-9B24-350B66735A8C}" type="presParOf" srcId="{24937F4D-A6FA-4E7D-82B3-DA18ADF89FAB}" destId="{D0201F1E-D2A2-4394-B20C-2579CEDD21CD}" srcOrd="6" destOrd="0" presId="urn:microsoft.com/office/officeart/2005/8/layout/cycle5"/>
    <dgm:cxn modelId="{79A50297-C6BA-F047-A3C7-2AE089435E3F}" type="presParOf" srcId="{24937F4D-A6FA-4E7D-82B3-DA18ADF89FAB}" destId="{B93EEEB9-3A05-4AD5-9497-27E777B4F50F}" srcOrd="7" destOrd="0" presId="urn:microsoft.com/office/officeart/2005/8/layout/cycle5"/>
    <dgm:cxn modelId="{205E149F-26BD-ED4B-B853-D4F656B5F98D}" type="presParOf" srcId="{24937F4D-A6FA-4E7D-82B3-DA18ADF89FAB}" destId="{91B85E1B-1C47-4E4E-A8BD-BBF580370BAA}" srcOrd="8" destOrd="0" presId="urn:microsoft.com/office/officeart/2005/8/layout/cycle5"/>
    <dgm:cxn modelId="{961C29E2-8229-5640-9303-ABE50BC2045B}" type="presParOf" srcId="{24937F4D-A6FA-4E7D-82B3-DA18ADF89FAB}" destId="{4FE2D8F2-E63E-4484-B4A6-DEA54980D4AF}" srcOrd="9" destOrd="0" presId="urn:microsoft.com/office/officeart/2005/8/layout/cycle5"/>
    <dgm:cxn modelId="{7310B64C-F0FC-834C-8AAE-D052045B4D19}" type="presParOf" srcId="{24937F4D-A6FA-4E7D-82B3-DA18ADF89FAB}" destId="{F4923D19-AC04-4789-9C2E-25776381AF29}" srcOrd="10" destOrd="0" presId="urn:microsoft.com/office/officeart/2005/8/layout/cycle5"/>
    <dgm:cxn modelId="{80C31FAB-C4B5-7E4E-AE3A-62B11A1BAE73}" type="presParOf" srcId="{24937F4D-A6FA-4E7D-82B3-DA18ADF89FAB}" destId="{0BBF7314-3F9C-4694-94EA-90E42A3467A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1262D-3710-A347-A177-A0F83A13D0E5}">
      <dsp:nvSpPr>
        <dsp:cNvPr id="0" name=""/>
        <dsp:cNvSpPr/>
      </dsp:nvSpPr>
      <dsp:spPr>
        <a:xfrm>
          <a:off x="3" y="0"/>
          <a:ext cx="2156442" cy="4311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0" kern="1200" dirty="0" smtClean="0">
              <a:latin typeface="Avenir Book"/>
              <a:cs typeface="Avenir Book"/>
            </a:rPr>
            <a:t>Qu’a-t-on besoin de savoir ? Ampleur et objectifs déterminés par le processus politique</a:t>
          </a:r>
          <a:endParaRPr lang="fr-FR" sz="2800" b="0" kern="1200" dirty="0">
            <a:latin typeface="Avenir Book"/>
            <a:cs typeface="Avenir Book"/>
          </a:endParaRPr>
        </a:p>
      </dsp:txBody>
      <dsp:txXfrm>
        <a:off x="63163" y="63160"/>
        <a:ext cx="2030122" cy="4185656"/>
      </dsp:txXfrm>
    </dsp:sp>
    <dsp:sp modelId="{A3C26475-77CF-E74F-B802-3FAECABE2DDF}">
      <dsp:nvSpPr>
        <dsp:cNvPr id="0" name=""/>
        <dsp:cNvSpPr/>
      </dsp:nvSpPr>
      <dsp:spPr>
        <a:xfrm>
          <a:off x="2373893" y="1888589"/>
          <a:ext cx="460987" cy="534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373893" y="1995548"/>
        <a:ext cx="322691" cy="320879"/>
      </dsp:txXfrm>
    </dsp:sp>
    <dsp:sp modelId="{E4ED4055-C5A6-F544-8B72-0EDD659AA093}">
      <dsp:nvSpPr>
        <dsp:cNvPr id="0" name=""/>
        <dsp:cNvSpPr/>
      </dsp:nvSpPr>
      <dsp:spPr>
        <a:xfrm>
          <a:off x="3026234" y="682664"/>
          <a:ext cx="2156442" cy="2946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0" i="0" kern="1200" dirty="0" smtClean="0">
              <a:latin typeface="Avenir Book"/>
              <a:cs typeface="Avenir Book"/>
            </a:rPr>
            <a:t>Que sait-on déjà: revue des données secondaires</a:t>
          </a:r>
        </a:p>
      </dsp:txBody>
      <dsp:txXfrm>
        <a:off x="3089394" y="745824"/>
        <a:ext cx="2030122" cy="2820327"/>
      </dsp:txXfrm>
    </dsp:sp>
    <dsp:sp modelId="{3D231FC9-AA00-254C-BC8D-CE1B95F2E1EB}">
      <dsp:nvSpPr>
        <dsp:cNvPr id="0" name=""/>
        <dsp:cNvSpPr/>
      </dsp:nvSpPr>
      <dsp:spPr>
        <a:xfrm>
          <a:off x="5398321" y="1888589"/>
          <a:ext cx="457165" cy="5347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398321" y="1995548"/>
        <a:ext cx="320016" cy="320879"/>
      </dsp:txXfrm>
    </dsp:sp>
    <dsp:sp modelId="{DFBD2A84-DDA4-BE40-AD31-C83943BA44DE}">
      <dsp:nvSpPr>
        <dsp:cNvPr id="0" name=""/>
        <dsp:cNvSpPr/>
      </dsp:nvSpPr>
      <dsp:spPr>
        <a:xfrm>
          <a:off x="6045254" y="682664"/>
          <a:ext cx="2156442" cy="2946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Avenir Book"/>
              <a:cs typeface="Avenir Book"/>
            </a:rPr>
            <a:t>Ce </a:t>
          </a:r>
          <a:r>
            <a:rPr lang="en-US" sz="2600" kern="1200" dirty="0" err="1" smtClean="0">
              <a:latin typeface="Avenir Book"/>
              <a:cs typeface="Avenir Book"/>
            </a:rPr>
            <a:t>dont</a:t>
          </a:r>
          <a:r>
            <a:rPr lang="en-US" sz="2600" kern="1200" dirty="0" smtClean="0">
              <a:latin typeface="Avenir Book"/>
              <a:cs typeface="Avenir Book"/>
            </a:rPr>
            <a:t> on a </a:t>
          </a:r>
          <a:r>
            <a:rPr lang="en-US" sz="2600" kern="1200" dirty="0" err="1" smtClean="0">
              <a:latin typeface="Avenir Book"/>
              <a:cs typeface="Avenir Book"/>
            </a:rPr>
            <a:t>besoin</a:t>
          </a:r>
          <a:r>
            <a:rPr lang="en-US" sz="2600" kern="1200" dirty="0" smtClean="0">
              <a:latin typeface="Avenir Book"/>
              <a:cs typeface="Avenir Book"/>
            </a:rPr>
            <a:t> : </a:t>
          </a:r>
          <a:r>
            <a:rPr lang="en-US" sz="2600" kern="1200" dirty="0" err="1" smtClean="0">
              <a:latin typeface="Avenir Book"/>
              <a:cs typeface="Avenir Book"/>
            </a:rPr>
            <a:t>collecte</a:t>
          </a:r>
          <a:r>
            <a:rPr lang="en-US" sz="2600" kern="1200" dirty="0" smtClean="0">
              <a:latin typeface="Avenir Book"/>
              <a:cs typeface="Avenir Book"/>
            </a:rPr>
            <a:t> de </a:t>
          </a:r>
          <a:r>
            <a:rPr lang="en-US" sz="2600" kern="1200" dirty="0" err="1" smtClean="0">
              <a:latin typeface="Avenir Book"/>
              <a:cs typeface="Avenir Book"/>
            </a:rPr>
            <a:t>données</a:t>
          </a:r>
          <a:r>
            <a:rPr lang="en-US" sz="2600" kern="1200" dirty="0" smtClean="0">
              <a:latin typeface="Avenir Book"/>
              <a:cs typeface="Avenir Book"/>
            </a:rPr>
            <a:t> </a:t>
          </a:r>
          <a:r>
            <a:rPr lang="en-US" sz="2600" kern="1200" dirty="0" err="1" smtClean="0">
              <a:latin typeface="Avenir Book"/>
              <a:cs typeface="Avenir Book"/>
            </a:rPr>
            <a:t>primaires</a:t>
          </a:r>
          <a:endParaRPr lang="en-US" sz="2600" kern="1200" dirty="0"/>
        </a:p>
      </dsp:txBody>
      <dsp:txXfrm>
        <a:off x="6108414" y="745824"/>
        <a:ext cx="2030122" cy="2820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FC365-58C3-4A60-84CC-5AAD9F32CB06}">
      <dsp:nvSpPr>
        <dsp:cNvPr id="0" name=""/>
        <dsp:cNvSpPr/>
      </dsp:nvSpPr>
      <dsp:spPr>
        <a:xfrm>
          <a:off x="1690536" y="0"/>
          <a:ext cx="1173851" cy="763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0" i="0" kern="1200" dirty="0" err="1" smtClean="0">
              <a:latin typeface="Avenir Book"/>
              <a:cs typeface="Avenir Book"/>
            </a:rPr>
            <a:t>Planifier</a:t>
          </a:r>
          <a:endParaRPr lang="en-AU" sz="2000" b="0" i="0" kern="1200" dirty="0">
            <a:latin typeface="Avenir Book"/>
            <a:cs typeface="Avenir Book"/>
          </a:endParaRPr>
        </a:p>
      </dsp:txBody>
      <dsp:txXfrm>
        <a:off x="1727783" y="37247"/>
        <a:ext cx="1099357" cy="688509"/>
      </dsp:txXfrm>
    </dsp:sp>
    <dsp:sp modelId="{1760C3C4-6D4F-4C23-8D73-3CF94DEF095C}">
      <dsp:nvSpPr>
        <dsp:cNvPr id="0" name=""/>
        <dsp:cNvSpPr/>
      </dsp:nvSpPr>
      <dsp:spPr>
        <a:xfrm>
          <a:off x="1297830" y="602628"/>
          <a:ext cx="2523293" cy="2523293"/>
        </a:xfrm>
        <a:custGeom>
          <a:avLst/>
          <a:gdLst/>
          <a:ahLst/>
          <a:cxnLst/>
          <a:rect l="0" t="0" r="0" b="0"/>
          <a:pathLst>
            <a:path>
              <a:moveTo>
                <a:pt x="1667794" y="67160"/>
              </a:moveTo>
              <a:arcTo wR="1261646" hR="1261646" stAng="17326741" swAng="87352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DDCEC-F6D4-4266-ABFB-BD30612F967C}">
      <dsp:nvSpPr>
        <dsp:cNvPr id="0" name=""/>
        <dsp:cNvSpPr/>
      </dsp:nvSpPr>
      <dsp:spPr>
        <a:xfrm>
          <a:off x="2704325" y="871866"/>
          <a:ext cx="1597224" cy="763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0" i="0" kern="1200" dirty="0" err="1" smtClean="0">
              <a:latin typeface="Avenir Book"/>
              <a:cs typeface="Avenir Book"/>
            </a:rPr>
            <a:t>Mettre</a:t>
          </a:r>
          <a:r>
            <a:rPr lang="en-AU" sz="2000" b="0" i="0" kern="1200" dirty="0" smtClean="0">
              <a:latin typeface="Avenir Book"/>
              <a:cs typeface="Avenir Book"/>
            </a:rPr>
            <a:t> </a:t>
          </a:r>
          <a:r>
            <a:rPr lang="en-AU" sz="2000" b="0" i="0" kern="1200" dirty="0" err="1" smtClean="0">
              <a:latin typeface="Avenir Book"/>
              <a:cs typeface="Avenir Book"/>
            </a:rPr>
            <a:t>en</a:t>
          </a:r>
          <a:r>
            <a:rPr lang="en-AU" sz="2000" b="0" i="0" kern="1200" dirty="0" smtClean="0">
              <a:latin typeface="Avenir Book"/>
              <a:cs typeface="Avenir Book"/>
            </a:rPr>
            <a:t> oeuvre</a:t>
          </a:r>
          <a:endParaRPr lang="en-AU" sz="2000" b="0" i="0" kern="1200" dirty="0">
            <a:latin typeface="Avenir Book"/>
            <a:cs typeface="Avenir Book"/>
          </a:endParaRPr>
        </a:p>
      </dsp:txBody>
      <dsp:txXfrm>
        <a:off x="2741572" y="909113"/>
        <a:ext cx="1522730" cy="688509"/>
      </dsp:txXfrm>
    </dsp:sp>
    <dsp:sp modelId="{001835FE-50DD-4CC6-8CC6-7A6E522749A0}">
      <dsp:nvSpPr>
        <dsp:cNvPr id="0" name=""/>
        <dsp:cNvSpPr/>
      </dsp:nvSpPr>
      <dsp:spPr>
        <a:xfrm>
          <a:off x="922734" y="-686270"/>
          <a:ext cx="2523293" cy="2523293"/>
        </a:xfrm>
        <a:custGeom>
          <a:avLst/>
          <a:gdLst/>
          <a:ahLst/>
          <a:cxnLst/>
          <a:rect l="0" t="0" r="0" b="0"/>
          <a:pathLst>
            <a:path>
              <a:moveTo>
                <a:pt x="1933062" y="2329800"/>
              </a:moveTo>
              <a:arcTo wR="1261646" hR="1261646" stAng="3470851" swAng="13173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01F1E-D2A2-4394-B20C-2579CEDD21CD}">
      <dsp:nvSpPr>
        <dsp:cNvPr id="0" name=""/>
        <dsp:cNvSpPr/>
      </dsp:nvSpPr>
      <dsp:spPr>
        <a:xfrm>
          <a:off x="1381305" y="1676424"/>
          <a:ext cx="1571023" cy="763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0" i="0" kern="1200" dirty="0" err="1" smtClean="0">
              <a:latin typeface="Avenir Book"/>
              <a:cs typeface="Avenir Book"/>
            </a:rPr>
            <a:t>monitorer</a:t>
          </a:r>
          <a:endParaRPr lang="en-AU" sz="2000" b="0" i="0" kern="1200" dirty="0">
            <a:latin typeface="Avenir Book"/>
            <a:cs typeface="Avenir Book"/>
          </a:endParaRPr>
        </a:p>
      </dsp:txBody>
      <dsp:txXfrm>
        <a:off x="1418552" y="1713671"/>
        <a:ext cx="1496529" cy="688509"/>
      </dsp:txXfrm>
    </dsp:sp>
    <dsp:sp modelId="{91B85E1B-1C47-4E4E-A8BD-BBF580370BAA}">
      <dsp:nvSpPr>
        <dsp:cNvPr id="0" name=""/>
        <dsp:cNvSpPr/>
      </dsp:nvSpPr>
      <dsp:spPr>
        <a:xfrm>
          <a:off x="1409642" y="-504389"/>
          <a:ext cx="2523293" cy="2523293"/>
        </a:xfrm>
        <a:custGeom>
          <a:avLst/>
          <a:gdLst/>
          <a:ahLst/>
          <a:cxnLst/>
          <a:rect l="0" t="0" r="0" b="0"/>
          <a:pathLst>
            <a:path>
              <a:moveTo>
                <a:pt x="375579" y="2159776"/>
              </a:moveTo>
              <a:arcTo wR="1261646" hR="1261646" stAng="8076759" swAng="24815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2D8F2-E63E-4484-B4A6-DEA54980D4AF}">
      <dsp:nvSpPr>
        <dsp:cNvPr id="0" name=""/>
        <dsp:cNvSpPr/>
      </dsp:nvSpPr>
      <dsp:spPr>
        <a:xfrm>
          <a:off x="756354" y="803099"/>
          <a:ext cx="1173851" cy="763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0" i="0" kern="1200" dirty="0" smtClean="0">
              <a:latin typeface="Avenir Book"/>
              <a:cs typeface="Avenir Book"/>
            </a:rPr>
            <a:t>Revoir</a:t>
          </a:r>
          <a:endParaRPr lang="en-AU" sz="2000" b="0" i="0" kern="1200" dirty="0">
            <a:latin typeface="Avenir Book"/>
            <a:cs typeface="Avenir Book"/>
          </a:endParaRPr>
        </a:p>
      </dsp:txBody>
      <dsp:txXfrm>
        <a:off x="793601" y="840346"/>
        <a:ext cx="1099357" cy="688509"/>
      </dsp:txXfrm>
    </dsp:sp>
    <dsp:sp modelId="{0BBF7314-3F9C-4694-94EA-90E42A3467AD}">
      <dsp:nvSpPr>
        <dsp:cNvPr id="0" name=""/>
        <dsp:cNvSpPr/>
      </dsp:nvSpPr>
      <dsp:spPr>
        <a:xfrm>
          <a:off x="1632481" y="-1216988"/>
          <a:ext cx="2523293" cy="2523293"/>
        </a:xfrm>
        <a:custGeom>
          <a:avLst/>
          <a:gdLst/>
          <a:ahLst/>
          <a:cxnLst/>
          <a:rect l="0" t="0" r="0" b="0"/>
          <a:pathLst>
            <a:path>
              <a:moveTo>
                <a:pt x="204387" y="1950091"/>
              </a:moveTo>
              <a:arcTo wR="1261646" hR="1261646" stAng="8815766" swAng="70438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2255FE-7C72-444E-A121-40E0F97E5A9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877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071851-DCB3-614D-976F-C0A71FEC46E3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05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altLang="ja-JP" sz="1100" dirty="0">
              <a:latin typeface="Calibri" charset="0"/>
              <a:ea typeface="MS PGothic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96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97356A6-B426-C748-B67E-F3F48777D07B}" type="slidenum">
              <a:rPr lang="it-IT" sz="1200"/>
              <a:pPr/>
              <a:t>10</a:t>
            </a:fld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2195181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97356A6-B426-C748-B67E-F3F48777D07B}" type="slidenum">
              <a:rPr lang="it-IT" sz="1200"/>
              <a:pPr/>
              <a:t>11</a:t>
            </a:fld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2721643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97356A6-B426-C748-B67E-F3F48777D07B}" type="slidenum">
              <a:rPr lang="it-IT" sz="1200"/>
              <a:pPr/>
              <a:t>12</a:t>
            </a:fld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305032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dirty="0" err="1" smtClean="0">
                <a:latin typeface="Calibri" charset="0"/>
              </a:rPr>
              <a:t>Problèmes</a:t>
            </a:r>
            <a:r>
              <a:rPr lang="en-AU" baseline="0" dirty="0" smtClean="0">
                <a:latin typeface="Calibri" charset="0"/>
              </a:rPr>
              <a:t> </a:t>
            </a:r>
            <a:r>
              <a:rPr lang="en-AU" baseline="0" dirty="0" err="1" smtClean="0">
                <a:latin typeface="Calibri" charset="0"/>
              </a:rPr>
              <a:t>liés</a:t>
            </a:r>
            <a:r>
              <a:rPr lang="en-AU" baseline="0" dirty="0" smtClean="0">
                <a:latin typeface="Calibri" charset="0"/>
              </a:rPr>
              <a:t> au temps, au </a:t>
            </a:r>
            <a:r>
              <a:rPr lang="en-AU" baseline="0" dirty="0" err="1" smtClean="0">
                <a:latin typeface="Calibri" charset="0"/>
              </a:rPr>
              <a:t>financement</a:t>
            </a:r>
            <a:r>
              <a:rPr lang="en-AU" baseline="0" dirty="0" smtClean="0">
                <a:latin typeface="Calibri" charset="0"/>
              </a:rPr>
              <a:t> et aux </a:t>
            </a:r>
            <a:r>
              <a:rPr lang="en-AU" baseline="0" dirty="0" err="1" smtClean="0">
                <a:latin typeface="Calibri" charset="0"/>
              </a:rPr>
              <a:t>ressources</a:t>
            </a:r>
            <a:endParaRPr lang="en-AU" dirty="0">
              <a:latin typeface="Calibri" charset="0"/>
            </a:endParaRPr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97356A6-B426-C748-B67E-F3F48777D07B}" type="slidenum">
              <a:rPr lang="it-IT" sz="1200"/>
              <a:pPr/>
              <a:t>13</a:t>
            </a:fld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1465814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05063" y="641350"/>
            <a:ext cx="2095500" cy="1571625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66975"/>
            <a:ext cx="5029200" cy="5991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03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05063" y="641350"/>
            <a:ext cx="2095500" cy="1571625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66975"/>
            <a:ext cx="5029200" cy="5991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85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05063" y="641350"/>
            <a:ext cx="2095500" cy="1571625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66975"/>
            <a:ext cx="5029200" cy="5991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err="1" smtClean="0"/>
              <a:t>Deux</a:t>
            </a:r>
            <a:r>
              <a:rPr lang="en-US" dirty="0" smtClean="0"/>
              <a:t> minutes </a:t>
            </a:r>
            <a:r>
              <a:rPr lang="en-US" dirty="0" err="1" smtClean="0"/>
              <a:t>d’introduction</a:t>
            </a:r>
            <a:r>
              <a:rPr lang="en-US" dirty="0" smtClean="0"/>
              <a:t>. Question/</a:t>
            </a:r>
            <a:r>
              <a:rPr lang="en-US" dirty="0" err="1" smtClean="0"/>
              <a:t>réponse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plénière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13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05063" y="641350"/>
            <a:ext cx="2095500" cy="1571625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66975"/>
            <a:ext cx="5029200" cy="5991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noProof="0" dirty="0" smtClean="0"/>
          </a:p>
          <a:p>
            <a:r>
              <a:rPr lang="en-GB" noProof="0" dirty="0" smtClean="0"/>
              <a:t>1. Ce que </a:t>
            </a:r>
            <a:r>
              <a:rPr lang="en-GB" noProof="0" dirty="0" err="1" smtClean="0"/>
              <a:t>l’on</a:t>
            </a:r>
            <a:r>
              <a:rPr lang="en-GB" noProof="0" dirty="0" smtClean="0"/>
              <a:t> a </a:t>
            </a:r>
            <a:r>
              <a:rPr lang="en-GB" noProof="0" dirty="0" err="1" smtClean="0"/>
              <a:t>besoin</a:t>
            </a:r>
            <a:r>
              <a:rPr lang="en-GB" noProof="0" dirty="0" smtClean="0"/>
              <a:t> de savoir  :</a:t>
            </a:r>
          </a:p>
          <a:p>
            <a:pPr marL="171450" indent="-171450">
              <a:buFont typeface="Arial"/>
              <a:buChar char="•"/>
            </a:pPr>
            <a:endParaRPr lang="en-GB" noProof="0" dirty="0" smtClean="0"/>
          </a:p>
          <a:p>
            <a:pPr marL="171450" lvl="0" indent="-171450" algn="l">
              <a:buFont typeface="Arial"/>
              <a:buChar char="•"/>
            </a:pPr>
            <a:r>
              <a:rPr lang="en-GB" noProof="0" dirty="0" err="1" smtClean="0"/>
              <a:t>Objectifs</a:t>
            </a:r>
            <a:endParaRPr lang="en-GB" noProof="0" dirty="0" smtClean="0"/>
          </a:p>
          <a:p>
            <a:pPr marL="171450" lvl="0" indent="-171450" algn="l">
              <a:buFont typeface="Arial"/>
              <a:buChar char="•"/>
            </a:pPr>
            <a:r>
              <a:rPr lang="en-GB" noProof="0" dirty="0" err="1" smtClean="0"/>
              <a:t>Portée</a:t>
            </a:r>
            <a:r>
              <a:rPr lang="en-GB" noProof="0" dirty="0" smtClean="0"/>
              <a:t> </a:t>
            </a:r>
            <a:r>
              <a:rPr lang="en-GB" noProof="0" dirty="0" err="1" smtClean="0"/>
              <a:t>géographique</a:t>
            </a:r>
            <a:endParaRPr lang="en-GB" noProof="0" dirty="0" smtClean="0"/>
          </a:p>
          <a:p>
            <a:pPr marL="171450" lvl="0" indent="-171450" algn="l">
              <a:buFont typeface="Arial"/>
              <a:buChar char="•"/>
            </a:pPr>
            <a:r>
              <a:rPr lang="en-GB" noProof="0" dirty="0" smtClean="0"/>
              <a:t>Population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cible</a:t>
            </a:r>
            <a:r>
              <a:rPr lang="en-GB" baseline="0" noProof="0" dirty="0" smtClean="0"/>
              <a:t> </a:t>
            </a:r>
          </a:p>
          <a:p>
            <a:pPr marL="171450" lvl="0" indent="-171450" algn="l">
              <a:buFont typeface="Arial"/>
              <a:buChar char="•"/>
            </a:pPr>
            <a:r>
              <a:rPr lang="en-GB" baseline="0" noProof="0" dirty="0" err="1" smtClean="0"/>
              <a:t>Niveau</a:t>
            </a:r>
            <a:r>
              <a:rPr lang="en-GB" baseline="0" noProof="0" dirty="0" smtClean="0"/>
              <a:t> de </a:t>
            </a:r>
            <a:r>
              <a:rPr lang="en-GB" baseline="0" noProof="0" dirty="0" err="1" smtClean="0"/>
              <a:t>désagrégation</a:t>
            </a:r>
            <a:r>
              <a:rPr lang="en-GB" baseline="0" noProof="0" dirty="0" smtClean="0"/>
              <a:t>: </a:t>
            </a:r>
            <a:r>
              <a:rPr lang="en-GB" baseline="0" noProof="0" dirty="0" err="1" smtClean="0"/>
              <a:t>âge</a:t>
            </a:r>
            <a:r>
              <a:rPr lang="en-GB" baseline="0" noProof="0" dirty="0" smtClean="0"/>
              <a:t>, </a:t>
            </a:r>
            <a:r>
              <a:rPr lang="en-GB" baseline="0" noProof="0" dirty="0" err="1" smtClean="0"/>
              <a:t>sexe</a:t>
            </a:r>
            <a:r>
              <a:rPr lang="en-GB" baseline="0" noProof="0" dirty="0" smtClean="0"/>
              <a:t>, localisation, </a:t>
            </a:r>
            <a:r>
              <a:rPr lang="en-GB" baseline="0" noProof="0" dirty="0" err="1" smtClean="0"/>
              <a:t>diversité</a:t>
            </a:r>
            <a:r>
              <a:rPr lang="en-GB" baseline="0" noProof="0" dirty="0" smtClean="0"/>
              <a:t> </a:t>
            </a:r>
          </a:p>
          <a:p>
            <a:pPr marL="171450" lvl="0" indent="-171450" algn="l">
              <a:buFont typeface="Arial"/>
              <a:buChar char="•"/>
            </a:pPr>
            <a:r>
              <a:rPr lang="en-GB" baseline="0" noProof="0" dirty="0" err="1" smtClean="0"/>
              <a:t>Niveau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d’analyse</a:t>
            </a:r>
            <a:r>
              <a:rPr lang="en-GB" baseline="0" noProof="0" dirty="0" smtClean="0"/>
              <a:t> </a:t>
            </a:r>
          </a:p>
          <a:p>
            <a:pPr marL="171450" lvl="0" indent="-171450" algn="l">
              <a:buFont typeface="Arial"/>
              <a:buChar char="•"/>
            </a:pPr>
            <a:r>
              <a:rPr lang="en-GB" baseline="0" noProof="0" dirty="0" smtClean="0"/>
              <a:t>Analyse comparative </a:t>
            </a:r>
          </a:p>
          <a:p>
            <a:pPr marL="171450" lvl="0" indent="-171450" algn="l">
              <a:buFont typeface="Arial"/>
              <a:buChar char="•"/>
            </a:pPr>
            <a:r>
              <a:rPr lang="en-GB" baseline="0" noProof="0" dirty="0" smtClean="0"/>
              <a:t>Standards et points de </a:t>
            </a:r>
            <a:r>
              <a:rPr lang="en-GB" baseline="0" noProof="0" dirty="0" err="1" smtClean="0"/>
              <a:t>comparaison</a:t>
            </a:r>
            <a:r>
              <a:rPr lang="en-GB" baseline="0" noProof="0" dirty="0" smtClean="0"/>
              <a:t> à </a:t>
            </a:r>
            <a:r>
              <a:rPr lang="en-GB" baseline="0" noProof="0" dirty="0" err="1" smtClean="0"/>
              <a:t>appliquer</a:t>
            </a:r>
            <a:endParaRPr lang="en-GB" noProof="0" dirty="0" smtClean="0"/>
          </a:p>
          <a:p>
            <a:endParaRPr lang="en-GB" noProof="0" dirty="0" smtClean="0"/>
          </a:p>
          <a:p>
            <a:r>
              <a:rPr lang="en-GB" noProof="0" dirty="0" smtClean="0"/>
              <a:t>2. Ce</a:t>
            </a:r>
            <a:r>
              <a:rPr lang="en-GB" baseline="0" noProof="0" dirty="0" smtClean="0"/>
              <a:t> que </a:t>
            </a:r>
            <a:r>
              <a:rPr lang="en-GB" baseline="0" noProof="0" dirty="0" err="1" smtClean="0"/>
              <a:t>l’on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sait</a:t>
            </a:r>
            <a:r>
              <a:rPr lang="en-GB" baseline="0" noProof="0" dirty="0" smtClean="0"/>
              <a:t> déjà </a:t>
            </a:r>
          </a:p>
          <a:p>
            <a:r>
              <a:rPr lang="en-GB" baseline="0" noProof="0" dirty="0" smtClean="0"/>
              <a:t>Revue des </a:t>
            </a:r>
            <a:r>
              <a:rPr lang="en-GB" baseline="0" noProof="0" dirty="0" err="1" smtClean="0"/>
              <a:t>données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secondaires</a:t>
            </a:r>
            <a:r>
              <a:rPr lang="en-GB" baseline="0" noProof="0" dirty="0" smtClean="0"/>
              <a:t> </a:t>
            </a:r>
          </a:p>
          <a:p>
            <a:pPr marL="628650" lvl="1" indent="-171450" rtl="0">
              <a:buFont typeface="Arial"/>
              <a:buChar char="•"/>
            </a:pPr>
            <a:r>
              <a:rPr lang="en-GB" noProof="0" dirty="0" err="1" smtClean="0"/>
              <a:t>Recensement</a:t>
            </a:r>
            <a:r>
              <a:rPr lang="en-GB" baseline="0" noProof="0" dirty="0" smtClean="0"/>
              <a:t> national</a:t>
            </a:r>
          </a:p>
          <a:p>
            <a:pPr marL="628650" lvl="1" indent="-171450" rtl="0">
              <a:buFont typeface="Arial"/>
              <a:buChar char="•"/>
            </a:pPr>
            <a:r>
              <a:rPr lang="en-GB" baseline="0" noProof="0" dirty="0" err="1" smtClean="0"/>
              <a:t>Système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d’enregistrement</a:t>
            </a:r>
            <a:r>
              <a:rPr lang="en-GB" baseline="0" noProof="0" dirty="0" smtClean="0"/>
              <a:t> </a:t>
            </a:r>
          </a:p>
          <a:p>
            <a:pPr marL="628650" lvl="1" indent="-171450" rtl="0">
              <a:buFont typeface="Arial"/>
              <a:buChar char="•"/>
            </a:pPr>
            <a:r>
              <a:rPr lang="en-GB" baseline="0" noProof="0" dirty="0" err="1" smtClean="0"/>
              <a:t>Enquêtes</a:t>
            </a:r>
            <a:r>
              <a:rPr lang="en-GB" baseline="0" noProof="0" dirty="0" smtClean="0"/>
              <a:t> sur la protection et les intentions</a:t>
            </a:r>
          </a:p>
          <a:p>
            <a:pPr marL="628650" lvl="1" indent="-171450" rtl="0">
              <a:buFont typeface="Arial"/>
              <a:buChar char="•"/>
            </a:pPr>
            <a:r>
              <a:rPr lang="en-GB" baseline="0" noProof="0" dirty="0" smtClean="0"/>
              <a:t>Evaluation des </a:t>
            </a:r>
            <a:r>
              <a:rPr lang="en-GB" baseline="0" noProof="0" dirty="0" err="1" smtClean="0"/>
              <a:t>besoins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coordonnées</a:t>
            </a:r>
            <a:endParaRPr lang="en-GB" baseline="0" noProof="0" dirty="0" smtClean="0"/>
          </a:p>
          <a:p>
            <a:pPr marL="628650" lvl="1" indent="-171450" rtl="0">
              <a:buFont typeface="Arial"/>
              <a:buChar char="•"/>
            </a:pPr>
            <a:r>
              <a:rPr lang="en-GB" baseline="0" noProof="0" dirty="0" smtClean="0"/>
              <a:t>Evaluation sur les solutions durables</a:t>
            </a:r>
          </a:p>
          <a:p>
            <a:pPr marL="628650" lvl="1" indent="-171450" rtl="0">
              <a:buFont typeface="Arial"/>
              <a:buChar char="•"/>
            </a:pPr>
            <a:r>
              <a:rPr lang="en-GB" baseline="0" noProof="0" dirty="0" smtClean="0"/>
              <a:t>Le </a:t>
            </a:r>
            <a:r>
              <a:rPr lang="en-GB" baseline="0" noProof="0" dirty="0" err="1" smtClean="0"/>
              <a:t>niveau</a:t>
            </a:r>
            <a:r>
              <a:rPr lang="en-GB" baseline="0" noProof="0" dirty="0" smtClean="0"/>
              <a:t> de precision des </a:t>
            </a:r>
            <a:r>
              <a:rPr lang="en-GB" baseline="0" noProof="0" dirty="0" err="1" smtClean="0"/>
              <a:t>données</a:t>
            </a:r>
            <a:r>
              <a:rPr lang="en-GB" baseline="0" noProof="0" dirty="0" smtClean="0"/>
              <a:t> </a:t>
            </a:r>
          </a:p>
          <a:p>
            <a:pPr marL="628650" lvl="1" indent="-171450" rtl="0">
              <a:buFont typeface="Arial"/>
              <a:buChar char="•"/>
            </a:pPr>
            <a:r>
              <a:rPr lang="en-GB" baseline="0" noProof="0" dirty="0" smtClean="0"/>
              <a:t>Le </a:t>
            </a:r>
            <a:r>
              <a:rPr lang="en-GB" baseline="0" noProof="0" dirty="0" err="1" smtClean="0"/>
              <a:t>dégré</a:t>
            </a:r>
            <a:r>
              <a:rPr lang="en-GB" baseline="0" noProof="0" dirty="0" smtClean="0"/>
              <a:t> de consensus sur </a:t>
            </a:r>
            <a:r>
              <a:rPr lang="en-GB" baseline="0" noProof="0" dirty="0" err="1" smtClean="0"/>
              <a:t>ces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données</a:t>
            </a:r>
            <a:r>
              <a:rPr lang="en-GB" baseline="0" noProof="0" dirty="0" smtClean="0"/>
              <a:t> </a:t>
            </a:r>
          </a:p>
          <a:p>
            <a:pPr marL="457200" lvl="1" indent="0" rtl="0">
              <a:buFont typeface="Arial"/>
              <a:buNone/>
            </a:pPr>
            <a:endParaRPr lang="en-GB" noProof="0" dirty="0" smtClean="0"/>
          </a:p>
          <a:p>
            <a:r>
              <a:rPr lang="en-GB" noProof="0" dirty="0" smtClean="0"/>
              <a:t>3. </a:t>
            </a:r>
            <a:r>
              <a:rPr lang="en-GB" noProof="0" dirty="0" err="1" smtClean="0"/>
              <a:t>Collecte</a:t>
            </a:r>
            <a:r>
              <a:rPr lang="en-GB" baseline="0" noProof="0" dirty="0" smtClean="0"/>
              <a:t> de </a:t>
            </a:r>
            <a:r>
              <a:rPr lang="en-GB" baseline="0" noProof="0" dirty="0" err="1" smtClean="0"/>
              <a:t>données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primaires</a:t>
            </a:r>
            <a:r>
              <a:rPr lang="en-GB" baseline="0" noProof="0" dirty="0" smtClean="0"/>
              <a:t> </a:t>
            </a:r>
            <a:r>
              <a:rPr lang="en-GB" noProof="0" dirty="0" smtClean="0"/>
              <a:t>:</a:t>
            </a:r>
          </a:p>
          <a:p>
            <a:pPr marL="171450" indent="-171450">
              <a:buFont typeface="Arial"/>
              <a:buChar char="•"/>
            </a:pPr>
            <a:r>
              <a:rPr lang="en-GB" noProof="0" dirty="0" err="1" smtClean="0"/>
              <a:t>Peut</a:t>
            </a:r>
            <a:r>
              <a:rPr lang="en-GB" noProof="0" dirty="0" smtClean="0"/>
              <a:t> </a:t>
            </a:r>
            <a:r>
              <a:rPr lang="en-GB" noProof="0" dirty="0" err="1" smtClean="0"/>
              <a:t>être</a:t>
            </a:r>
            <a:r>
              <a:rPr lang="en-GB" noProof="0" dirty="0" smtClean="0"/>
              <a:t> fait via le </a:t>
            </a:r>
            <a:r>
              <a:rPr lang="en-GB" noProof="0" dirty="0" err="1" smtClean="0"/>
              <a:t>profilage</a:t>
            </a:r>
            <a:r>
              <a:rPr lang="en-GB" noProof="0" dirty="0" smtClean="0"/>
              <a:t>, </a:t>
            </a:r>
            <a:r>
              <a:rPr lang="en-GB" noProof="0" dirty="0" err="1" smtClean="0"/>
              <a:t>l’enregistrement</a:t>
            </a:r>
            <a:r>
              <a:rPr lang="en-GB" noProof="0" dirty="0" smtClean="0"/>
              <a:t> </a:t>
            </a:r>
            <a:r>
              <a:rPr lang="en-GB" noProof="0" dirty="0" err="1" smtClean="0"/>
              <a:t>ou</a:t>
            </a:r>
            <a:r>
              <a:rPr lang="en-GB" noProof="0" dirty="0" smtClean="0"/>
              <a:t> </a:t>
            </a:r>
            <a:r>
              <a:rPr lang="en-GB" noProof="0" dirty="0" err="1" smtClean="0"/>
              <a:t>d’autres</a:t>
            </a:r>
            <a:r>
              <a:rPr lang="en-GB" noProof="0" dirty="0" smtClean="0"/>
              <a:t> </a:t>
            </a:r>
            <a:r>
              <a:rPr lang="en-GB" noProof="0" dirty="0" err="1" smtClean="0"/>
              <a:t>méthodes</a:t>
            </a:r>
            <a:r>
              <a:rPr lang="en-GB" baseline="0" noProof="0" dirty="0" smtClean="0"/>
              <a:t> </a:t>
            </a:r>
            <a:endParaRPr lang="en-GB" noProof="0" dirty="0" smtClean="0"/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28938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05063" y="641350"/>
            <a:ext cx="2095500" cy="1571625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66975"/>
            <a:ext cx="5029200" cy="5991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err="1" smtClean="0"/>
              <a:t>Deux</a:t>
            </a:r>
            <a:r>
              <a:rPr lang="en-US" dirty="0" smtClean="0"/>
              <a:t> minutes sur la definition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formelle</a:t>
            </a:r>
            <a:r>
              <a:rPr lang="en-US" baseline="0" dirty="0" smtClean="0"/>
              <a:t> du </a:t>
            </a:r>
            <a:r>
              <a:rPr lang="en-US" baseline="0" dirty="0" err="1" smtClean="0"/>
              <a:t>profilage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40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05063" y="641350"/>
            <a:ext cx="2095500" cy="1571625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66975"/>
            <a:ext cx="5029200" cy="5991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Demander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 smtClean="0"/>
              <a:t>L’un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dentre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vous</a:t>
            </a:r>
            <a:r>
              <a:rPr lang="en-US" baseline="0" dirty="0" smtClean="0"/>
              <a:t> a-t-</a:t>
            </a:r>
            <a:r>
              <a:rPr lang="en-US" baseline="0" dirty="0" err="1" smtClean="0"/>
              <a:t>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été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impliqué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dans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exercice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profilage</a:t>
            </a:r>
            <a:r>
              <a:rPr lang="en-US" baseline="0" dirty="0" smtClean="0"/>
              <a:t>?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 smtClean="0"/>
              <a:t>Quelqu’un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peut-il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expliquer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qu’est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profilage</a:t>
            </a:r>
            <a:r>
              <a:rPr lang="en-US" baseline="0" dirty="0" smtClean="0"/>
              <a:t>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990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05063" y="641350"/>
            <a:ext cx="2095500" cy="1571625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66975"/>
            <a:ext cx="5029200" cy="5991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92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05063" y="641350"/>
            <a:ext cx="2095500" cy="1571625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66975"/>
            <a:ext cx="5029200" cy="59912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Donner des </a:t>
            </a:r>
            <a:r>
              <a:rPr lang="en-US" dirty="0" err="1" smtClean="0"/>
              <a:t>exemples</a:t>
            </a:r>
            <a:r>
              <a:rPr lang="en-US" baseline="0" dirty="0" smtClean="0"/>
              <a:t> pays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Le but </a:t>
            </a:r>
            <a:r>
              <a:rPr lang="en-US" baseline="0" dirty="0" err="1" smtClean="0"/>
              <a:t>est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montrer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diversité</a:t>
            </a:r>
            <a:r>
              <a:rPr lang="en-US" baseline="0" dirty="0" smtClean="0"/>
              <a:t> des </a:t>
            </a:r>
            <a:r>
              <a:rPr lang="en-US" baseline="0" dirty="0" err="1" smtClean="0"/>
              <a:t>exercices</a:t>
            </a:r>
            <a:r>
              <a:rPr lang="en-US" baseline="0" dirty="0" smtClean="0"/>
              <a:t> et des </a:t>
            </a:r>
            <a:r>
              <a:rPr lang="en-US" baseline="0" dirty="0" err="1" smtClean="0"/>
              <a:t>objectifs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selon</a:t>
            </a:r>
            <a:r>
              <a:rPr lang="en-US" baseline="0" dirty="0" smtClean="0"/>
              <a:t> la phase de </a:t>
            </a:r>
            <a:r>
              <a:rPr lang="en-US" baseline="0" dirty="0" err="1" smtClean="0"/>
              <a:t>processus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législatif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choisie</a:t>
            </a:r>
            <a:r>
              <a:rPr lang="en-US" baseline="0" dirty="0" smtClean="0"/>
              <a:t> pour le </a:t>
            </a:r>
            <a:r>
              <a:rPr lang="en-US" baseline="0" dirty="0" err="1" smtClean="0"/>
              <a:t>profilage</a:t>
            </a:r>
            <a:r>
              <a:rPr lang="en-US" baseline="0" dirty="0" smtClean="0"/>
              <a:t>. </a:t>
            </a:r>
          </a:p>
          <a:p>
            <a:r>
              <a:rPr lang="en-US" dirty="0" smtClean="0"/>
              <a:t>-</a:t>
            </a:r>
            <a:r>
              <a:rPr lang="en-US" baseline="0" dirty="0" smtClean="0"/>
              <a:t> Demander aux participants </a:t>
            </a:r>
            <a:r>
              <a:rPr lang="en-US" baseline="0" dirty="0" err="1" smtClean="0"/>
              <a:t>s‘ils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ont</a:t>
            </a:r>
            <a:r>
              <a:rPr lang="en-US" baseline="0" dirty="0" smtClean="0"/>
              <a:t> des </a:t>
            </a:r>
            <a:r>
              <a:rPr lang="en-US" baseline="0" dirty="0" err="1" smtClean="0"/>
              <a:t>exemples</a:t>
            </a:r>
            <a:r>
              <a:rPr lang="en-US" baseline="0" dirty="0" smtClean="0"/>
              <a:t> à </a:t>
            </a:r>
            <a:r>
              <a:rPr lang="en-US" baseline="0" dirty="0" err="1" smtClean="0"/>
              <a:t>partager</a:t>
            </a:r>
            <a:r>
              <a:rPr lang="en-US" baseline="0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45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Comment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profilage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s’inscrit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dans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processus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d’elaboration</a:t>
            </a:r>
            <a:r>
              <a:rPr lang="en-US" baseline="0" dirty="0" smtClean="0"/>
              <a:t> des </a:t>
            </a:r>
            <a:r>
              <a:rPr lang="en-US" baseline="0" dirty="0" err="1" smtClean="0"/>
              <a:t>lois</a:t>
            </a:r>
            <a:r>
              <a:rPr lang="en-US" baseline="0" dirty="0" smtClean="0"/>
              <a:t> et </a:t>
            </a:r>
            <a:r>
              <a:rPr lang="en-US" baseline="0" dirty="0" err="1" smtClean="0"/>
              <a:t>politiques</a:t>
            </a:r>
            <a:endParaRPr lang="en-US" dirty="0"/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97356A6-B426-C748-B67E-F3F48777D07B}" type="slidenum">
              <a:rPr lang="it-IT" sz="1200"/>
              <a:pPr/>
              <a:t>8</a:t>
            </a:fld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2385147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97356A6-B426-C748-B67E-F3F48777D07B}" type="slidenum">
              <a:rPr lang="it-IT" sz="1200"/>
              <a:pPr/>
              <a:t>9</a:t>
            </a:fld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20659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35DC-B201-DC44-B905-E223299526C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24587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H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99F3-2D9C-3C45-B559-3EA6717F22A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96295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CH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0733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CH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CH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30980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CH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CH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CH" noProof="0" smtClean="0"/>
              <a:t>Drag picture to placeholder or click icon to add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2597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1F00D-C0E8-2E4E-8258-954C6740E0E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15762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2EBB1-32CE-0E45-A931-3CFDE70A699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043706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319838" y="5486400"/>
            <a:ext cx="2366962" cy="1235075"/>
          </a:xfrm>
        </p:spPr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1C4FE4EF-86EC-FB40-895E-98DBFA32C14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141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C2209-30BA-6341-BC18-C7500D70D89E}" type="datetimeFigureOut">
              <a:rPr lang="en-US"/>
              <a:pPr>
                <a:defRPr/>
              </a:pPr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F0F99-AB08-314F-8C82-3EC69606DCC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611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CH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63052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164A-8E63-0448-BF56-7D0FCF211A0C}" type="datetimeFigureOut">
              <a:rPr lang="en-US"/>
              <a:pPr>
                <a:defRPr/>
              </a:pPr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6BB5-3DF0-7845-A808-E18422EDBB4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67426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7907-0434-5744-BEFF-2C6C8C947F3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32990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08572-4905-134A-A5E2-A09EF1D2520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5214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6868A-2C72-BB4A-A2D4-336CE4FC1F1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21146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970F9-34F5-7449-A811-E770B6484FA8}" type="datetimeFigureOut">
              <a:rPr lang="en-US"/>
              <a:pPr>
                <a:defRPr/>
              </a:pPr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157E-9615-7641-BFCB-6E6582FC5A1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2786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37C92-23E7-E54B-94CA-8D2315EBC75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63716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8165386-4417-D543-8837-FD377B1EB157}" type="datetimeFigureOut">
              <a:rPr lang="it-IT"/>
              <a:pPr>
                <a:defRPr/>
              </a:pPr>
              <a:t>16/01/2016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A07EE25A-C4D1-884D-80E5-13B2CBA3893A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667500" y="6508750"/>
            <a:ext cx="2133600" cy="365125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defRPr/>
            </a:pPr>
            <a:fld id="{7B3E228D-C921-E74E-BE25-2E1512FBFA53}" type="slidenum">
              <a:rPr lang="en-GB" sz="900" smtClean="0">
                <a:solidFill>
                  <a:srgbClr val="898989"/>
                </a:solidFill>
                <a:latin typeface="Calibri" charset="0"/>
              </a:rPr>
              <a:pPr algn="r" eaLnBrk="1" hangingPunct="1">
                <a:defRPr/>
              </a:pPr>
              <a:t>‹N°›</a:t>
            </a:fld>
            <a:endParaRPr lang="en-GB" sz="900" smtClean="0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1034" name="Image 1"/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589588"/>
            <a:ext cx="1155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83" r:id="rId1"/>
    <p:sldLayoutId id="2147485684" r:id="rId2"/>
    <p:sldLayoutId id="2147485685" r:id="rId3"/>
    <p:sldLayoutId id="2147485686" r:id="rId4"/>
    <p:sldLayoutId id="2147485687" r:id="rId5"/>
    <p:sldLayoutId id="2147485688" r:id="rId6"/>
    <p:sldLayoutId id="2147485689" r:id="rId7"/>
    <p:sldLayoutId id="2147485690" r:id="rId8"/>
    <p:sldLayoutId id="2147485691" r:id="rId9"/>
    <p:sldLayoutId id="2147485692" r:id="rId10"/>
    <p:sldLayoutId id="2147485693" r:id="rId11"/>
    <p:sldLayoutId id="2147485694" r:id="rId12"/>
    <p:sldLayoutId id="2147485695" r:id="rId13"/>
    <p:sldLayoutId id="2147485696" r:id="rId14"/>
    <p:sldLayoutId id="2147485697" r:id="rId15"/>
    <p:sldLayoutId id="2147485698" r:id="rId16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charset="0"/>
        <a:buChar char=""/>
        <a:defRPr sz="20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54061"/>
        </a:buClr>
        <a:buFont typeface="Wingdings 2" charset="0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charset="0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254061"/>
        </a:buClr>
        <a:buFont typeface="Wingdings 2" charset="0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charset="0"/>
        <a:buChar char="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/>
          <p:cNvSpPr>
            <a:spLocks/>
          </p:cNvSpPr>
          <p:nvPr/>
        </p:nvSpPr>
        <p:spPr bwMode="auto">
          <a:xfrm>
            <a:off x="1979613" y="1417638"/>
            <a:ext cx="4968875" cy="145097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30479" bIns="0"/>
          <a:lstStyle/>
          <a:p>
            <a:pPr marL="201216" indent="-171450" algn="ctr" eaLnBrk="1" fontAlgn="auto" hangingPunct="1"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ct val="125000"/>
              <a:defRPr/>
            </a:pPr>
            <a:endParaRPr lang="en-GB" sz="2700" dirty="0">
              <a:solidFill>
                <a:srgbClr val="056CB6"/>
              </a:solidFill>
              <a:ea typeface="+mn-ea"/>
              <a:cs typeface="+mn-cs"/>
            </a:endParaRPr>
          </a:p>
        </p:txBody>
      </p:sp>
      <p:sp>
        <p:nvSpPr>
          <p:cNvPr id="2052" name="AutoShape 5"/>
          <p:cNvSpPr>
            <a:spLocks noChangeAspect="1" noChangeArrowheads="1"/>
          </p:cNvSpPr>
          <p:nvPr/>
        </p:nvSpPr>
        <p:spPr bwMode="auto">
          <a:xfrm>
            <a:off x="1412875" y="1127125"/>
            <a:ext cx="2698750" cy="4397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0483" name="Titre 3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800200"/>
          </a:xfrm>
        </p:spPr>
        <p:txBody>
          <a:bodyPr/>
          <a:lstStyle/>
          <a:p>
            <a:pPr eaLnBrk="1" hangingPunct="1"/>
            <a:r>
              <a:rPr lang="fr-FR" b="1" dirty="0" smtClean="0">
                <a:latin typeface="Century Gothic" charset="0"/>
                <a:ea typeface="MS PGothic" charset="0"/>
                <a:cs typeface="MS PGothic" charset="0"/>
              </a:rPr>
              <a:t>Collectes de données</a:t>
            </a:r>
            <a:endParaRPr lang="fr-FR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pic>
        <p:nvPicPr>
          <p:cNvPr id="20484" name="Picture 13" descr="ECH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565775"/>
            <a:ext cx="7699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0" descr="https://pbs.twimg.com/profile_images/2226122424/UNHCR_Logo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525" y="5576888"/>
            <a:ext cx="735013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2" descr="IDMC logo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5683250"/>
            <a:ext cx="23796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ous-titre 4"/>
          <p:cNvSpPr>
            <a:spLocks noGrp="1"/>
          </p:cNvSpPr>
          <p:nvPr>
            <p:ph type="subTitle" idx="1"/>
          </p:nvPr>
        </p:nvSpPr>
        <p:spPr>
          <a:xfrm>
            <a:off x="683568" y="3140967"/>
            <a:ext cx="7776864" cy="2224459"/>
          </a:xfrm>
        </p:spPr>
        <p:txBody>
          <a:bodyPr>
            <a:normAutofit/>
          </a:bodyPr>
          <a:lstStyle/>
          <a:p>
            <a:pPr lvl="0" defTabSz="457200">
              <a:spcBef>
                <a:spcPts val="0"/>
              </a:spcBef>
            </a:pPr>
            <a:r>
              <a:rPr lang="en-US" sz="2800" dirty="0" err="1" smtClean="0">
                <a:solidFill>
                  <a:prstClr val="black"/>
                </a:solidFill>
                <a:cs typeface="Avenir Next Regular"/>
              </a:rPr>
              <a:t>Créer</a:t>
            </a:r>
            <a:r>
              <a:rPr lang="en-US" sz="2800" dirty="0" smtClean="0">
                <a:solidFill>
                  <a:prstClr val="black"/>
                </a:solidFill>
                <a:cs typeface="Avenir Next Regular"/>
              </a:rPr>
              <a:t> un </a:t>
            </a:r>
            <a:r>
              <a:rPr lang="en-US" sz="2800" dirty="0" err="1" smtClean="0">
                <a:solidFill>
                  <a:prstClr val="black"/>
                </a:solidFill>
                <a:cs typeface="Avenir Next Regular"/>
              </a:rPr>
              <a:t>socle</a:t>
            </a:r>
            <a:r>
              <a:rPr lang="en-US" sz="2800" dirty="0" smtClean="0">
                <a:solidFill>
                  <a:prstClr val="black"/>
                </a:solidFill>
                <a:cs typeface="Avenir Next Regular"/>
              </a:rPr>
              <a:t> de </a:t>
            </a:r>
            <a:r>
              <a:rPr lang="en-US" sz="2800" dirty="0" err="1" smtClean="0">
                <a:solidFill>
                  <a:prstClr val="black"/>
                </a:solidFill>
                <a:cs typeface="Avenir Next Regular"/>
              </a:rPr>
              <a:t>données</a:t>
            </a:r>
            <a:r>
              <a:rPr lang="en-US" sz="2800" dirty="0" smtClean="0">
                <a:solidFill>
                  <a:prstClr val="black"/>
                </a:solidFill>
                <a:cs typeface="Avenir Next Regular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cs typeface="Avenir Next Regular"/>
              </a:rPr>
              <a:t>avérées</a:t>
            </a:r>
            <a:r>
              <a:rPr lang="en-US" sz="2800" dirty="0" smtClean="0">
                <a:solidFill>
                  <a:prstClr val="black"/>
                </a:solidFill>
                <a:cs typeface="Avenir Next Regular"/>
              </a:rPr>
              <a:t> pour </a:t>
            </a:r>
            <a:r>
              <a:rPr lang="en-US" sz="2800" dirty="0" err="1" smtClean="0">
                <a:solidFill>
                  <a:prstClr val="black"/>
                </a:solidFill>
                <a:cs typeface="Avenir Next Regular"/>
              </a:rPr>
              <a:t>l’élaboration</a:t>
            </a:r>
            <a:r>
              <a:rPr lang="en-US" sz="2800" dirty="0" smtClean="0">
                <a:solidFill>
                  <a:prstClr val="black"/>
                </a:solidFill>
                <a:cs typeface="Avenir Next Regular"/>
              </a:rPr>
              <a:t> de </a:t>
            </a:r>
            <a:r>
              <a:rPr lang="en-US" sz="2800" dirty="0" err="1" smtClean="0">
                <a:solidFill>
                  <a:prstClr val="black"/>
                </a:solidFill>
                <a:cs typeface="Avenir Next Regular"/>
              </a:rPr>
              <a:t>lois</a:t>
            </a:r>
            <a:r>
              <a:rPr lang="en-US" sz="2800" dirty="0" smtClean="0">
                <a:solidFill>
                  <a:prstClr val="black"/>
                </a:solidFill>
                <a:cs typeface="Avenir Next Regular"/>
              </a:rPr>
              <a:t> et </a:t>
            </a:r>
            <a:r>
              <a:rPr lang="en-US" sz="2800" dirty="0" err="1" smtClean="0">
                <a:solidFill>
                  <a:prstClr val="black"/>
                </a:solidFill>
                <a:cs typeface="Avenir Next Regular"/>
              </a:rPr>
              <a:t>politiques</a:t>
            </a:r>
            <a:endParaRPr lang="en-US" sz="2800" dirty="0" smtClean="0">
              <a:solidFill>
                <a:prstClr val="black"/>
              </a:solidFill>
              <a:latin typeface="Avenir Next Regular"/>
              <a:cs typeface="Avenir Next Regular"/>
            </a:endParaRPr>
          </a:p>
          <a:p>
            <a:pPr lvl="0" defTabSz="457200">
              <a:buClr>
                <a:srgbClr val="4B99FF"/>
              </a:buClr>
            </a:pPr>
            <a:r>
              <a:rPr lang="en-US" sz="2600" dirty="0" smtClean="0">
                <a:solidFill>
                  <a:prstClr val="black"/>
                </a:solidFill>
                <a:cs typeface="Avenir Next Regular"/>
              </a:rPr>
              <a:t>			Joint IDP Profiling Service</a:t>
            </a:r>
          </a:p>
          <a:p>
            <a:pPr lvl="0" defTabSz="457200">
              <a:buClr>
                <a:srgbClr val="4B99FF"/>
              </a:buClr>
            </a:pPr>
            <a:r>
              <a:rPr lang="en-US" sz="1500" dirty="0" smtClean="0">
                <a:solidFill>
                  <a:prstClr val="black">
                    <a:tint val="75000"/>
                  </a:prstClr>
                </a:solidFill>
                <a:latin typeface="Avenir Next Regular"/>
                <a:cs typeface="Avenir Next Regular"/>
              </a:rPr>
              <a:t>			Informing </a:t>
            </a:r>
            <a:r>
              <a:rPr lang="en-US" sz="1500" dirty="0">
                <a:solidFill>
                  <a:prstClr val="black">
                    <a:tint val="75000"/>
                  </a:prstClr>
                </a:solidFill>
                <a:latin typeface="Avenir Next Regular"/>
                <a:cs typeface="Avenir Next Regular"/>
              </a:rPr>
              <a:t>Solutions Together</a:t>
            </a:r>
          </a:p>
          <a:p>
            <a:endParaRPr lang="fr-FR" dirty="0"/>
          </a:p>
        </p:txBody>
      </p:sp>
      <p:pic>
        <p:nvPicPr>
          <p:cNvPr id="11" name="Picture 5" descr="jips_logo_2010_750px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167153"/>
            <a:ext cx="995555" cy="10800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fr-FR" b="1" dirty="0" smtClean="0">
                <a:latin typeface="Century Gothic" charset="0"/>
                <a:ea typeface="MS PGothic" charset="0"/>
                <a:cs typeface="MS PGothic" charset="0"/>
              </a:rPr>
              <a:t>Préparation</a:t>
            </a:r>
            <a:endParaRPr lang="fr-FR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95360" y="4133614"/>
            <a:ext cx="8747125" cy="1416050"/>
            <a:chOff x="323528" y="5419150"/>
            <a:chExt cx="8748464" cy="1415763"/>
          </a:xfrm>
        </p:grpSpPr>
        <p:sp>
          <p:nvSpPr>
            <p:cNvPr id="9" name="Right Arrow 8"/>
            <p:cNvSpPr/>
            <p:nvPr/>
          </p:nvSpPr>
          <p:spPr>
            <a:xfrm>
              <a:off x="323528" y="5419150"/>
              <a:ext cx="8748464" cy="1415763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7452494" y="5877845"/>
              <a:ext cx="503314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6299793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679" y="5877845"/>
              <a:ext cx="503315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3" name="Oval 12"/>
            <p:cNvSpPr/>
            <p:nvPr/>
          </p:nvSpPr>
          <p:spPr>
            <a:xfrm>
              <a:off x="3995977" y="5877845"/>
              <a:ext cx="503315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4" name="Oval 13"/>
            <p:cNvSpPr/>
            <p:nvPr/>
          </p:nvSpPr>
          <p:spPr>
            <a:xfrm>
              <a:off x="2843276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5" name="Oval 14"/>
            <p:cNvSpPr/>
            <p:nvPr/>
          </p:nvSpPr>
          <p:spPr>
            <a:xfrm>
              <a:off x="1692162" y="5877845"/>
              <a:ext cx="503314" cy="50313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539461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>
                <a:solidFill>
                  <a:srgbClr val="E46C0A"/>
                </a:solidFill>
              </a:endParaRPr>
            </a:p>
          </p:txBody>
        </p:sp>
      </p:grpSp>
      <p:sp>
        <p:nvSpPr>
          <p:cNvPr id="29" name="Content Placeholder 5"/>
          <p:cNvSpPr txBox="1">
            <a:spLocks/>
          </p:cNvSpPr>
          <p:nvPr/>
        </p:nvSpPr>
        <p:spPr>
          <a:xfrm>
            <a:off x="468313" y="2502048"/>
            <a:ext cx="66246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200" dirty="0">
              <a:latin typeface="+mn-lt"/>
              <a:ea typeface="+mn-ea"/>
              <a:cs typeface="+mn-cs"/>
            </a:endParaRPr>
          </a:p>
        </p:txBody>
      </p:sp>
      <p:sp>
        <p:nvSpPr>
          <p:cNvPr id="30" name="Content Placeholder 5"/>
          <p:cNvSpPr txBox="1">
            <a:spLocks/>
          </p:cNvSpPr>
          <p:nvPr/>
        </p:nvSpPr>
        <p:spPr>
          <a:xfrm>
            <a:off x="620713" y="2357586"/>
            <a:ext cx="6624637" cy="395128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200" dirty="0">
              <a:latin typeface="Calibri" pitchFamily="34" charset="0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200" dirty="0">
              <a:latin typeface="+mn-lt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1031327" y="5240101"/>
            <a:ext cx="1368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AU" dirty="0" err="1" smtClean="0">
                <a:solidFill>
                  <a:schemeClr val="accent6">
                    <a:lumMod val="50000"/>
                  </a:schemeClr>
                </a:solidFill>
                <a:latin typeface="Avenir Book"/>
                <a:ea typeface="+mn-ea"/>
                <a:cs typeface="Avenir Book"/>
              </a:rPr>
              <a:t>Préparation</a:t>
            </a:r>
            <a:endParaRPr lang="en-AU" dirty="0">
              <a:solidFill>
                <a:schemeClr val="accent6">
                  <a:lumMod val="50000"/>
                </a:schemeClr>
              </a:solidFill>
              <a:latin typeface="Avenir Book"/>
              <a:ea typeface="+mn-ea"/>
              <a:cs typeface="Avenir Book"/>
            </a:endParaRPr>
          </a:p>
        </p:txBody>
      </p:sp>
      <p:sp>
        <p:nvSpPr>
          <p:cNvPr id="31" name="Content Placeholder 5"/>
          <p:cNvSpPr txBox="1">
            <a:spLocks/>
          </p:cNvSpPr>
          <p:nvPr/>
        </p:nvSpPr>
        <p:spPr>
          <a:xfrm>
            <a:off x="468313" y="1700808"/>
            <a:ext cx="7762463" cy="30896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La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portée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et la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forme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de la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politique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déterminera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les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objectifs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de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l’exercice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de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profilage</a:t>
            </a:r>
            <a:endParaRPr lang="en-US" sz="2400" dirty="0">
              <a:solidFill>
                <a:srgbClr val="3E3E3E"/>
              </a:solidFill>
              <a:latin typeface="Century Gothic"/>
              <a:cs typeface="Century Gothic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Le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profilage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informe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le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processus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technique de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développement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de la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loi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ou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politique</a:t>
            </a:r>
            <a:r>
              <a:rPr lang="en-US" sz="2400" dirty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telle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que la definition </a:t>
            </a:r>
            <a:r>
              <a:rPr lang="en-US" sz="24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d’une</a:t>
            </a:r>
            <a:r>
              <a:rPr lang="en-US" sz="2400" dirty="0" smtClean="0">
                <a:solidFill>
                  <a:srgbClr val="3E3E3E"/>
                </a:solidFill>
                <a:latin typeface="Century Gothic"/>
                <a:cs typeface="Century Gothic"/>
              </a:rPr>
              <a:t> PDI</a:t>
            </a:r>
            <a:endParaRPr lang="en-AU" sz="2400" dirty="0">
              <a:solidFill>
                <a:srgbClr val="3E3E3E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59438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fr-FR" b="1" dirty="0" smtClean="0">
                <a:latin typeface="Century Gothic" charset="0"/>
                <a:ea typeface="MS PGothic" charset="0"/>
                <a:cs typeface="MS PGothic" charset="0"/>
              </a:rPr>
              <a:t>Rédaction et consultation</a:t>
            </a:r>
            <a:endParaRPr lang="fr-FR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198437" y="3140968"/>
            <a:ext cx="8747125" cy="1416050"/>
            <a:chOff x="323528" y="5419150"/>
            <a:chExt cx="8748464" cy="1415763"/>
          </a:xfrm>
        </p:grpSpPr>
        <p:sp>
          <p:nvSpPr>
            <p:cNvPr id="9" name="Right Arrow 8"/>
            <p:cNvSpPr/>
            <p:nvPr/>
          </p:nvSpPr>
          <p:spPr>
            <a:xfrm>
              <a:off x="323528" y="5419150"/>
              <a:ext cx="8748464" cy="1415763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7452494" y="5877845"/>
              <a:ext cx="503314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6299793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679" y="5877845"/>
              <a:ext cx="503315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3" name="Oval 12"/>
            <p:cNvSpPr/>
            <p:nvPr/>
          </p:nvSpPr>
          <p:spPr>
            <a:xfrm>
              <a:off x="3995977" y="5877845"/>
              <a:ext cx="503315" cy="503135"/>
            </a:xfrm>
            <a:prstGeom prst="ellipse">
              <a:avLst/>
            </a:prstGeom>
            <a:solidFill>
              <a:srgbClr val="E46C0A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4" name="Oval 13"/>
            <p:cNvSpPr/>
            <p:nvPr/>
          </p:nvSpPr>
          <p:spPr>
            <a:xfrm>
              <a:off x="2843276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5" name="Oval 14"/>
            <p:cNvSpPr/>
            <p:nvPr/>
          </p:nvSpPr>
          <p:spPr>
            <a:xfrm>
              <a:off x="1692162" y="5877845"/>
              <a:ext cx="503314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539461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>
                <a:solidFill>
                  <a:srgbClr val="E46C0A"/>
                </a:solidFill>
              </a:endParaRPr>
            </a:p>
          </p:txBody>
        </p:sp>
      </p:grpSp>
      <p:sp>
        <p:nvSpPr>
          <p:cNvPr id="29" name="Content Placeholder 5"/>
          <p:cNvSpPr txBox="1">
            <a:spLocks/>
          </p:cNvSpPr>
          <p:nvPr/>
        </p:nvSpPr>
        <p:spPr>
          <a:xfrm>
            <a:off x="468313" y="2502048"/>
            <a:ext cx="66246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200" dirty="0">
              <a:latin typeface="+mn-lt"/>
              <a:ea typeface="+mn-ea"/>
              <a:cs typeface="+mn-cs"/>
            </a:endParaRPr>
          </a:p>
        </p:txBody>
      </p:sp>
      <p:sp>
        <p:nvSpPr>
          <p:cNvPr id="30" name="Content Placeholder 5"/>
          <p:cNvSpPr txBox="1">
            <a:spLocks/>
          </p:cNvSpPr>
          <p:nvPr/>
        </p:nvSpPr>
        <p:spPr>
          <a:xfrm>
            <a:off x="620713" y="2357586"/>
            <a:ext cx="6624637" cy="395128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200" dirty="0">
              <a:latin typeface="Calibri" pitchFamily="34" charset="0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200" dirty="0">
              <a:latin typeface="+mn-lt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3203848" y="4293096"/>
            <a:ext cx="18722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dirty="0" err="1" smtClean="0">
                <a:solidFill>
                  <a:schemeClr val="accent6">
                    <a:lumMod val="50000"/>
                  </a:schemeClr>
                </a:solidFill>
                <a:latin typeface="Avenir Book"/>
                <a:ea typeface="+mn-ea"/>
                <a:cs typeface="Avenir Book"/>
              </a:rPr>
              <a:t>Rédaction</a:t>
            </a:r>
            <a:r>
              <a:rPr lang="en-AU" dirty="0" smtClean="0">
                <a:solidFill>
                  <a:schemeClr val="accent6">
                    <a:lumMod val="50000"/>
                  </a:schemeClr>
                </a:solidFill>
                <a:latin typeface="Avenir Book"/>
                <a:ea typeface="+mn-ea"/>
                <a:cs typeface="Avenir Book"/>
              </a:rPr>
              <a:t> et consultation</a:t>
            </a:r>
            <a:endParaRPr lang="en-AU" dirty="0">
              <a:solidFill>
                <a:schemeClr val="accent6">
                  <a:lumMod val="50000"/>
                </a:schemeClr>
              </a:solidFill>
              <a:latin typeface="Avenir Book"/>
              <a:ea typeface="+mn-ea"/>
              <a:cs typeface="Avenir Book"/>
            </a:endParaRPr>
          </a:p>
        </p:txBody>
      </p:sp>
      <p:sp>
        <p:nvSpPr>
          <p:cNvPr id="31" name="Content Placeholder 5"/>
          <p:cNvSpPr txBox="1">
            <a:spLocks/>
          </p:cNvSpPr>
          <p:nvPr/>
        </p:nvSpPr>
        <p:spPr>
          <a:xfrm>
            <a:off x="468313" y="2348880"/>
            <a:ext cx="7762463" cy="352169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entury Gothic"/>
                <a:ea typeface="+mn-ea"/>
                <a:cs typeface="Century Gothic"/>
              </a:rPr>
              <a:t>Les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résultats</a:t>
            </a:r>
            <a:r>
              <a:rPr lang="en-US" sz="2400" dirty="0" smtClean="0">
                <a:latin typeface="Century Gothic"/>
                <a:ea typeface="+mn-ea"/>
                <a:cs typeface="Century Gothic"/>
              </a:rPr>
              <a:t> du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profilage</a:t>
            </a:r>
            <a:r>
              <a:rPr lang="en-US" sz="2400" dirty="0" smtClean="0">
                <a:latin typeface="Century Gothic"/>
                <a:ea typeface="+mn-ea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informent</a:t>
            </a:r>
            <a:r>
              <a:rPr lang="en-US" sz="2400" dirty="0" smtClean="0">
                <a:latin typeface="Century Gothic"/>
                <a:ea typeface="+mn-ea"/>
                <a:cs typeface="Century Gothic"/>
              </a:rPr>
              <a:t> le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contenu</a:t>
            </a:r>
            <a:r>
              <a:rPr lang="en-US" sz="2400" dirty="0" smtClean="0">
                <a:latin typeface="Century Gothic"/>
                <a:ea typeface="+mn-ea"/>
                <a:cs typeface="Century Gothic"/>
              </a:rPr>
              <a:t> de la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loi</a:t>
            </a:r>
            <a:r>
              <a:rPr lang="en-US" sz="2400" dirty="0" smtClean="0">
                <a:latin typeface="Century Gothic"/>
                <a:ea typeface="+mn-ea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ou</a:t>
            </a:r>
            <a:r>
              <a:rPr lang="en-US" sz="2400" dirty="0" smtClean="0">
                <a:latin typeface="Century Gothic"/>
                <a:ea typeface="+mn-ea"/>
                <a:cs typeface="Century Gothic"/>
              </a:rPr>
              <a:t> de la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politique</a:t>
            </a:r>
            <a:endParaRPr lang="en-US" sz="2400" dirty="0">
              <a:latin typeface="Century Gothic"/>
              <a:ea typeface="+mn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77316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fr-FR" sz="3400" b="1" dirty="0" smtClean="0">
                <a:latin typeface="Century Gothic" charset="0"/>
                <a:ea typeface="MS PGothic" charset="0"/>
                <a:cs typeface="MS PGothic" charset="0"/>
              </a:rPr>
              <a:t>Mise en œuvre et monitoring</a:t>
            </a:r>
            <a:endParaRPr lang="fr-FR" sz="3400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198437" y="4437112"/>
            <a:ext cx="8747125" cy="1416050"/>
            <a:chOff x="323528" y="5419150"/>
            <a:chExt cx="8748464" cy="1415763"/>
          </a:xfrm>
        </p:grpSpPr>
        <p:sp>
          <p:nvSpPr>
            <p:cNvPr id="9" name="Right Arrow 8"/>
            <p:cNvSpPr/>
            <p:nvPr/>
          </p:nvSpPr>
          <p:spPr>
            <a:xfrm>
              <a:off x="323528" y="5419150"/>
              <a:ext cx="8748464" cy="1415763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7452494" y="5877845"/>
              <a:ext cx="503314" cy="50313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6299793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679" y="5877845"/>
              <a:ext cx="503315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3" name="Oval 12"/>
            <p:cNvSpPr/>
            <p:nvPr/>
          </p:nvSpPr>
          <p:spPr>
            <a:xfrm>
              <a:off x="3995977" y="5877845"/>
              <a:ext cx="503315" cy="503135"/>
            </a:xfrm>
            <a:prstGeom prst="ellipse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4" name="Oval 13"/>
            <p:cNvSpPr/>
            <p:nvPr/>
          </p:nvSpPr>
          <p:spPr>
            <a:xfrm>
              <a:off x="2843276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5" name="Oval 14"/>
            <p:cNvSpPr/>
            <p:nvPr/>
          </p:nvSpPr>
          <p:spPr>
            <a:xfrm>
              <a:off x="1692162" y="5877845"/>
              <a:ext cx="503314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539461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>
                <a:solidFill>
                  <a:srgbClr val="E46C0A"/>
                </a:solidFill>
              </a:endParaRPr>
            </a:p>
          </p:txBody>
        </p:sp>
      </p:grpSp>
      <p:sp>
        <p:nvSpPr>
          <p:cNvPr id="29" name="Content Placeholder 5"/>
          <p:cNvSpPr txBox="1">
            <a:spLocks/>
          </p:cNvSpPr>
          <p:nvPr/>
        </p:nvSpPr>
        <p:spPr>
          <a:xfrm>
            <a:off x="468313" y="2502048"/>
            <a:ext cx="66246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200" dirty="0">
              <a:latin typeface="+mn-lt"/>
              <a:ea typeface="+mn-ea"/>
              <a:cs typeface="+mn-cs"/>
            </a:endParaRPr>
          </a:p>
        </p:txBody>
      </p:sp>
      <p:sp>
        <p:nvSpPr>
          <p:cNvPr id="30" name="Content Placeholder 5"/>
          <p:cNvSpPr txBox="1">
            <a:spLocks/>
          </p:cNvSpPr>
          <p:nvPr/>
        </p:nvSpPr>
        <p:spPr>
          <a:xfrm>
            <a:off x="620713" y="2357586"/>
            <a:ext cx="6624637" cy="395128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200" dirty="0">
              <a:latin typeface="Calibri" pitchFamily="34" charset="0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200" dirty="0">
              <a:latin typeface="+mn-lt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211960" y="5518973"/>
            <a:ext cx="36724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dirty="0" err="1" smtClean="0">
                <a:solidFill>
                  <a:schemeClr val="accent6">
                    <a:lumMod val="50000"/>
                  </a:schemeClr>
                </a:solidFill>
                <a:latin typeface="Avenir Book"/>
                <a:ea typeface="+mn-ea"/>
                <a:cs typeface="Avenir Book"/>
              </a:rPr>
              <a:t>Mise</a:t>
            </a:r>
            <a:r>
              <a:rPr lang="en-AU" dirty="0" smtClean="0">
                <a:solidFill>
                  <a:schemeClr val="accent6">
                    <a:lumMod val="50000"/>
                  </a:schemeClr>
                </a:solidFill>
                <a:latin typeface="Avenir Book"/>
                <a:ea typeface="+mn-ea"/>
                <a:cs typeface="Avenir Book"/>
              </a:rPr>
              <a:t> </a:t>
            </a:r>
            <a:r>
              <a:rPr lang="en-AU" dirty="0" err="1" smtClean="0">
                <a:solidFill>
                  <a:schemeClr val="accent6">
                    <a:lumMod val="50000"/>
                  </a:schemeClr>
                </a:solidFill>
                <a:latin typeface="Avenir Book"/>
                <a:ea typeface="+mn-ea"/>
                <a:cs typeface="Avenir Book"/>
              </a:rPr>
              <a:t>en</a:t>
            </a:r>
            <a:r>
              <a:rPr lang="en-AU" dirty="0" smtClean="0">
                <a:solidFill>
                  <a:schemeClr val="accent6">
                    <a:lumMod val="50000"/>
                  </a:schemeClr>
                </a:solidFill>
                <a:latin typeface="Avenir Book"/>
                <a:ea typeface="+mn-ea"/>
                <a:cs typeface="Avenir Book"/>
              </a:rPr>
              <a:t> oeuvre et monitoring</a:t>
            </a:r>
            <a:endParaRPr lang="en-AU" dirty="0">
              <a:solidFill>
                <a:schemeClr val="accent6">
                  <a:lumMod val="50000"/>
                </a:schemeClr>
              </a:solidFill>
              <a:latin typeface="Avenir Book"/>
              <a:ea typeface="+mn-ea"/>
              <a:cs typeface="Avenir Book"/>
            </a:endParaRPr>
          </a:p>
        </p:txBody>
      </p:sp>
      <p:sp>
        <p:nvSpPr>
          <p:cNvPr id="31" name="Content Placeholder 5"/>
          <p:cNvSpPr txBox="1">
            <a:spLocks/>
          </p:cNvSpPr>
          <p:nvPr/>
        </p:nvSpPr>
        <p:spPr>
          <a:xfrm>
            <a:off x="468313" y="1484784"/>
            <a:ext cx="5111799" cy="35216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Etablir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un point de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comparaison</a:t>
            </a:r>
            <a:endParaRPr lang="en-AU" sz="2000" dirty="0" smtClean="0">
              <a:solidFill>
                <a:srgbClr val="3E3E3E"/>
              </a:solidFill>
              <a:latin typeface="Century Gothic"/>
              <a:cs typeface="Century Gothic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Informer un plan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d’action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pour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mettre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en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oeuvre la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politique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à travers des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indicateurs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mesurables</a:t>
            </a:r>
            <a:endParaRPr lang="en-AU" sz="2000" dirty="0">
              <a:solidFill>
                <a:srgbClr val="3E3E3E"/>
              </a:solidFill>
              <a:latin typeface="Century Gothic"/>
              <a:cs typeface="Century Gothic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Organiser des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pofilages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de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suivi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pour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surveiller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la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mise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en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oeuvre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Font typeface="Wingdings" charset="2"/>
              <a:buChar char="§"/>
              <a:defRPr/>
            </a:pP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La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fréquence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de la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collecte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dépendra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du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contexte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et de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l’évolution</a:t>
            </a:r>
            <a:r>
              <a:rPr lang="en-AU" sz="2000" dirty="0" smtClean="0">
                <a:solidFill>
                  <a:srgbClr val="3E3E3E"/>
                </a:solidFill>
                <a:latin typeface="Century Gothic"/>
                <a:cs typeface="Century Gothic"/>
              </a:rPr>
              <a:t> de la situation de </a:t>
            </a:r>
            <a:r>
              <a:rPr lang="en-AU" sz="2000" dirty="0" err="1" smtClean="0">
                <a:solidFill>
                  <a:srgbClr val="3E3E3E"/>
                </a:solidFill>
                <a:latin typeface="Century Gothic"/>
                <a:cs typeface="Century Gothic"/>
              </a:rPr>
              <a:t>déplacement</a:t>
            </a:r>
            <a:endParaRPr lang="en-AU" sz="2000" dirty="0">
              <a:solidFill>
                <a:srgbClr val="3E3E3E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389933109"/>
              </p:ext>
            </p:extLst>
          </p:nvPr>
        </p:nvGraphicFramePr>
        <p:xfrm>
          <a:off x="4644008" y="1484784"/>
          <a:ext cx="4355158" cy="3288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2686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fr-FR" sz="3000" b="1" dirty="0" smtClean="0">
                <a:latin typeface="Century Gothic" charset="0"/>
                <a:ea typeface="MS PGothic" charset="0"/>
                <a:cs typeface="MS PGothic" charset="0"/>
              </a:rPr>
              <a:t>Profilage et processus d’élaboration de lois et politiques</a:t>
            </a:r>
            <a:endParaRPr lang="fr-FR" sz="3000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13799" y="620169"/>
            <a:ext cx="8931763" cy="5014017"/>
            <a:chOff x="138862" y="1821911"/>
            <a:chExt cx="8933130" cy="5013002"/>
          </a:xfrm>
        </p:grpSpPr>
        <p:sp>
          <p:nvSpPr>
            <p:cNvPr id="9" name="Right Arrow 8"/>
            <p:cNvSpPr/>
            <p:nvPr/>
          </p:nvSpPr>
          <p:spPr>
            <a:xfrm>
              <a:off x="323528" y="5419150"/>
              <a:ext cx="8748464" cy="1415763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7452494" y="5877845"/>
              <a:ext cx="503314" cy="503135"/>
            </a:xfrm>
            <a:prstGeom prst="ellipse">
              <a:avLst/>
            </a:prstGeom>
            <a:solidFill>
              <a:srgbClr val="E46C0A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299793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679" y="5877845"/>
              <a:ext cx="503315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3" name="Oval 12"/>
            <p:cNvSpPr/>
            <p:nvPr/>
          </p:nvSpPr>
          <p:spPr>
            <a:xfrm>
              <a:off x="3995977" y="5877845"/>
              <a:ext cx="503315" cy="503135"/>
            </a:xfrm>
            <a:prstGeom prst="ellipse">
              <a:avLst/>
            </a:prstGeom>
            <a:solidFill>
              <a:srgbClr val="E46C0A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843276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5" name="Oval 14"/>
            <p:cNvSpPr/>
            <p:nvPr/>
          </p:nvSpPr>
          <p:spPr>
            <a:xfrm>
              <a:off x="1692162" y="5877845"/>
              <a:ext cx="503314" cy="503135"/>
            </a:xfrm>
            <a:prstGeom prst="ellipse">
              <a:avLst/>
            </a:prstGeom>
            <a:solidFill>
              <a:srgbClr val="E46C0A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39461" y="5877845"/>
              <a:ext cx="504902" cy="503135"/>
            </a:xfrm>
            <a:prstGeom prst="ellipse">
              <a:avLst/>
            </a:prstGeom>
            <a:solidFill>
              <a:srgbClr val="E46C0A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 rot="4669306">
              <a:off x="-1620688" y="3604374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>
                  <a:solidFill>
                    <a:srgbClr val="3E3E3E"/>
                  </a:solidFill>
                  <a:latin typeface="Avenir Book"/>
                  <a:cs typeface="Avenir Book"/>
                </a:rPr>
                <a:t>Initiation</a:t>
              </a:r>
            </a:p>
          </p:txBody>
        </p:sp>
        <p:sp>
          <p:nvSpPr>
            <p:cNvPr id="22" name="TextBox 12"/>
            <p:cNvSpPr txBox="1">
              <a:spLocks noChangeArrowheads="1"/>
            </p:cNvSpPr>
            <p:nvPr/>
          </p:nvSpPr>
          <p:spPr bwMode="auto">
            <a:xfrm rot="4585402">
              <a:off x="-516148" y="3602891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 err="1" smtClean="0">
                  <a:solidFill>
                    <a:srgbClr val="3E3E3E"/>
                  </a:solidFill>
                  <a:latin typeface="Avenir Book"/>
                  <a:cs typeface="Avenir Book"/>
                </a:rPr>
                <a:t>Préparation</a:t>
              </a:r>
              <a:endParaRPr lang="en-AU" dirty="0">
                <a:solidFill>
                  <a:srgbClr val="3E3E3E"/>
                </a:solidFill>
                <a:latin typeface="Avenir Book"/>
                <a:cs typeface="Avenir Book"/>
              </a:endParaRPr>
            </a:p>
          </p:txBody>
        </p:sp>
        <p:sp>
          <p:nvSpPr>
            <p:cNvPr id="23" name="TextBox 13"/>
            <p:cNvSpPr txBox="1">
              <a:spLocks noChangeArrowheads="1"/>
            </p:cNvSpPr>
            <p:nvPr/>
          </p:nvSpPr>
          <p:spPr bwMode="auto">
            <a:xfrm rot="4645432">
              <a:off x="564242" y="3648079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>
                  <a:solidFill>
                    <a:srgbClr val="3E3E3E"/>
                  </a:solidFill>
                  <a:latin typeface="Avenir Book"/>
                  <a:cs typeface="Avenir Book"/>
                </a:rPr>
                <a:t>Organisation</a:t>
              </a:r>
            </a:p>
          </p:txBody>
        </p:sp>
        <p:sp>
          <p:nvSpPr>
            <p:cNvPr id="24" name="TextBox 14"/>
            <p:cNvSpPr txBox="1">
              <a:spLocks noChangeArrowheads="1"/>
            </p:cNvSpPr>
            <p:nvPr/>
          </p:nvSpPr>
          <p:spPr bwMode="auto">
            <a:xfrm rot="4522558">
              <a:off x="1748117" y="3657589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 err="1" smtClean="0">
                  <a:solidFill>
                    <a:srgbClr val="3E3E3E"/>
                  </a:solidFill>
                  <a:latin typeface="Avenir Book"/>
                  <a:cs typeface="Avenir Book"/>
                </a:rPr>
                <a:t>Rédaction</a:t>
              </a:r>
              <a:r>
                <a:rPr lang="en-AU" dirty="0" smtClean="0">
                  <a:solidFill>
                    <a:srgbClr val="3E3E3E"/>
                  </a:solidFill>
                  <a:latin typeface="Avenir Book"/>
                  <a:cs typeface="Avenir Book"/>
                </a:rPr>
                <a:t> &amp; </a:t>
              </a:r>
              <a:r>
                <a:rPr lang="en-AU" dirty="0">
                  <a:solidFill>
                    <a:srgbClr val="3E3E3E"/>
                  </a:solidFill>
                  <a:latin typeface="Avenir Book"/>
                  <a:cs typeface="Avenir Book"/>
                </a:rPr>
                <a:t>c</a:t>
              </a:r>
              <a:r>
                <a:rPr lang="en-AU" dirty="0" smtClean="0">
                  <a:solidFill>
                    <a:srgbClr val="3E3E3E"/>
                  </a:solidFill>
                  <a:latin typeface="Avenir Book"/>
                  <a:cs typeface="Avenir Book"/>
                </a:rPr>
                <a:t>onsultation</a:t>
              </a:r>
              <a:endParaRPr lang="en-AU" dirty="0">
                <a:solidFill>
                  <a:srgbClr val="3E3E3E"/>
                </a:solidFill>
                <a:latin typeface="Avenir Book"/>
                <a:cs typeface="Avenir Book"/>
              </a:endParaRPr>
            </a:p>
          </p:txBody>
        </p:sp>
        <p:sp>
          <p:nvSpPr>
            <p:cNvPr id="25" name="TextBox 15"/>
            <p:cNvSpPr txBox="1">
              <a:spLocks noChangeArrowheads="1"/>
            </p:cNvSpPr>
            <p:nvPr/>
          </p:nvSpPr>
          <p:spPr bwMode="auto">
            <a:xfrm rot="4406173">
              <a:off x="2883299" y="3619951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>
                  <a:solidFill>
                    <a:srgbClr val="3E3E3E"/>
                  </a:solidFill>
                  <a:latin typeface="Avenir Book"/>
                  <a:cs typeface="Avenir Book"/>
                </a:rPr>
                <a:t>Validation</a:t>
              </a:r>
            </a:p>
          </p:txBody>
        </p:sp>
        <p:sp>
          <p:nvSpPr>
            <p:cNvPr id="26" name="TextBox 16"/>
            <p:cNvSpPr txBox="1">
              <a:spLocks noChangeArrowheads="1"/>
            </p:cNvSpPr>
            <p:nvPr/>
          </p:nvSpPr>
          <p:spPr bwMode="auto">
            <a:xfrm rot="4471749">
              <a:off x="4066636" y="3633325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>
                  <a:solidFill>
                    <a:srgbClr val="3E3E3E"/>
                  </a:solidFill>
                  <a:latin typeface="Avenir Book"/>
                  <a:cs typeface="Avenir Book"/>
                </a:rPr>
                <a:t>Adoption</a:t>
              </a:r>
            </a:p>
          </p:txBody>
        </p:sp>
        <p:sp>
          <p:nvSpPr>
            <p:cNvPr id="27" name="TextBox 17"/>
            <p:cNvSpPr txBox="1">
              <a:spLocks noChangeArrowheads="1"/>
            </p:cNvSpPr>
            <p:nvPr/>
          </p:nvSpPr>
          <p:spPr bwMode="auto">
            <a:xfrm rot="4433844">
              <a:off x="5166619" y="3581432"/>
              <a:ext cx="3888432" cy="369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 err="1" smtClean="0">
                  <a:solidFill>
                    <a:srgbClr val="3E3E3E"/>
                  </a:solidFill>
                  <a:latin typeface="Avenir Book"/>
                  <a:cs typeface="Avenir Book"/>
                </a:rPr>
                <a:t>Mise</a:t>
              </a:r>
              <a:r>
                <a:rPr lang="en-AU" dirty="0" smtClean="0">
                  <a:solidFill>
                    <a:srgbClr val="3E3E3E"/>
                  </a:solidFill>
                  <a:latin typeface="Avenir Book"/>
                  <a:cs typeface="Avenir Book"/>
                </a:rPr>
                <a:t> </a:t>
              </a:r>
              <a:r>
                <a:rPr lang="en-AU" dirty="0" err="1" smtClean="0">
                  <a:solidFill>
                    <a:srgbClr val="3E3E3E"/>
                  </a:solidFill>
                  <a:latin typeface="Avenir Book"/>
                  <a:cs typeface="Avenir Book"/>
                </a:rPr>
                <a:t>en</a:t>
              </a:r>
              <a:r>
                <a:rPr lang="en-AU" dirty="0" smtClean="0">
                  <a:solidFill>
                    <a:srgbClr val="3E3E3E"/>
                  </a:solidFill>
                  <a:latin typeface="Avenir Book"/>
                  <a:cs typeface="Avenir Book"/>
                </a:rPr>
                <a:t> oeuvre et monitoring</a:t>
              </a:r>
              <a:endParaRPr lang="en-AU" dirty="0">
                <a:solidFill>
                  <a:srgbClr val="3E3E3E"/>
                </a:solidFill>
                <a:latin typeface="Avenir Book"/>
                <a:cs typeface="Avenir Book"/>
              </a:endParaRPr>
            </a:p>
          </p:txBody>
        </p:sp>
      </p:grpSp>
      <p:sp>
        <p:nvSpPr>
          <p:cNvPr id="30" name="Content Placeholder 5"/>
          <p:cNvSpPr txBox="1">
            <a:spLocks/>
          </p:cNvSpPr>
          <p:nvPr/>
        </p:nvSpPr>
        <p:spPr>
          <a:xfrm>
            <a:off x="620713" y="2357586"/>
            <a:ext cx="6624637" cy="395128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200" dirty="0">
              <a:latin typeface="Calibri" pitchFamily="34" charset="0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345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8228013" cy="1196975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Ressources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 sur le </a:t>
            </a:r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profilage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 </a:t>
            </a:r>
            <a:endParaRPr lang="en-US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491880" y="1579517"/>
            <a:ext cx="4824264" cy="3888457"/>
          </a:xfrm>
        </p:spPr>
        <p:txBody>
          <a:bodyPr rtlCol="0">
            <a:noAutofit/>
          </a:bodyPr>
          <a:lstStyle/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1970" dirty="0">
                <a:solidFill>
                  <a:srgbClr val="E46C0A"/>
                </a:solidFill>
              </a:rPr>
              <a:t>Joint IDP Profiling Service</a:t>
            </a:r>
            <a:r>
              <a:rPr lang="en-US" sz="1970" dirty="0">
                <a:solidFill>
                  <a:srgbClr val="4B99FF"/>
                </a:solidFill>
              </a:rPr>
              <a:t> </a:t>
            </a:r>
            <a:r>
              <a:rPr lang="en-US" sz="1970" dirty="0" smtClean="0">
                <a:solidFill>
                  <a:srgbClr val="4B99FF"/>
                </a:solidFill>
              </a:rPr>
              <a:t> </a:t>
            </a:r>
            <a:r>
              <a:rPr lang="en-US" sz="1970" dirty="0" err="1"/>
              <a:t>soutient</a:t>
            </a:r>
            <a:r>
              <a:rPr lang="en-US" sz="1970" dirty="0"/>
              <a:t> les </a:t>
            </a:r>
            <a:r>
              <a:rPr lang="en-US" sz="1970" dirty="0" err="1"/>
              <a:t>gouvernements</a:t>
            </a:r>
            <a:r>
              <a:rPr lang="en-US" sz="1970" dirty="0"/>
              <a:t> et les </a:t>
            </a:r>
            <a:r>
              <a:rPr lang="en-US" sz="1970" dirty="0" err="1" smtClean="0"/>
              <a:t>agences</a:t>
            </a:r>
            <a:r>
              <a:rPr lang="en-US" sz="1970" dirty="0" smtClean="0"/>
              <a:t> </a:t>
            </a:r>
            <a:r>
              <a:rPr lang="en-US" sz="1970" dirty="0" err="1"/>
              <a:t>humanitaires</a:t>
            </a:r>
            <a:r>
              <a:rPr lang="en-US" sz="1970" dirty="0"/>
              <a:t> et de </a:t>
            </a:r>
            <a:r>
              <a:rPr lang="en-US" sz="1970" dirty="0" err="1"/>
              <a:t>développement</a:t>
            </a:r>
            <a:r>
              <a:rPr lang="en-US" sz="1970" dirty="0"/>
              <a:t> www.jips.org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1970" dirty="0" smtClean="0">
                <a:solidFill>
                  <a:srgbClr val="E46C0A"/>
                </a:solidFill>
              </a:rPr>
              <a:t>Profiling </a:t>
            </a:r>
            <a:r>
              <a:rPr lang="en-US" sz="1970" dirty="0">
                <a:solidFill>
                  <a:srgbClr val="E46C0A"/>
                </a:solidFill>
              </a:rPr>
              <a:t>Coordination Training (PCT</a:t>
            </a:r>
            <a:r>
              <a:rPr lang="en-US" sz="1970" dirty="0" smtClean="0">
                <a:solidFill>
                  <a:srgbClr val="E46C0A"/>
                </a:solidFill>
              </a:rPr>
              <a:t>) </a:t>
            </a:r>
            <a:r>
              <a:rPr lang="en-US" sz="1970" dirty="0" err="1" smtClean="0"/>
              <a:t>forme</a:t>
            </a:r>
            <a:r>
              <a:rPr lang="en-US" sz="1970" dirty="0" smtClean="0"/>
              <a:t> des </a:t>
            </a:r>
            <a:r>
              <a:rPr lang="en-US" sz="1970" dirty="0" err="1" smtClean="0"/>
              <a:t>professionnels</a:t>
            </a:r>
            <a:r>
              <a:rPr lang="en-US" sz="1970" dirty="0" smtClean="0"/>
              <a:t> sur la coordination du </a:t>
            </a:r>
            <a:r>
              <a:rPr lang="en-US" sz="1970" dirty="0" err="1" smtClean="0"/>
              <a:t>profilage</a:t>
            </a:r>
            <a:r>
              <a:rPr lang="en-US" sz="1970" dirty="0" smtClean="0"/>
              <a:t> </a:t>
            </a:r>
            <a:r>
              <a:rPr lang="en-US" sz="1970" dirty="0" err="1" smtClean="0"/>
              <a:t>dans</a:t>
            </a:r>
            <a:r>
              <a:rPr lang="en-US" sz="1970" dirty="0" smtClean="0"/>
              <a:t> les </a:t>
            </a:r>
            <a:r>
              <a:rPr lang="en-US" sz="1970" dirty="0" smtClean="0"/>
              <a:t>situations </a:t>
            </a:r>
            <a:r>
              <a:rPr lang="en-US" sz="1970" dirty="0" smtClean="0"/>
              <a:t>de </a:t>
            </a:r>
            <a:r>
              <a:rPr lang="en-US" sz="1970" dirty="0" err="1" smtClean="0"/>
              <a:t>déplacement</a:t>
            </a:r>
            <a:r>
              <a:rPr lang="en-US" sz="1970" dirty="0" smtClean="0"/>
              <a:t> </a:t>
            </a:r>
            <a:r>
              <a:rPr lang="en-US" sz="1970" dirty="0" err="1" smtClean="0"/>
              <a:t>prolongé</a:t>
            </a:r>
            <a:r>
              <a:rPr lang="en-US" sz="1970" dirty="0" smtClean="0">
                <a:solidFill>
                  <a:srgbClr val="E46C0A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fr-FR" sz="1970" dirty="0" smtClean="0">
                <a:solidFill>
                  <a:srgbClr val="E46C0A"/>
                </a:solidFill>
              </a:rPr>
              <a:t>Guide </a:t>
            </a:r>
            <a:r>
              <a:rPr lang="fr-FR" sz="1970" dirty="0">
                <a:solidFill>
                  <a:srgbClr val="E46C0A"/>
                </a:solidFill>
              </a:rPr>
              <a:t>sur le profilage des personnes </a:t>
            </a:r>
            <a:r>
              <a:rPr lang="fr-FR" sz="1970" dirty="0" smtClean="0">
                <a:solidFill>
                  <a:srgbClr val="E46C0A"/>
                </a:solidFill>
              </a:rPr>
              <a:t>déplacées </a:t>
            </a:r>
            <a:r>
              <a:rPr lang="en-US" sz="1970" dirty="0" err="1" smtClean="0"/>
              <a:t>développé</a:t>
            </a:r>
            <a:r>
              <a:rPr lang="en-US" sz="1970" dirty="0" smtClean="0"/>
              <a:t> par </a:t>
            </a:r>
            <a:r>
              <a:rPr lang="en-US" sz="1970" dirty="0"/>
              <a:t>OCHA </a:t>
            </a:r>
            <a:r>
              <a:rPr lang="en-US" sz="1970" dirty="0" smtClean="0"/>
              <a:t>et IDMC</a:t>
            </a:r>
            <a:endParaRPr lang="en-US" sz="1970" dirty="0"/>
          </a:p>
        </p:txBody>
      </p:sp>
      <p:pic>
        <p:nvPicPr>
          <p:cNvPr id="4" name="Picture 3" descr="jips_logo_2010_750px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56792"/>
            <a:ext cx="1175379" cy="1275077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81"/>
          <a:stretch/>
        </p:blipFill>
        <p:spPr bwMode="auto">
          <a:xfrm>
            <a:off x="611560" y="3336815"/>
            <a:ext cx="2721852" cy="141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t="-1" b="1787"/>
          <a:stretch/>
        </p:blipFill>
        <p:spPr>
          <a:xfrm>
            <a:off x="1979712" y="5002094"/>
            <a:ext cx="1334767" cy="111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32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8228013" cy="1196975"/>
          </a:xfrm>
        </p:spPr>
        <p:txBody>
          <a:bodyPr/>
          <a:lstStyle/>
          <a:p>
            <a:pPr eaLnBrk="1" hangingPunct="1"/>
            <a:r>
              <a:rPr lang="en-US" sz="3400" b="1" dirty="0" err="1" smtClean="0">
                <a:latin typeface="Century Gothic" charset="0"/>
                <a:ea typeface="MS PGothic" charset="0"/>
                <a:cs typeface="MS PGothic" charset="0"/>
              </a:rPr>
              <a:t>Ressources</a:t>
            </a:r>
            <a:r>
              <a:rPr lang="en-US" sz="3400" b="1" dirty="0" smtClean="0">
                <a:latin typeface="Century Gothic" charset="0"/>
                <a:ea typeface="MS PGothic" charset="0"/>
                <a:cs typeface="MS PGothic" charset="0"/>
              </a:rPr>
              <a:t> </a:t>
            </a:r>
            <a:r>
              <a:rPr lang="en-US" sz="3400" b="1" dirty="0" err="1" smtClean="0">
                <a:latin typeface="Century Gothic" charset="0"/>
                <a:ea typeface="MS PGothic" charset="0"/>
                <a:cs typeface="MS PGothic" charset="0"/>
              </a:rPr>
              <a:t>en</a:t>
            </a:r>
            <a:r>
              <a:rPr lang="en-US" sz="3400" b="1" dirty="0" smtClean="0">
                <a:latin typeface="Century Gothic" charset="0"/>
                <a:ea typeface="MS PGothic" charset="0"/>
                <a:cs typeface="MS PGothic" charset="0"/>
              </a:rPr>
              <a:t> </a:t>
            </a:r>
            <a:r>
              <a:rPr lang="en-US" sz="3400" b="1" dirty="0" err="1" smtClean="0">
                <a:latin typeface="Century Gothic" charset="0"/>
                <a:ea typeface="MS PGothic" charset="0"/>
                <a:cs typeface="MS PGothic" charset="0"/>
              </a:rPr>
              <a:t>ligne</a:t>
            </a:r>
            <a:endParaRPr lang="en-US" sz="3400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75856" y="1579517"/>
            <a:ext cx="5040288" cy="4441771"/>
          </a:xfrm>
        </p:spPr>
        <p:txBody>
          <a:bodyPr rtlCol="0">
            <a:noAutofit/>
          </a:bodyPr>
          <a:lstStyle/>
          <a:p>
            <a:pPr>
              <a:buFont typeface="Wingdings" charset="2"/>
              <a:buChar char="§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Outils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et guides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génériques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err="1"/>
              <a:t>naviguer</a:t>
            </a:r>
            <a:r>
              <a:rPr lang="en-US" dirty="0"/>
              <a:t> pour </a:t>
            </a:r>
            <a:r>
              <a:rPr lang="en-US" dirty="0" err="1"/>
              <a:t>trouver</a:t>
            </a:r>
            <a:r>
              <a:rPr lang="en-US" dirty="0"/>
              <a:t> assistance, inspiration et </a:t>
            </a:r>
            <a:r>
              <a:rPr lang="en-US" dirty="0" err="1"/>
              <a:t>informations</a:t>
            </a:r>
            <a:r>
              <a:rPr lang="en-US" dirty="0"/>
              <a:t> </a:t>
            </a:r>
            <a:r>
              <a:rPr lang="en-US" dirty="0" smtClean="0"/>
              <a:t>sur </a:t>
            </a:r>
            <a:r>
              <a:rPr lang="en-US" dirty="0" err="1"/>
              <a:t>toutes</a:t>
            </a:r>
            <a:r>
              <a:rPr lang="en-US" dirty="0"/>
              <a:t> les </a:t>
            </a:r>
            <a:r>
              <a:rPr lang="en-US" dirty="0" err="1"/>
              <a:t>étapes</a:t>
            </a:r>
            <a:r>
              <a:rPr lang="en-US" dirty="0"/>
              <a:t> du </a:t>
            </a:r>
            <a:r>
              <a:rPr lang="en-US" dirty="0" err="1"/>
              <a:t>profilage</a:t>
            </a:r>
            <a:r>
              <a:rPr lang="en-US" dirty="0"/>
              <a:t>  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err="1" smtClean="0"/>
              <a:t>Système</a:t>
            </a:r>
            <a:r>
              <a:rPr lang="en-US" dirty="0" smtClean="0"/>
              <a:t> de </a:t>
            </a:r>
            <a:r>
              <a:rPr lang="en-US" dirty="0" err="1" smtClean="0"/>
              <a:t>gestion</a:t>
            </a:r>
            <a:r>
              <a:rPr lang="en-US" dirty="0" smtClean="0"/>
              <a:t> de </a:t>
            </a:r>
            <a:r>
              <a:rPr lang="en-US" dirty="0" err="1" smtClean="0"/>
              <a:t>données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ligne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pour </a:t>
            </a:r>
            <a:r>
              <a:rPr lang="en-US" dirty="0" err="1" smtClean="0">
                <a:solidFill>
                  <a:schemeClr val="accent6"/>
                </a:solidFill>
              </a:rPr>
              <a:t>analyser</a:t>
            </a:r>
            <a:r>
              <a:rPr lang="en-US" dirty="0" smtClean="0">
                <a:solidFill>
                  <a:schemeClr val="accent6"/>
                </a:solidFill>
              </a:rPr>
              <a:t> et faire des rapports </a:t>
            </a:r>
            <a:r>
              <a:rPr lang="en-US" dirty="0" smtClean="0"/>
              <a:t>sur les </a:t>
            </a:r>
            <a:r>
              <a:rPr lang="en-US" dirty="0" err="1" smtClean="0"/>
              <a:t>données</a:t>
            </a:r>
            <a:r>
              <a:rPr lang="en-US" dirty="0" smtClean="0"/>
              <a:t> </a:t>
            </a:r>
            <a:r>
              <a:rPr lang="en-US" dirty="0" err="1" smtClean="0"/>
              <a:t>collectées</a:t>
            </a:r>
            <a:r>
              <a:rPr lang="en-US" dirty="0" smtClean="0"/>
              <a:t> </a:t>
            </a:r>
            <a:r>
              <a:rPr lang="en-US" dirty="0" err="1" smtClean="0"/>
              <a:t>durant</a:t>
            </a:r>
            <a:r>
              <a:rPr lang="en-US" dirty="0" smtClean="0"/>
              <a:t> le </a:t>
            </a:r>
            <a:r>
              <a:rPr lang="en-US" dirty="0" err="1" smtClean="0"/>
              <a:t>profilage</a:t>
            </a: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Base de </a:t>
            </a:r>
            <a:r>
              <a:rPr lang="en-US" dirty="0" err="1" smtClean="0">
                <a:solidFill>
                  <a:schemeClr val="accent6"/>
                </a:solidFill>
              </a:rPr>
              <a:t>données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en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ligne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pour le </a:t>
            </a:r>
            <a:r>
              <a:rPr lang="en-US" dirty="0" err="1" smtClean="0"/>
              <a:t>partage</a:t>
            </a:r>
            <a:r>
              <a:rPr lang="en-US" dirty="0" smtClean="0"/>
              <a:t> </a:t>
            </a:r>
            <a:r>
              <a:rPr lang="en-US" dirty="0" err="1" smtClean="0"/>
              <a:t>d’outils</a:t>
            </a:r>
            <a:r>
              <a:rPr lang="en-US" dirty="0" smtClean="0"/>
              <a:t> et de guides sur le </a:t>
            </a:r>
            <a:r>
              <a:rPr lang="en-US" dirty="0" err="1" smtClean="0"/>
              <a:t>profilage</a:t>
            </a:r>
            <a:r>
              <a:rPr lang="en-US" dirty="0" smtClean="0"/>
              <a:t> et les </a:t>
            </a:r>
            <a:r>
              <a:rPr lang="en-US" dirty="0" err="1" smtClean="0"/>
              <a:t>activités</a:t>
            </a:r>
            <a:r>
              <a:rPr lang="en-US" dirty="0" smtClean="0"/>
              <a:t> </a:t>
            </a:r>
            <a:r>
              <a:rPr lang="en-US" dirty="0" err="1" smtClean="0"/>
              <a:t>d’évaluation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7" name="Picture 6" descr="http://www.jips.org/system/ckeditor_assets/pictures/42/content_jet-banner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2643976" cy="79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87" y="3068960"/>
            <a:ext cx="2616933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ttp://www.jips.org/system/ckeditor_assets/pictures/9/content_park_logo_rvb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" r="897"/>
          <a:stretch/>
        </p:blipFill>
        <p:spPr bwMode="auto">
          <a:xfrm>
            <a:off x="494587" y="4547933"/>
            <a:ext cx="2616933" cy="75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509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8228013" cy="1196975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Pourquoi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 </a:t>
            </a:r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avons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-nous </a:t>
            </a:r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besoin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 de </a:t>
            </a:r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données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?</a:t>
            </a:r>
            <a:endParaRPr lang="en-US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7416800" cy="403225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En</a:t>
            </a:r>
            <a:r>
              <a:rPr lang="en-US" sz="2800" dirty="0" smtClean="0">
                <a:solidFill>
                  <a:schemeClr val="tx1"/>
                </a:solidFill>
              </a:rPr>
              <a:t> quoi la </a:t>
            </a:r>
            <a:r>
              <a:rPr lang="en-US" sz="2800" dirty="0" err="1" smtClean="0">
                <a:solidFill>
                  <a:schemeClr val="tx1"/>
                </a:solidFill>
              </a:rPr>
              <a:t>collecte</a:t>
            </a:r>
            <a:r>
              <a:rPr lang="en-US" sz="2800" dirty="0" smtClean="0">
                <a:solidFill>
                  <a:schemeClr val="tx1"/>
                </a:solidFill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</a:rPr>
              <a:t>données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est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importante</a:t>
            </a:r>
            <a:r>
              <a:rPr lang="en-US" sz="2800" dirty="0" smtClean="0">
                <a:solidFill>
                  <a:schemeClr val="tx1"/>
                </a:solidFill>
              </a:rPr>
              <a:t> pour </a:t>
            </a:r>
            <a:r>
              <a:rPr lang="en-US" sz="2800" dirty="0" err="1" smtClean="0">
                <a:solidFill>
                  <a:schemeClr val="tx1"/>
                </a:solidFill>
              </a:rPr>
              <a:t>l’élaboration</a:t>
            </a:r>
            <a:r>
              <a:rPr lang="en-US" sz="2800" dirty="0" smtClean="0">
                <a:solidFill>
                  <a:schemeClr val="tx1"/>
                </a:solidFill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</a:rPr>
              <a:t>lois</a:t>
            </a:r>
            <a:r>
              <a:rPr lang="en-US" sz="2800" dirty="0" smtClean="0">
                <a:solidFill>
                  <a:schemeClr val="tx1"/>
                </a:solidFill>
              </a:rPr>
              <a:t> et de </a:t>
            </a:r>
            <a:r>
              <a:rPr lang="en-US" sz="2800" dirty="0" err="1" smtClean="0">
                <a:solidFill>
                  <a:schemeClr val="tx1"/>
                </a:solidFill>
              </a:rPr>
              <a:t>politiques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8228013" cy="1196975"/>
          </a:xfrm>
        </p:spPr>
        <p:txBody>
          <a:bodyPr/>
          <a:lstStyle/>
          <a:p>
            <a:pPr eaLnBrk="1" hangingPunct="1"/>
            <a:r>
              <a:rPr lang="en-US" sz="3200" b="1" dirty="0" err="1" smtClean="0">
                <a:latin typeface="Century Gothic" charset="0"/>
                <a:ea typeface="MS PGothic" charset="0"/>
                <a:cs typeface="MS PGothic" charset="0"/>
              </a:rPr>
              <a:t>Formuler</a:t>
            </a:r>
            <a:r>
              <a:rPr lang="en-US" sz="3200" b="1" dirty="0" smtClean="0">
                <a:latin typeface="Century Gothic" charset="0"/>
                <a:ea typeface="MS PGothic" charset="0"/>
                <a:cs typeface="MS PGothic" charset="0"/>
              </a:rPr>
              <a:t> </a:t>
            </a:r>
            <a:r>
              <a:rPr lang="en-US" sz="3200" b="1" dirty="0" err="1" smtClean="0">
                <a:latin typeface="Century Gothic" charset="0"/>
                <a:ea typeface="MS PGothic" charset="0"/>
                <a:cs typeface="MS PGothic" charset="0"/>
              </a:rPr>
              <a:t>une</a:t>
            </a:r>
            <a:r>
              <a:rPr lang="en-US" sz="3200" b="1" dirty="0" smtClean="0">
                <a:latin typeface="Century Gothic" charset="0"/>
                <a:ea typeface="MS PGothic" charset="0"/>
                <a:cs typeface="MS PGothic" charset="0"/>
              </a:rPr>
              <a:t> </a:t>
            </a:r>
            <a:r>
              <a:rPr lang="en-US" sz="3200" b="1" dirty="0" err="1" smtClean="0">
                <a:latin typeface="Century Gothic" charset="0"/>
                <a:ea typeface="MS PGothic" charset="0"/>
                <a:cs typeface="MS PGothic" charset="0"/>
              </a:rPr>
              <a:t>approche</a:t>
            </a:r>
            <a:r>
              <a:rPr lang="en-US" sz="3200" b="1" dirty="0" smtClean="0">
                <a:latin typeface="Century Gothic" charset="0"/>
                <a:ea typeface="MS PGothic" charset="0"/>
                <a:cs typeface="MS PGothic" charset="0"/>
              </a:rPr>
              <a:t> à la </a:t>
            </a:r>
            <a:r>
              <a:rPr lang="en-US" sz="3200" b="1" dirty="0" err="1" smtClean="0">
                <a:latin typeface="Century Gothic" charset="0"/>
                <a:ea typeface="MS PGothic" charset="0"/>
                <a:cs typeface="MS PGothic" charset="0"/>
              </a:rPr>
              <a:t>collecte</a:t>
            </a:r>
            <a:r>
              <a:rPr lang="en-US" sz="3200" b="1" dirty="0" smtClean="0">
                <a:latin typeface="Century Gothic" charset="0"/>
                <a:ea typeface="MS PGothic" charset="0"/>
                <a:cs typeface="MS PGothic" charset="0"/>
              </a:rPr>
              <a:t> de </a:t>
            </a:r>
            <a:r>
              <a:rPr lang="en-US" sz="3200" b="1" dirty="0" err="1" smtClean="0">
                <a:latin typeface="Century Gothic" charset="0"/>
                <a:ea typeface="MS PGothic" charset="0"/>
                <a:cs typeface="MS PGothic" charset="0"/>
              </a:rPr>
              <a:t>données</a:t>
            </a:r>
            <a:endParaRPr lang="en-US" sz="3200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50616377"/>
              </p:ext>
            </p:extLst>
          </p:nvPr>
        </p:nvGraphicFramePr>
        <p:xfrm>
          <a:off x="467544" y="1426872"/>
          <a:ext cx="8208912" cy="431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5432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8228013" cy="1196975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Qu’est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 </a:t>
            </a:r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ce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 que le </a:t>
            </a:r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profilage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?</a:t>
            </a:r>
            <a:endParaRPr lang="en-US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296" y="1628775"/>
            <a:ext cx="8209160" cy="4032250"/>
          </a:xfrm>
        </p:spPr>
        <p:txBody>
          <a:bodyPr rtlCol="0"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 smtClean="0"/>
              <a:t>“</a:t>
            </a:r>
            <a:r>
              <a:rPr lang="fr-FR" sz="2800" dirty="0"/>
              <a:t>un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processus concerté</a:t>
            </a:r>
            <a:r>
              <a:rPr lang="fr-FR" sz="2800" dirty="0"/>
              <a:t> d’identification </a:t>
            </a:r>
            <a:r>
              <a:rPr lang="fr-FR" sz="2800" dirty="0" smtClean="0"/>
              <a:t>de groupes </a:t>
            </a:r>
            <a:r>
              <a:rPr lang="fr-FR" sz="2800" dirty="0"/>
              <a:t>ou d’individus déplacés à l’intérieur de leur propre pays à travers la </a:t>
            </a:r>
            <a:r>
              <a:rPr lang="fr-FR" sz="2800" dirty="0" smtClean="0"/>
              <a:t>collecte de </a:t>
            </a:r>
            <a:r>
              <a:rPr lang="fr-FR" sz="2800" dirty="0"/>
              <a:t>données, notamment le décompte et l’analyse, afin de prendre des mesures </a:t>
            </a:r>
            <a:r>
              <a:rPr lang="fr-FR" sz="2800" dirty="0" smtClean="0"/>
              <a:t>pour défendre </a:t>
            </a:r>
            <a:r>
              <a:rPr lang="fr-FR" sz="2800" dirty="0"/>
              <a:t>leurs intérêts, les protéger et les assister, et permettre, en définitive, </a:t>
            </a:r>
            <a:r>
              <a:rPr lang="fr-FR" sz="2800" dirty="0" smtClean="0"/>
              <a:t>de trouver </a:t>
            </a:r>
            <a:r>
              <a:rPr lang="fr-FR" sz="2800" dirty="0"/>
              <a:t>une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solution à leur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déplacement</a:t>
            </a:r>
            <a:r>
              <a:rPr lang="en-US" sz="2800" dirty="0" smtClean="0">
                <a:solidFill>
                  <a:srgbClr val="E46C0A"/>
                </a:solidFill>
              </a:rPr>
              <a:t>.</a:t>
            </a:r>
            <a:r>
              <a:rPr lang="en-US" sz="2800" dirty="0" smtClean="0"/>
              <a:t>”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i="1" dirty="0" smtClean="0"/>
              <a:t>Source</a:t>
            </a:r>
            <a:r>
              <a:rPr lang="en-US" i="1" dirty="0"/>
              <a:t>: </a:t>
            </a:r>
            <a:r>
              <a:rPr lang="en-US" i="1" dirty="0" smtClean="0"/>
              <a:t>OCHA/IDMC </a:t>
            </a:r>
            <a:r>
              <a:rPr lang="fr-FR" i="1" dirty="0" smtClean="0"/>
              <a:t>Guide </a:t>
            </a:r>
            <a:r>
              <a:rPr lang="fr-FR" i="1" dirty="0"/>
              <a:t>sur le profilage des </a:t>
            </a:r>
            <a:r>
              <a:rPr lang="fr-FR" i="1" dirty="0" smtClean="0"/>
              <a:t>personnes déplacées</a:t>
            </a:r>
            <a:r>
              <a:rPr lang="en-US" i="1" dirty="0" smtClean="0"/>
              <a:t>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04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8228013" cy="1196975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Qu’est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 </a:t>
            </a:r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ce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 que le </a:t>
            </a:r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profilage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?</a:t>
            </a:r>
            <a:endParaRPr lang="en-US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296" y="1484784"/>
            <a:ext cx="5616872" cy="4032250"/>
          </a:xfrm>
        </p:spPr>
        <p:txBody>
          <a:bodyPr rtlCol="0">
            <a:noAutofit/>
          </a:bodyPr>
          <a:lstStyle/>
          <a:p>
            <a:pPr>
              <a:spcBef>
                <a:spcPts val="200"/>
              </a:spcBef>
              <a:spcAft>
                <a:spcPts val="800"/>
              </a:spcAft>
              <a:buFont typeface="Wingdings" charset="2"/>
              <a:buChar char="§"/>
            </a:pPr>
            <a:r>
              <a:rPr lang="en-US" sz="1800" dirty="0" smtClean="0">
                <a:solidFill>
                  <a:srgbClr val="E46C0A"/>
                </a:solidFill>
              </a:rPr>
              <a:t>Un </a:t>
            </a:r>
            <a:r>
              <a:rPr lang="en-US" sz="1800" dirty="0" err="1" smtClean="0">
                <a:solidFill>
                  <a:srgbClr val="E46C0A"/>
                </a:solidFill>
              </a:rPr>
              <a:t>processus</a:t>
            </a:r>
            <a:r>
              <a:rPr lang="en-US" sz="1800" dirty="0" smtClean="0">
                <a:solidFill>
                  <a:srgbClr val="E46C0A"/>
                </a:solidFill>
              </a:rPr>
              <a:t> </a:t>
            </a:r>
            <a:r>
              <a:rPr lang="en-US" sz="1800" dirty="0" err="1" smtClean="0">
                <a:solidFill>
                  <a:srgbClr val="E46C0A"/>
                </a:solidFill>
              </a:rPr>
              <a:t>collaboratif</a:t>
            </a:r>
            <a:r>
              <a:rPr lang="en-US" sz="1800" dirty="0" smtClean="0">
                <a:solidFill>
                  <a:srgbClr val="E46C0A"/>
                </a:solidFill>
              </a:rPr>
              <a:t> </a:t>
            </a:r>
            <a:r>
              <a:rPr lang="en-US" sz="1800" dirty="0" smtClean="0"/>
              <a:t>pour </a:t>
            </a:r>
            <a:r>
              <a:rPr lang="en-US" sz="1800" dirty="0" err="1" smtClean="0"/>
              <a:t>parvenir</a:t>
            </a:r>
            <a:r>
              <a:rPr lang="en-US" sz="1800" dirty="0" smtClean="0"/>
              <a:t> à un consensus et augmenter </a:t>
            </a:r>
            <a:r>
              <a:rPr lang="en-US" sz="1800" dirty="0" err="1" smtClean="0"/>
              <a:t>l’impact</a:t>
            </a:r>
            <a:r>
              <a:rPr lang="en-US" sz="1800" dirty="0" smtClean="0"/>
              <a:t> des </a:t>
            </a:r>
            <a:r>
              <a:rPr lang="en-US" sz="1800" dirty="0" err="1" smtClean="0"/>
              <a:t>données</a:t>
            </a:r>
            <a:r>
              <a:rPr lang="en-US" sz="1800" dirty="0" smtClean="0"/>
              <a:t> 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charset="2"/>
              <a:buChar char="§"/>
            </a:pPr>
            <a:r>
              <a:rPr lang="en-US" sz="1800" dirty="0" err="1" smtClean="0">
                <a:solidFill>
                  <a:srgbClr val="E46C0A"/>
                </a:solidFill>
              </a:rPr>
              <a:t>Collecte</a:t>
            </a:r>
            <a:r>
              <a:rPr lang="en-US" sz="1800" dirty="0" smtClean="0">
                <a:solidFill>
                  <a:srgbClr val="E46C0A"/>
                </a:solidFill>
              </a:rPr>
              <a:t> de </a:t>
            </a:r>
            <a:r>
              <a:rPr lang="en-US" sz="1800" dirty="0" err="1" smtClean="0">
                <a:solidFill>
                  <a:srgbClr val="E46C0A"/>
                </a:solidFill>
              </a:rPr>
              <a:t>données</a:t>
            </a:r>
            <a:r>
              <a:rPr lang="en-US" sz="1800" dirty="0" smtClean="0">
                <a:solidFill>
                  <a:srgbClr val="E46C0A"/>
                </a:solidFill>
              </a:rPr>
              <a:t> et </a:t>
            </a:r>
            <a:r>
              <a:rPr lang="en-US" sz="1800" dirty="0" err="1" smtClean="0">
                <a:solidFill>
                  <a:srgbClr val="E46C0A"/>
                </a:solidFill>
              </a:rPr>
              <a:t>analyse</a:t>
            </a:r>
            <a:r>
              <a:rPr lang="en-US" sz="1800" dirty="0" smtClean="0">
                <a:solidFill>
                  <a:srgbClr val="E46C0A"/>
                </a:solidFill>
              </a:rPr>
              <a:t> </a:t>
            </a:r>
            <a:r>
              <a:rPr lang="en-US" sz="1800" dirty="0" smtClean="0"/>
              <a:t>pour </a:t>
            </a:r>
            <a:r>
              <a:rPr lang="en-US" sz="1800" dirty="0" err="1" smtClean="0"/>
              <a:t>cibler</a:t>
            </a:r>
            <a:r>
              <a:rPr lang="en-US" sz="1800" dirty="0" smtClean="0"/>
              <a:t> les </a:t>
            </a:r>
            <a:r>
              <a:rPr lang="en-US" sz="1800" dirty="0" err="1" smtClean="0"/>
              <a:t>réponses</a:t>
            </a:r>
            <a:r>
              <a:rPr lang="en-US" sz="1800" dirty="0" smtClean="0"/>
              <a:t> et informer les solutions  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charset="2"/>
              <a:buChar char="§"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éthodologie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et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approche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 smtClean="0"/>
              <a:t>spécifiques</a:t>
            </a:r>
            <a:r>
              <a:rPr lang="en-US" sz="1800" dirty="0" smtClean="0"/>
              <a:t> au </a:t>
            </a:r>
            <a:r>
              <a:rPr lang="en-US" sz="1800" dirty="0" err="1" smtClean="0"/>
              <a:t>contexte</a:t>
            </a:r>
            <a:r>
              <a:rPr lang="en-US" sz="1800" dirty="0" smtClean="0"/>
              <a:t> et </a:t>
            </a:r>
            <a:r>
              <a:rPr lang="en-US" sz="1800" dirty="0" err="1" smtClean="0"/>
              <a:t>adaptables</a:t>
            </a:r>
            <a:endParaRPr lang="en-US" sz="1800" dirty="0"/>
          </a:p>
          <a:p>
            <a:pPr>
              <a:spcBef>
                <a:spcPts val="200"/>
              </a:spcBef>
              <a:spcAft>
                <a:spcPts val="800"/>
              </a:spcAft>
              <a:buFont typeface="Wingdings" charset="2"/>
              <a:buChar char="§"/>
            </a:pPr>
            <a:r>
              <a:rPr lang="en-US" sz="1800" dirty="0" err="1" smtClean="0">
                <a:solidFill>
                  <a:srgbClr val="E46C0A"/>
                </a:solidFill>
              </a:rPr>
              <a:t>Approche</a:t>
            </a:r>
            <a:r>
              <a:rPr lang="en-US" sz="1800" dirty="0" smtClean="0">
                <a:solidFill>
                  <a:srgbClr val="E46C0A"/>
                </a:solidFill>
              </a:rPr>
              <a:t> de </a:t>
            </a:r>
            <a:r>
              <a:rPr lang="en-US" sz="1800" dirty="0" err="1" smtClean="0">
                <a:solidFill>
                  <a:srgbClr val="E46C0A"/>
                </a:solidFill>
              </a:rPr>
              <a:t>méthodes</a:t>
            </a:r>
            <a:r>
              <a:rPr lang="en-US" sz="1800" dirty="0" smtClean="0">
                <a:solidFill>
                  <a:srgbClr val="E46C0A"/>
                </a:solidFill>
              </a:rPr>
              <a:t> </a:t>
            </a:r>
            <a:r>
              <a:rPr lang="en-US" sz="1800" dirty="0" err="1" smtClean="0">
                <a:solidFill>
                  <a:srgbClr val="E46C0A"/>
                </a:solidFill>
              </a:rPr>
              <a:t>mixtes</a:t>
            </a:r>
            <a:r>
              <a:rPr lang="en-US" sz="1800" dirty="0" smtClean="0">
                <a:solidFill>
                  <a:srgbClr val="E46C0A"/>
                </a:solidFill>
              </a:rPr>
              <a:t> : </a:t>
            </a:r>
            <a:r>
              <a:rPr lang="en-US" sz="1800" dirty="0" err="1"/>
              <a:t>données</a:t>
            </a:r>
            <a:r>
              <a:rPr lang="en-US" sz="1800" dirty="0"/>
              <a:t> </a:t>
            </a:r>
            <a:r>
              <a:rPr lang="en-US" sz="1800" dirty="0" err="1"/>
              <a:t>qualitatives</a:t>
            </a:r>
            <a:r>
              <a:rPr lang="en-US" sz="1800" dirty="0"/>
              <a:t> et </a:t>
            </a:r>
            <a:r>
              <a:rPr lang="en-US" sz="1800" dirty="0" err="1"/>
              <a:t>quantitatives</a:t>
            </a:r>
            <a:r>
              <a:rPr lang="en-US" sz="1800" dirty="0"/>
              <a:t> </a:t>
            </a:r>
            <a:r>
              <a:rPr lang="en-US" sz="1800" dirty="0" smtClean="0"/>
              <a:t>pour </a:t>
            </a:r>
            <a:r>
              <a:rPr lang="en-US" sz="1800" dirty="0" err="1"/>
              <a:t>une</a:t>
            </a:r>
            <a:r>
              <a:rPr lang="en-US" sz="1800" dirty="0"/>
              <a:t> </a:t>
            </a:r>
            <a:r>
              <a:rPr lang="en-US" sz="1800" dirty="0" err="1"/>
              <a:t>analyse</a:t>
            </a:r>
            <a:r>
              <a:rPr lang="en-US" sz="1800" dirty="0"/>
              <a:t> </a:t>
            </a:r>
            <a:r>
              <a:rPr lang="en-US" sz="1800" dirty="0" err="1"/>
              <a:t>approfondie</a:t>
            </a:r>
            <a:r>
              <a:rPr lang="en-US" sz="1800" dirty="0"/>
              <a:t>  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charset="2"/>
              <a:buChar char="§"/>
            </a:pPr>
            <a:r>
              <a:rPr lang="en-US" sz="1800" dirty="0" err="1" smtClean="0">
                <a:solidFill>
                  <a:srgbClr val="E46C0A"/>
                </a:solidFill>
              </a:rPr>
              <a:t>Une</a:t>
            </a:r>
            <a:r>
              <a:rPr lang="en-US" sz="1800" dirty="0" smtClean="0">
                <a:solidFill>
                  <a:srgbClr val="E46C0A"/>
                </a:solidFill>
              </a:rPr>
              <a:t> appropriation locale </a:t>
            </a:r>
            <a:r>
              <a:rPr lang="en-US" sz="1800" dirty="0"/>
              <a:t>par un </a:t>
            </a:r>
            <a:r>
              <a:rPr lang="en-US" sz="1800" dirty="0" err="1"/>
              <a:t>processus</a:t>
            </a:r>
            <a:r>
              <a:rPr lang="en-US" sz="1800" dirty="0"/>
              <a:t> et des </a:t>
            </a:r>
            <a:r>
              <a:rPr lang="en-US" sz="1800" dirty="0" err="1"/>
              <a:t>résultats</a:t>
            </a:r>
            <a:r>
              <a:rPr lang="en-US" sz="1800" dirty="0"/>
              <a:t> tangibles </a:t>
            </a:r>
          </a:p>
          <a:p>
            <a:pPr>
              <a:spcBef>
                <a:spcPts val="200"/>
              </a:spcBef>
              <a:spcAft>
                <a:spcPts val="800"/>
              </a:spcAft>
              <a:buFont typeface="Wingdings" charset="2"/>
              <a:buChar char="§"/>
            </a:pPr>
            <a:r>
              <a:rPr lang="en-US" sz="1800" dirty="0" smtClean="0"/>
              <a:t>Les </a:t>
            </a:r>
            <a:r>
              <a:rPr lang="en-US" sz="1800" dirty="0" err="1" smtClean="0"/>
              <a:t>résultats</a:t>
            </a:r>
            <a:r>
              <a:rPr lang="en-US" sz="1800" dirty="0" smtClean="0"/>
              <a:t> </a:t>
            </a:r>
            <a:r>
              <a:rPr lang="en-US" sz="1800" dirty="0" err="1" smtClean="0"/>
              <a:t>comprennent</a:t>
            </a:r>
            <a:r>
              <a:rPr lang="en-US" sz="1800" dirty="0" smtClean="0"/>
              <a:t> des </a:t>
            </a:r>
            <a:r>
              <a:rPr lang="en-US" sz="1800" dirty="0" err="1" smtClean="0">
                <a:solidFill>
                  <a:schemeClr val="accent6"/>
                </a:solidFill>
              </a:rPr>
              <a:t>données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lang="en-US" sz="1800" dirty="0" err="1" smtClean="0">
                <a:solidFill>
                  <a:schemeClr val="accent6"/>
                </a:solidFill>
              </a:rPr>
              <a:t>centrales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lang="en-US" sz="1800" dirty="0" err="1" smtClean="0"/>
              <a:t>désagrégées</a:t>
            </a:r>
            <a:r>
              <a:rPr lang="en-US" sz="1800" dirty="0" smtClean="0"/>
              <a:t> par </a:t>
            </a:r>
            <a:r>
              <a:rPr lang="en-US" sz="1800" dirty="0" err="1" smtClean="0"/>
              <a:t>âge</a:t>
            </a:r>
            <a:r>
              <a:rPr lang="en-US" sz="1800" dirty="0" smtClean="0"/>
              <a:t>, </a:t>
            </a:r>
            <a:r>
              <a:rPr lang="en-US" sz="1800" dirty="0" err="1" smtClean="0"/>
              <a:t>sexe</a:t>
            </a:r>
            <a:r>
              <a:rPr lang="en-US" sz="1800" dirty="0" smtClean="0"/>
              <a:t> et </a:t>
            </a:r>
            <a:r>
              <a:rPr lang="en-US" sz="1800" dirty="0" err="1" smtClean="0"/>
              <a:t>diversité</a:t>
            </a:r>
            <a:r>
              <a:rPr lang="en-US" sz="1800" dirty="0" smtClean="0"/>
              <a:t>, et des </a:t>
            </a:r>
            <a:r>
              <a:rPr lang="en-US" sz="1800" dirty="0" smtClean="0">
                <a:solidFill>
                  <a:schemeClr val="accent6"/>
                </a:solidFill>
              </a:rPr>
              <a:t>analyses </a:t>
            </a:r>
            <a:r>
              <a:rPr lang="en-US" sz="1800" dirty="0" err="1" smtClean="0">
                <a:solidFill>
                  <a:schemeClr val="accent6"/>
                </a:solidFill>
              </a:rPr>
              <a:t>thématiques</a:t>
            </a:r>
            <a:endParaRPr lang="en-US" sz="2400" dirty="0"/>
          </a:p>
        </p:txBody>
      </p:sp>
      <p:sp>
        <p:nvSpPr>
          <p:cNvPr id="4" name="Segnaposto contenuto 11"/>
          <p:cNvSpPr txBox="1">
            <a:spLocks/>
          </p:cNvSpPr>
          <p:nvPr/>
        </p:nvSpPr>
        <p:spPr>
          <a:xfrm>
            <a:off x="6156176" y="1628801"/>
            <a:ext cx="2520280" cy="2376264"/>
          </a:xfrm>
          <a:prstGeom prst="rect">
            <a:avLst/>
          </a:prstGeom>
          <a:solidFill>
            <a:srgbClr val="C0D5EA">
              <a:alpha val="38823"/>
            </a:srgbClr>
          </a:solidFill>
        </p:spPr>
        <p:txBody>
          <a:bodyPr/>
          <a:lstStyle>
            <a:lvl1pPr marL="342900" indent="-34290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Font typeface="Wingdings 2" charset="0"/>
              <a:buChar char="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54061"/>
              </a:buClr>
              <a:buFont typeface="Wingdings 2" charset="0"/>
              <a:buChar char="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1035050" indent="-3492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charset="0"/>
              <a:buChar char="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54061"/>
              </a:buClr>
              <a:buFont typeface="Wingdings 2" charset="0"/>
              <a:buChar char="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720850" indent="-3492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Wingdings 2" charset="0"/>
              <a:buChar char="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“Si on ne se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retrouve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pas sur les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chiffres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alors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ne se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retrouvera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pas sur les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Directeur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politique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OCHA,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ECOSOC 2015</a:t>
            </a:r>
          </a:p>
        </p:txBody>
      </p:sp>
    </p:spTree>
    <p:extLst>
      <p:ext uri="{BB962C8B-B14F-4D97-AF65-F5344CB8AC3E}">
        <p14:creationId xmlns:p14="http://schemas.microsoft.com/office/powerpoint/2010/main" val="675396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8228013" cy="1196975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Pourquoi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 </a:t>
            </a:r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collaborer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?</a:t>
            </a:r>
            <a:endParaRPr lang="en-US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296" y="1628775"/>
            <a:ext cx="8209160" cy="4032250"/>
          </a:xfrm>
        </p:spPr>
        <p:txBody>
          <a:bodyPr rtlCol="0">
            <a:noAutofit/>
          </a:bodyPr>
          <a:lstStyle/>
          <a:p>
            <a:pPr>
              <a:spcBef>
                <a:spcPts val="1400"/>
              </a:spcBef>
              <a:buFont typeface="Wingdings" charset="2"/>
              <a:buChar char="§"/>
              <a:defRPr/>
            </a:pPr>
            <a:r>
              <a:rPr lang="en-US" sz="2600" dirty="0" err="1" smtClean="0"/>
              <a:t>Utiliser</a:t>
            </a:r>
            <a:r>
              <a:rPr lang="en-US" sz="2600" dirty="0" smtClean="0"/>
              <a:t> les </a:t>
            </a:r>
            <a:r>
              <a:rPr lang="en-US" sz="2600" dirty="0" err="1" smtClean="0"/>
              <a:t>ressources</a:t>
            </a:r>
            <a:r>
              <a:rPr lang="en-US" sz="2600" dirty="0" smtClean="0"/>
              <a:t>, les </a:t>
            </a:r>
            <a:r>
              <a:rPr lang="en-US" sz="2600" dirty="0" err="1" smtClean="0"/>
              <a:t>compétences</a:t>
            </a:r>
            <a:r>
              <a:rPr lang="en-US" sz="2600" dirty="0" smtClean="0"/>
              <a:t> et </a:t>
            </a:r>
            <a:r>
              <a:rPr lang="en-US" sz="2600" dirty="0" err="1" smtClean="0"/>
              <a:t>l’expertise</a:t>
            </a:r>
            <a:endParaRPr lang="en-US" sz="2600" dirty="0"/>
          </a:p>
          <a:p>
            <a:pPr>
              <a:spcBef>
                <a:spcPts val="1400"/>
              </a:spcBef>
              <a:buFont typeface="Wingdings" charset="2"/>
              <a:buChar char="§"/>
              <a:defRPr/>
            </a:pPr>
            <a:r>
              <a:rPr lang="en-US" sz="2600" dirty="0" err="1" smtClean="0"/>
              <a:t>Réduire</a:t>
            </a:r>
            <a:r>
              <a:rPr lang="en-US" sz="2600" dirty="0" smtClean="0"/>
              <a:t> le </a:t>
            </a:r>
            <a:r>
              <a:rPr lang="en-US" sz="2600" dirty="0" err="1" smtClean="0"/>
              <a:t>besoin</a:t>
            </a:r>
            <a:r>
              <a:rPr lang="en-US" sz="2600" dirty="0" smtClean="0"/>
              <a:t> </a:t>
            </a:r>
            <a:r>
              <a:rPr lang="en-US" sz="2600" dirty="0" err="1" smtClean="0"/>
              <a:t>d’une</a:t>
            </a:r>
            <a:r>
              <a:rPr lang="en-US" sz="2600" dirty="0" smtClean="0"/>
              <a:t> multitudes </a:t>
            </a:r>
            <a:r>
              <a:rPr lang="en-US" sz="2600" dirty="0" err="1" smtClean="0"/>
              <a:t>d’études</a:t>
            </a:r>
            <a:r>
              <a:rPr lang="en-US" sz="2600" dirty="0" smtClean="0"/>
              <a:t> </a:t>
            </a:r>
          </a:p>
          <a:p>
            <a:pPr>
              <a:spcBef>
                <a:spcPts val="1400"/>
              </a:spcBef>
              <a:buFont typeface="Wingdings" charset="2"/>
              <a:buChar char="§"/>
              <a:defRPr/>
            </a:pPr>
            <a:r>
              <a:rPr lang="en-US" sz="2600" dirty="0"/>
              <a:t>A</a:t>
            </a:r>
            <a:r>
              <a:rPr lang="en-US" sz="2600" dirty="0" smtClean="0"/>
              <a:t>ppropriation du </a:t>
            </a:r>
            <a:r>
              <a:rPr lang="en-US" sz="2600" dirty="0" err="1" smtClean="0"/>
              <a:t>processus</a:t>
            </a:r>
            <a:endParaRPr lang="en-US" sz="2600" dirty="0" smtClean="0"/>
          </a:p>
          <a:p>
            <a:pPr>
              <a:spcBef>
                <a:spcPts val="1400"/>
              </a:spcBef>
              <a:buFont typeface="Wingdings" charset="2"/>
              <a:buChar char="§"/>
              <a:defRPr/>
            </a:pPr>
            <a:r>
              <a:rPr lang="en-US" sz="2600" dirty="0" smtClean="0"/>
              <a:t>Les </a:t>
            </a:r>
            <a:r>
              <a:rPr lang="en-US" sz="2600" dirty="0" err="1" smtClean="0"/>
              <a:t>résultats</a:t>
            </a:r>
            <a:r>
              <a:rPr lang="en-US" sz="2600" dirty="0" smtClean="0"/>
              <a:t> </a:t>
            </a:r>
            <a:r>
              <a:rPr lang="en-US" sz="2600" dirty="0" err="1" smtClean="0"/>
              <a:t>intéressent</a:t>
            </a:r>
            <a:r>
              <a:rPr lang="en-US" sz="2600" dirty="0" smtClean="0"/>
              <a:t> et </a:t>
            </a:r>
            <a:r>
              <a:rPr lang="en-US" sz="2600" dirty="0" err="1" smtClean="0"/>
              <a:t>bénéficient</a:t>
            </a:r>
            <a:r>
              <a:rPr lang="en-US" sz="2600" dirty="0" smtClean="0"/>
              <a:t> à </a:t>
            </a:r>
            <a:r>
              <a:rPr lang="en-US" sz="2600" dirty="0" err="1" smtClean="0"/>
              <a:t>tous</a:t>
            </a:r>
            <a:r>
              <a:rPr lang="en-US" sz="2600" dirty="0" smtClean="0"/>
              <a:t> :</a:t>
            </a:r>
          </a:p>
          <a:p>
            <a:pPr lvl="1">
              <a:spcBef>
                <a:spcPts val="200"/>
              </a:spcBef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rgbClr val="4B99FF"/>
                </a:solidFill>
              </a:rPr>
              <a:t>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</a:rPr>
              <a:t>Gouvernements</a:t>
            </a:r>
            <a:endParaRPr lang="en-US" sz="2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spcBef>
                <a:spcPts val="200"/>
              </a:spcBef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accent6">
                    <a:lumMod val="75000"/>
                  </a:schemeClr>
                </a:solidFill>
              </a:rPr>
              <a:t>Organisations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et clusters</a:t>
            </a:r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1400"/>
              </a:spcBef>
              <a:buFont typeface="Wingdings" charset="2"/>
              <a:buChar char="§"/>
              <a:defRPr/>
            </a:pPr>
            <a:r>
              <a:rPr lang="en-US" sz="2600" dirty="0" err="1" smtClean="0"/>
              <a:t>Plateforme</a:t>
            </a:r>
            <a:r>
              <a:rPr lang="en-US" sz="2600" dirty="0" smtClean="0"/>
              <a:t> </a:t>
            </a:r>
            <a:r>
              <a:rPr lang="en-US" sz="2600" dirty="0" smtClean="0"/>
              <a:t>pour </a:t>
            </a:r>
            <a:r>
              <a:rPr lang="en-US" sz="2600" dirty="0" err="1" smtClean="0"/>
              <a:t>une</a:t>
            </a:r>
            <a:r>
              <a:rPr lang="en-US" sz="2600" dirty="0" smtClean="0"/>
              <a:t> </a:t>
            </a:r>
            <a:r>
              <a:rPr lang="en-US" sz="2600" dirty="0" err="1" smtClean="0"/>
              <a:t>compréhension</a:t>
            </a:r>
            <a:r>
              <a:rPr lang="en-US" sz="2600" dirty="0" smtClean="0"/>
              <a:t> commune de la situation</a:t>
            </a:r>
            <a:endParaRPr lang="en-US" sz="26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8228013" cy="1196975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Century Gothic" charset="0"/>
                <a:ea typeface="MS PGothic" charset="0"/>
                <a:cs typeface="MS PGothic" charset="0"/>
              </a:rPr>
              <a:t>Exemples</a:t>
            </a:r>
            <a:r>
              <a:rPr lang="en-US" b="1" dirty="0" smtClean="0">
                <a:latin typeface="Century Gothic" charset="0"/>
                <a:ea typeface="MS PGothic" charset="0"/>
                <a:cs typeface="MS PGothic" charset="0"/>
              </a:rPr>
              <a:t> pays</a:t>
            </a:r>
            <a:endParaRPr lang="en-US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296" y="1628775"/>
            <a:ext cx="3888680" cy="4032250"/>
          </a:xfrm>
        </p:spPr>
        <p:txBody>
          <a:bodyPr rtlCol="0">
            <a:noAutofit/>
          </a:bodyPr>
          <a:lstStyle/>
          <a:p>
            <a:pPr>
              <a:spcAft>
                <a:spcPts val="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E46C0A"/>
                </a:solidFill>
              </a:rPr>
              <a:t>Afghanistan</a:t>
            </a:r>
            <a:r>
              <a:rPr lang="en-US" sz="2400" dirty="0"/>
              <a:t>: </a:t>
            </a:r>
            <a:r>
              <a:rPr lang="en-US" sz="2400" dirty="0" err="1"/>
              <a:t>P</a:t>
            </a:r>
            <a:r>
              <a:rPr lang="en-US" sz="2400" dirty="0" err="1" smtClean="0"/>
              <a:t>rofilage</a:t>
            </a:r>
            <a:r>
              <a:rPr lang="en-US" sz="2400" dirty="0" smtClean="0"/>
              <a:t> </a:t>
            </a:r>
            <a:r>
              <a:rPr lang="en-US" sz="2400" dirty="0" smtClean="0"/>
              <a:t>sur la protection des PDI pour informer le </a:t>
            </a:r>
            <a:r>
              <a:rPr lang="en-US" sz="2400" dirty="0" err="1" smtClean="0"/>
              <a:t>développement</a:t>
            </a:r>
            <a:r>
              <a:rPr lang="en-US" sz="2400" dirty="0" smtClean="0"/>
              <a:t> de la </a:t>
            </a:r>
            <a:r>
              <a:rPr lang="en-US" sz="2400" dirty="0" err="1" smtClean="0"/>
              <a:t>politique</a:t>
            </a:r>
            <a:r>
              <a:rPr lang="en-US" sz="2400" dirty="0" smtClean="0"/>
              <a:t> </a:t>
            </a:r>
            <a:r>
              <a:rPr lang="en-US" sz="2400" dirty="0" err="1" smtClean="0"/>
              <a:t>nationale</a:t>
            </a:r>
            <a:r>
              <a:rPr lang="en-US" sz="2400" dirty="0" smtClean="0"/>
              <a:t>  </a:t>
            </a:r>
          </a:p>
          <a:p>
            <a:pPr>
              <a:spcAft>
                <a:spcPts val="800"/>
              </a:spcAft>
              <a:buFont typeface="Wingdings" charset="2"/>
              <a:buChar char="§"/>
            </a:pPr>
            <a:r>
              <a:rPr lang="en-US" sz="2400" dirty="0" err="1" smtClean="0">
                <a:solidFill>
                  <a:srgbClr val="E46C0A"/>
                </a:solidFill>
              </a:rPr>
              <a:t>Somalie</a:t>
            </a:r>
            <a:r>
              <a:rPr lang="en-US" sz="2400" dirty="0" smtClean="0"/>
              <a:t>: </a:t>
            </a:r>
            <a:r>
              <a:rPr lang="en-US" sz="2400" dirty="0" err="1" smtClean="0"/>
              <a:t>Profilage</a:t>
            </a:r>
            <a:r>
              <a:rPr lang="en-US" sz="2400" dirty="0" smtClean="0"/>
              <a:t> sur les solutions durables pour informer la </a:t>
            </a:r>
            <a:r>
              <a:rPr lang="en-US" sz="2400" dirty="0" err="1" smtClean="0"/>
              <a:t>mise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oeuvre de la </a:t>
            </a:r>
            <a:r>
              <a:rPr lang="en-US" sz="2400" dirty="0" err="1" smtClean="0"/>
              <a:t>politique</a:t>
            </a:r>
            <a:r>
              <a:rPr lang="en-US" sz="2400" dirty="0" smtClean="0"/>
              <a:t> sur les PDI</a:t>
            </a:r>
            <a:endParaRPr lang="en-US" sz="2400" dirty="0"/>
          </a:p>
        </p:txBody>
      </p:sp>
      <p:pic>
        <p:nvPicPr>
          <p:cNvPr id="4" name="Picture 3" descr="IMG_206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5" y="1717527"/>
            <a:ext cx="4248472" cy="286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34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fr-FR" b="1" dirty="0" smtClean="0">
                <a:latin typeface="Century Gothic" charset="0"/>
                <a:ea typeface="MS PGothic" charset="0"/>
                <a:cs typeface="MS PGothic" charset="0"/>
              </a:rPr>
              <a:t>Le processus d’élaboration de lois et politiques</a:t>
            </a:r>
            <a:endParaRPr lang="fr-FR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13799" y="641603"/>
            <a:ext cx="8931763" cy="4992583"/>
            <a:chOff x="138862" y="1843341"/>
            <a:chExt cx="8933130" cy="4991572"/>
          </a:xfrm>
        </p:grpSpPr>
        <p:sp>
          <p:nvSpPr>
            <p:cNvPr id="9" name="Right Arrow 8"/>
            <p:cNvSpPr/>
            <p:nvPr/>
          </p:nvSpPr>
          <p:spPr>
            <a:xfrm>
              <a:off x="323528" y="5419150"/>
              <a:ext cx="8748464" cy="1415763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7452494" y="5877845"/>
              <a:ext cx="503314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6299793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679" y="5877845"/>
              <a:ext cx="503315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3" name="Oval 12"/>
            <p:cNvSpPr/>
            <p:nvPr/>
          </p:nvSpPr>
          <p:spPr>
            <a:xfrm>
              <a:off x="3995977" y="5877845"/>
              <a:ext cx="503315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4" name="Oval 13"/>
            <p:cNvSpPr/>
            <p:nvPr/>
          </p:nvSpPr>
          <p:spPr>
            <a:xfrm>
              <a:off x="2843276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5" name="Oval 14"/>
            <p:cNvSpPr/>
            <p:nvPr/>
          </p:nvSpPr>
          <p:spPr>
            <a:xfrm>
              <a:off x="1692162" y="5877845"/>
              <a:ext cx="503314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539461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 rot="4669306">
              <a:off x="-1620688" y="3604374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>
                  <a:solidFill>
                    <a:srgbClr val="3E3E3E"/>
                  </a:solidFill>
                  <a:latin typeface="Avenir Book"/>
                  <a:cs typeface="Avenir Book"/>
                </a:rPr>
                <a:t>Initiation</a:t>
              </a:r>
            </a:p>
          </p:txBody>
        </p:sp>
        <p:sp>
          <p:nvSpPr>
            <p:cNvPr id="22" name="TextBox 12"/>
            <p:cNvSpPr txBox="1">
              <a:spLocks noChangeArrowheads="1"/>
            </p:cNvSpPr>
            <p:nvPr/>
          </p:nvSpPr>
          <p:spPr bwMode="auto">
            <a:xfrm rot="4585402">
              <a:off x="-516148" y="3602891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 err="1" smtClean="0">
                  <a:solidFill>
                    <a:srgbClr val="3E3E3E"/>
                  </a:solidFill>
                  <a:latin typeface="Avenir Book"/>
                  <a:cs typeface="Avenir Book"/>
                </a:rPr>
                <a:t>Préparation</a:t>
              </a:r>
              <a:endParaRPr lang="en-AU" dirty="0">
                <a:solidFill>
                  <a:srgbClr val="3E3E3E"/>
                </a:solidFill>
                <a:latin typeface="Avenir Book"/>
                <a:cs typeface="Avenir Book"/>
              </a:endParaRPr>
            </a:p>
          </p:txBody>
        </p:sp>
        <p:sp>
          <p:nvSpPr>
            <p:cNvPr id="23" name="TextBox 13"/>
            <p:cNvSpPr txBox="1">
              <a:spLocks noChangeArrowheads="1"/>
            </p:cNvSpPr>
            <p:nvPr/>
          </p:nvSpPr>
          <p:spPr bwMode="auto">
            <a:xfrm rot="4645432">
              <a:off x="564242" y="3648079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>
                  <a:solidFill>
                    <a:srgbClr val="3E3E3E"/>
                  </a:solidFill>
                  <a:latin typeface="Avenir Book"/>
                  <a:cs typeface="Avenir Book"/>
                </a:rPr>
                <a:t>Organisation</a:t>
              </a:r>
            </a:p>
          </p:txBody>
        </p:sp>
        <p:sp>
          <p:nvSpPr>
            <p:cNvPr id="24" name="TextBox 14"/>
            <p:cNvSpPr txBox="1">
              <a:spLocks noChangeArrowheads="1"/>
            </p:cNvSpPr>
            <p:nvPr/>
          </p:nvSpPr>
          <p:spPr bwMode="auto">
            <a:xfrm rot="4522558">
              <a:off x="1748117" y="3657589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 err="1" smtClean="0">
                  <a:solidFill>
                    <a:srgbClr val="3E3E3E"/>
                  </a:solidFill>
                  <a:latin typeface="Avenir Book"/>
                  <a:cs typeface="Avenir Book"/>
                </a:rPr>
                <a:t>Rédaction</a:t>
              </a:r>
              <a:r>
                <a:rPr lang="en-AU" dirty="0" smtClean="0">
                  <a:solidFill>
                    <a:srgbClr val="3E3E3E"/>
                  </a:solidFill>
                  <a:latin typeface="Avenir Book"/>
                  <a:cs typeface="Avenir Book"/>
                </a:rPr>
                <a:t> &amp; </a:t>
              </a:r>
              <a:r>
                <a:rPr lang="en-AU" dirty="0">
                  <a:solidFill>
                    <a:srgbClr val="3E3E3E"/>
                  </a:solidFill>
                  <a:latin typeface="Avenir Book"/>
                  <a:cs typeface="Avenir Book"/>
                </a:rPr>
                <a:t>c</a:t>
              </a:r>
              <a:r>
                <a:rPr lang="en-AU" dirty="0" smtClean="0">
                  <a:solidFill>
                    <a:srgbClr val="3E3E3E"/>
                  </a:solidFill>
                  <a:latin typeface="Avenir Book"/>
                  <a:cs typeface="Avenir Book"/>
                </a:rPr>
                <a:t>onsultation</a:t>
              </a:r>
              <a:endParaRPr lang="en-AU" dirty="0">
                <a:solidFill>
                  <a:srgbClr val="3E3E3E"/>
                </a:solidFill>
                <a:latin typeface="Avenir Book"/>
                <a:cs typeface="Avenir Book"/>
              </a:endParaRPr>
            </a:p>
          </p:txBody>
        </p:sp>
        <p:sp>
          <p:nvSpPr>
            <p:cNvPr id="25" name="TextBox 15"/>
            <p:cNvSpPr txBox="1">
              <a:spLocks noChangeArrowheads="1"/>
            </p:cNvSpPr>
            <p:nvPr/>
          </p:nvSpPr>
          <p:spPr bwMode="auto">
            <a:xfrm rot="4406173">
              <a:off x="2883299" y="3619951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>
                  <a:solidFill>
                    <a:srgbClr val="3E3E3E"/>
                  </a:solidFill>
                  <a:latin typeface="Avenir Book"/>
                  <a:cs typeface="Avenir Book"/>
                </a:rPr>
                <a:t>Validation</a:t>
              </a:r>
            </a:p>
          </p:txBody>
        </p:sp>
        <p:sp>
          <p:nvSpPr>
            <p:cNvPr id="26" name="TextBox 16"/>
            <p:cNvSpPr txBox="1">
              <a:spLocks noChangeArrowheads="1"/>
            </p:cNvSpPr>
            <p:nvPr/>
          </p:nvSpPr>
          <p:spPr bwMode="auto">
            <a:xfrm rot="4471749">
              <a:off x="4066636" y="3633325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>
                  <a:solidFill>
                    <a:srgbClr val="3E3E3E"/>
                  </a:solidFill>
                  <a:latin typeface="Avenir Book"/>
                  <a:cs typeface="Avenir Book"/>
                </a:rPr>
                <a:t>Adoption</a:t>
              </a:r>
            </a:p>
          </p:txBody>
        </p:sp>
        <p:sp>
          <p:nvSpPr>
            <p:cNvPr id="27" name="TextBox 17"/>
            <p:cNvSpPr txBox="1">
              <a:spLocks noChangeArrowheads="1"/>
            </p:cNvSpPr>
            <p:nvPr/>
          </p:nvSpPr>
          <p:spPr bwMode="auto">
            <a:xfrm rot="4433844">
              <a:off x="5144841" y="3629453"/>
              <a:ext cx="38884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AU" dirty="0" err="1" smtClean="0">
                  <a:solidFill>
                    <a:srgbClr val="3E3E3E"/>
                  </a:solidFill>
                  <a:latin typeface="Avenir Book"/>
                  <a:cs typeface="Avenir Book"/>
                </a:rPr>
                <a:t>Mise</a:t>
              </a:r>
              <a:r>
                <a:rPr lang="en-AU" dirty="0" smtClean="0">
                  <a:solidFill>
                    <a:srgbClr val="3E3E3E"/>
                  </a:solidFill>
                  <a:latin typeface="Avenir Book"/>
                  <a:cs typeface="Avenir Book"/>
                </a:rPr>
                <a:t> </a:t>
              </a:r>
              <a:r>
                <a:rPr lang="en-AU" dirty="0" err="1" smtClean="0">
                  <a:solidFill>
                    <a:srgbClr val="3E3E3E"/>
                  </a:solidFill>
                  <a:latin typeface="Avenir Book"/>
                  <a:cs typeface="Avenir Book"/>
                </a:rPr>
                <a:t>en</a:t>
              </a:r>
              <a:r>
                <a:rPr lang="en-AU" dirty="0" smtClean="0">
                  <a:solidFill>
                    <a:srgbClr val="3E3E3E"/>
                  </a:solidFill>
                  <a:latin typeface="Avenir Book"/>
                  <a:cs typeface="Avenir Book"/>
                </a:rPr>
                <a:t> oeuvre &amp; monitoring</a:t>
              </a:r>
              <a:endParaRPr lang="en-AU" dirty="0">
                <a:solidFill>
                  <a:srgbClr val="3E3E3E"/>
                </a:solidFill>
                <a:latin typeface="Avenir Book"/>
                <a:cs typeface="Avenir Book"/>
              </a:endParaRPr>
            </a:p>
          </p:txBody>
        </p:sp>
      </p:grpSp>
      <p:sp>
        <p:nvSpPr>
          <p:cNvPr id="29" name="Content Placeholder 5"/>
          <p:cNvSpPr txBox="1">
            <a:spLocks/>
          </p:cNvSpPr>
          <p:nvPr/>
        </p:nvSpPr>
        <p:spPr>
          <a:xfrm>
            <a:off x="468313" y="2502048"/>
            <a:ext cx="66246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200" dirty="0">
              <a:latin typeface="+mn-lt"/>
              <a:ea typeface="+mn-ea"/>
              <a:cs typeface="+mn-cs"/>
            </a:endParaRPr>
          </a:p>
        </p:txBody>
      </p:sp>
      <p:sp>
        <p:nvSpPr>
          <p:cNvPr id="30" name="Content Placeholder 5"/>
          <p:cNvSpPr txBox="1">
            <a:spLocks/>
          </p:cNvSpPr>
          <p:nvPr/>
        </p:nvSpPr>
        <p:spPr>
          <a:xfrm>
            <a:off x="620713" y="2357586"/>
            <a:ext cx="6624637" cy="395128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200" dirty="0">
              <a:latin typeface="Calibri" pitchFamily="34" charset="0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200" dirty="0"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fr-FR" b="1" dirty="0" smtClean="0">
                <a:latin typeface="Century Gothic" charset="0"/>
                <a:ea typeface="MS PGothic" charset="0"/>
                <a:cs typeface="MS PGothic" charset="0"/>
              </a:rPr>
              <a:t>Initiation</a:t>
            </a:r>
            <a:endParaRPr lang="fr-FR" b="1" dirty="0">
              <a:latin typeface="Century Gothic" charset="0"/>
              <a:ea typeface="MS PGothic" charset="0"/>
              <a:cs typeface="MS PGothic" charset="0"/>
            </a:endParaRPr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396875" y="3331369"/>
            <a:ext cx="8747125" cy="1416050"/>
            <a:chOff x="323528" y="5419150"/>
            <a:chExt cx="8748464" cy="1415763"/>
          </a:xfrm>
        </p:grpSpPr>
        <p:sp>
          <p:nvSpPr>
            <p:cNvPr id="9" name="Right Arrow 8"/>
            <p:cNvSpPr/>
            <p:nvPr/>
          </p:nvSpPr>
          <p:spPr>
            <a:xfrm>
              <a:off x="323528" y="5419150"/>
              <a:ext cx="8748464" cy="1415763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7452494" y="5877845"/>
              <a:ext cx="503314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6299793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679" y="5877845"/>
              <a:ext cx="503315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3" name="Oval 12"/>
            <p:cNvSpPr/>
            <p:nvPr/>
          </p:nvSpPr>
          <p:spPr>
            <a:xfrm>
              <a:off x="3995977" y="5877845"/>
              <a:ext cx="503315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4" name="Oval 13"/>
            <p:cNvSpPr/>
            <p:nvPr/>
          </p:nvSpPr>
          <p:spPr>
            <a:xfrm>
              <a:off x="2843276" y="5877845"/>
              <a:ext cx="504902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15" name="Oval 14"/>
            <p:cNvSpPr/>
            <p:nvPr/>
          </p:nvSpPr>
          <p:spPr>
            <a:xfrm>
              <a:off x="1692162" y="5877845"/>
              <a:ext cx="503314" cy="50313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539461" y="5877845"/>
              <a:ext cx="504902" cy="50313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AU">
                <a:solidFill>
                  <a:srgbClr val="E46C0A"/>
                </a:solidFill>
              </a:endParaRPr>
            </a:p>
          </p:txBody>
        </p:sp>
      </p:grpSp>
      <p:sp>
        <p:nvSpPr>
          <p:cNvPr id="29" name="Content Placeholder 5"/>
          <p:cNvSpPr txBox="1">
            <a:spLocks/>
          </p:cNvSpPr>
          <p:nvPr/>
        </p:nvSpPr>
        <p:spPr>
          <a:xfrm>
            <a:off x="457200" y="2063750"/>
            <a:ext cx="66246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200" dirty="0">
              <a:latin typeface="+mn-lt"/>
              <a:ea typeface="+mn-ea"/>
              <a:cs typeface="+mn-cs"/>
            </a:endParaRPr>
          </a:p>
        </p:txBody>
      </p:sp>
      <p:sp>
        <p:nvSpPr>
          <p:cNvPr id="30" name="Content Placeholder 5"/>
          <p:cNvSpPr txBox="1">
            <a:spLocks/>
          </p:cNvSpPr>
          <p:nvPr/>
        </p:nvSpPr>
        <p:spPr>
          <a:xfrm>
            <a:off x="620713" y="2357586"/>
            <a:ext cx="6624637" cy="395128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200" dirty="0">
              <a:latin typeface="Calibri" pitchFamily="34" charset="0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200" dirty="0">
              <a:latin typeface="+mn-lt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206376" y="4477692"/>
            <a:ext cx="11160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AU" dirty="0">
                <a:solidFill>
                  <a:schemeClr val="accent6">
                    <a:lumMod val="50000"/>
                  </a:schemeClr>
                </a:solidFill>
                <a:latin typeface="Avenir Book"/>
                <a:ea typeface="+mn-ea"/>
                <a:cs typeface="Avenir Book"/>
              </a:rPr>
              <a:t>Initiation</a:t>
            </a:r>
          </a:p>
        </p:txBody>
      </p:sp>
      <p:sp>
        <p:nvSpPr>
          <p:cNvPr id="31" name="Content Placeholder 5"/>
          <p:cNvSpPr txBox="1">
            <a:spLocks/>
          </p:cNvSpPr>
          <p:nvPr/>
        </p:nvSpPr>
        <p:spPr>
          <a:xfrm>
            <a:off x="439149" y="2245333"/>
            <a:ext cx="7762463" cy="308964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entury Gothic"/>
                <a:ea typeface="+mn-ea"/>
                <a:cs typeface="Century Gothic"/>
              </a:rPr>
              <a:t>Un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profilage</a:t>
            </a:r>
            <a:r>
              <a:rPr lang="en-US" sz="2400" dirty="0" smtClean="0">
                <a:latin typeface="Century Gothic"/>
                <a:ea typeface="+mn-ea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peut</a:t>
            </a:r>
            <a:r>
              <a:rPr lang="en-US" sz="2400" dirty="0" smtClean="0">
                <a:latin typeface="Century Gothic"/>
                <a:ea typeface="+mn-ea"/>
                <a:cs typeface="Century Gothic"/>
              </a:rPr>
              <a:t> identifier le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besoin</a:t>
            </a:r>
            <a:r>
              <a:rPr lang="en-US" sz="2400" dirty="0" smtClean="0">
                <a:latin typeface="Century Gothic"/>
                <a:ea typeface="+mn-ea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d’une</a:t>
            </a:r>
            <a:r>
              <a:rPr lang="en-US" sz="2400" dirty="0" smtClean="0">
                <a:latin typeface="Century Gothic"/>
                <a:ea typeface="+mn-ea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ea typeface="+mn-ea"/>
                <a:cs typeface="Century Gothic"/>
              </a:rPr>
              <a:t>politique</a:t>
            </a:r>
            <a:endParaRPr lang="en-AU" sz="2400" dirty="0">
              <a:latin typeface="Century Gothic"/>
              <a:ea typeface="+mn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15528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theme/theme1.xml><?xml version="1.0" encoding="utf-8"?>
<a:theme xmlns:a="http://schemas.openxmlformats.org/drawingml/2006/main" name="Percep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7254</TotalTime>
  <Words>826</Words>
  <Application>Microsoft Office PowerPoint</Application>
  <PresentationFormat>Affichage à l'écran (4:3)</PresentationFormat>
  <Paragraphs>120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MS PGothic</vt:lpstr>
      <vt:lpstr>MS PGothic</vt:lpstr>
      <vt:lpstr>Arial</vt:lpstr>
      <vt:lpstr>Avenir Book</vt:lpstr>
      <vt:lpstr>Avenir Next Regular</vt:lpstr>
      <vt:lpstr>Calibri</vt:lpstr>
      <vt:lpstr>Century Gothic</vt:lpstr>
      <vt:lpstr>Wingdings</vt:lpstr>
      <vt:lpstr>Wingdings 2</vt:lpstr>
      <vt:lpstr>Perception</vt:lpstr>
      <vt:lpstr>Collectes de données</vt:lpstr>
      <vt:lpstr>Pourquoi avons-nous besoin de données?</vt:lpstr>
      <vt:lpstr>Formuler une approche à la collecte de données</vt:lpstr>
      <vt:lpstr>Qu’est ce que le profilage?</vt:lpstr>
      <vt:lpstr>Qu’est ce que le profilage?</vt:lpstr>
      <vt:lpstr>Pourquoi collaborer?</vt:lpstr>
      <vt:lpstr>Exemples pays</vt:lpstr>
      <vt:lpstr>Le processus d’élaboration de lois et politiques</vt:lpstr>
      <vt:lpstr>Initiation</vt:lpstr>
      <vt:lpstr>Préparation</vt:lpstr>
      <vt:lpstr>Rédaction et consultation</vt:lpstr>
      <vt:lpstr>Mise en œuvre et monitoring</vt:lpstr>
      <vt:lpstr>Profilage et processus d’élaboration de lois et politiques</vt:lpstr>
      <vt:lpstr>Ressources sur le profilage </vt:lpstr>
      <vt:lpstr>Ressources en ligne</vt:lpstr>
    </vt:vector>
  </TitlesOfParts>
  <Company>NRC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Federica</dc:creator>
  <cp:lastModifiedBy>sophie crozet</cp:lastModifiedBy>
  <cp:revision>270</cp:revision>
  <dcterms:created xsi:type="dcterms:W3CDTF">2008-09-19T08:19:15Z</dcterms:created>
  <dcterms:modified xsi:type="dcterms:W3CDTF">2016-01-16T20:32:00Z</dcterms:modified>
</cp:coreProperties>
</file>